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45"/>
  </p:notesMasterIdLst>
  <p:sldIdLst>
    <p:sldId id="294" r:id="rId5"/>
    <p:sldId id="382" r:id="rId6"/>
    <p:sldId id="285" r:id="rId7"/>
    <p:sldId id="308" r:id="rId8"/>
    <p:sldId id="346" r:id="rId9"/>
    <p:sldId id="345" r:id="rId10"/>
    <p:sldId id="347" r:id="rId11"/>
    <p:sldId id="386" r:id="rId12"/>
    <p:sldId id="391" r:id="rId13"/>
    <p:sldId id="388" r:id="rId14"/>
    <p:sldId id="304" r:id="rId15"/>
    <p:sldId id="274" r:id="rId16"/>
    <p:sldId id="307" r:id="rId17"/>
    <p:sldId id="286" r:id="rId18"/>
    <p:sldId id="376" r:id="rId19"/>
    <p:sldId id="305" r:id="rId20"/>
    <p:sldId id="323" r:id="rId21"/>
    <p:sldId id="342" r:id="rId22"/>
    <p:sldId id="373" r:id="rId23"/>
    <p:sldId id="396" r:id="rId24"/>
    <p:sldId id="261" r:id="rId25"/>
    <p:sldId id="311" r:id="rId26"/>
    <p:sldId id="312" r:id="rId27"/>
    <p:sldId id="326" r:id="rId28"/>
    <p:sldId id="357" r:id="rId29"/>
    <p:sldId id="356" r:id="rId30"/>
    <p:sldId id="392" r:id="rId31"/>
    <p:sldId id="384" r:id="rId32"/>
    <p:sldId id="385" r:id="rId33"/>
    <p:sldId id="331" r:id="rId34"/>
    <p:sldId id="327" r:id="rId35"/>
    <p:sldId id="329" r:id="rId36"/>
    <p:sldId id="330" r:id="rId37"/>
    <p:sldId id="301" r:id="rId38"/>
    <p:sldId id="375" r:id="rId39"/>
    <p:sldId id="332" r:id="rId40"/>
    <p:sldId id="341" r:id="rId41"/>
    <p:sldId id="394" r:id="rId42"/>
    <p:sldId id="393" r:id="rId43"/>
    <p:sldId id="395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/>
  <p:clrMru>
    <a:srgbClr val="000000"/>
    <a:srgbClr val="060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587" autoAdjust="0"/>
  </p:normalViewPr>
  <p:slideViewPr>
    <p:cSldViewPr snapToGrid="0" snapToObjects="1">
      <p:cViewPr>
        <p:scale>
          <a:sx n="72" d="100"/>
          <a:sy n="72" d="100"/>
        </p:scale>
        <p:origin x="-17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24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EDA8E-4FEA-AA4F-A975-5DEB16E69DE3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A7097-6354-9341-B1B6-438BBC59E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6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Helvetica"/>
                <a:cs typeface="Helvetica"/>
              </a:rPr>
              <a:t>An operational coastal ocean forecasting system for the Great Barrier Reef region</a:t>
            </a:r>
            <a:br>
              <a:rPr lang="en-US" sz="1200" dirty="0" smtClean="0">
                <a:latin typeface="Helvetica"/>
                <a:cs typeface="Helvetica"/>
              </a:rPr>
            </a:br>
            <a:endParaRPr lang="en-US" sz="1200" dirty="0" smtClean="0">
              <a:latin typeface="Helvetica"/>
              <a:cs typeface="Helvetica"/>
            </a:endParaRPr>
          </a:p>
          <a:p>
            <a:r>
              <a:rPr lang="en-US" sz="1200" dirty="0" smtClean="0">
                <a:latin typeface="Helvetica"/>
                <a:cs typeface="Helvetica"/>
              </a:rPr>
              <a:t>1-5 slide 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92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59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r>
              <a:rPr lang="en-US" baseline="0" dirty="0" smtClean="0"/>
              <a:t> Points: add values for r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Good comparison between model and observations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Station is over shallow water </a:t>
            </a:r>
            <a:r>
              <a:rPr lang="en-US" baseline="0" dirty="0" smtClean="0">
                <a:sym typeface="Wingdings"/>
              </a:rPr>
              <a:t> mostly wind driven  dependency on atmospheric forcing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Tidal signal quite large and well resolved.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U:ROMS-HR seems to do a better job between 08/01 – 10/01 better representation of velocity near the bottom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V;ROMS-HR seems to do a better during that phase in terms of sign and strength compared to ROMS-FC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14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point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Large tidal signal, U component</a:t>
            </a:r>
            <a:r>
              <a:rPr lang="en-US" baseline="0" dirty="0" smtClean="0"/>
              <a:t> larger than V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ADCP shows strange signal over upper 5m – not sure about reliability (AMOS report leaves this out)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Model mooring comparison not so good in terms of strength, tidal phase well resolved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 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Mooring: greater uncertainty of ADCP derived current measurements</a:t>
            </a:r>
            <a:r>
              <a:rPr lang="en-US" baseline="0" dirty="0" smtClean="0"/>
              <a:t> near the ocean surface from deeply moored ADCP’s due to both lean and surface scattering and interference of the acoustic measurement signal (AIMS report)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35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points:</a:t>
            </a:r>
          </a:p>
          <a:p>
            <a:r>
              <a:rPr lang="en-US" dirty="0" smtClean="0"/>
              <a:t>Situation of mooring close</a:t>
            </a:r>
            <a:r>
              <a:rPr lang="en-US" baseline="0" dirty="0" smtClean="0"/>
              <a:t> to EAC</a:t>
            </a:r>
          </a:p>
          <a:p>
            <a:r>
              <a:rPr lang="en-US" baseline="0" dirty="0" smtClean="0"/>
              <a:t>Positive bias in 500m model – latest version reduces this bias. 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U-Components</a:t>
            </a:r>
            <a:r>
              <a:rPr lang="en-US" baseline="0" dirty="0" smtClean="0"/>
              <a:t> stronger than V in </a:t>
            </a:r>
            <a:r>
              <a:rPr lang="en-US" baseline="0" dirty="0" err="1" smtClean="0"/>
              <a:t>obs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Model compares sort of OK in terms of direction for the U component.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ROMS-HR too strong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ROMS-FC more favorable in terms of strength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V-Component; not good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Indicating fact that EAC is strongly non linear and not very predictable. 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r>
              <a:rPr lang="en-US" sz="1200" dirty="0" smtClean="0"/>
              <a:t>No DA</a:t>
            </a:r>
          </a:p>
          <a:p>
            <a:r>
              <a:rPr lang="en-US" sz="1200" dirty="0" smtClean="0"/>
              <a:t>Potentially something not quite</a:t>
            </a:r>
            <a:r>
              <a:rPr lang="en-US" sz="1200" baseline="0" dirty="0" smtClean="0"/>
              <a:t> with the observations. We know there is an EAC</a:t>
            </a:r>
            <a:endParaRPr lang="en-US" sz="1200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01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points:</a:t>
            </a:r>
          </a:p>
          <a:p>
            <a:r>
              <a:rPr lang="en-US" dirty="0" smtClean="0"/>
              <a:t>Situation of mooring close</a:t>
            </a:r>
            <a:r>
              <a:rPr lang="en-US" baseline="0" dirty="0" smtClean="0"/>
              <a:t> to EAC</a:t>
            </a:r>
          </a:p>
          <a:p>
            <a:r>
              <a:rPr lang="en-US" baseline="0" dirty="0" smtClean="0"/>
              <a:t>Positive bias in 500m model – latest version reduces </a:t>
            </a:r>
            <a:r>
              <a:rPr lang="en-US" baseline="0" smtClean="0"/>
              <a:t>this bias. 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U-Components</a:t>
            </a:r>
            <a:r>
              <a:rPr lang="en-US" baseline="0" dirty="0" smtClean="0"/>
              <a:t> stronger than V in </a:t>
            </a:r>
            <a:r>
              <a:rPr lang="en-US" baseline="0" dirty="0" err="1" smtClean="0"/>
              <a:t>obs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Model compares sort of OK in terms of direction for the U component.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ROMS-HR too strong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ROMS-FC more favorable in terms of strength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V-Component; not good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Indicating fact that EAC is strongly non linear and not very predictable. 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r>
              <a:rPr lang="en-US" sz="1200" dirty="0" smtClean="0"/>
              <a:t>No DA</a:t>
            </a:r>
          </a:p>
          <a:p>
            <a:r>
              <a:rPr lang="en-US" sz="1200" dirty="0" smtClean="0"/>
              <a:t>Potentially something not quite</a:t>
            </a:r>
            <a:r>
              <a:rPr lang="en-US" sz="1200" baseline="0" dirty="0" smtClean="0"/>
              <a:t> with the observations. We know there is an EAC</a:t>
            </a:r>
            <a:endParaRPr lang="en-US" sz="1200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0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Main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ponts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ROMS-HR compares better to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than ROMS-FC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Provides baseline for tuning </a:t>
            </a:r>
            <a:r>
              <a:rPr lang="en-US" baseline="0" dirty="0" err="1" smtClean="0"/>
              <a:t>roms</a:t>
            </a:r>
            <a:r>
              <a:rPr lang="en-US" baseline="0" dirty="0" smtClean="0"/>
              <a:t>-fc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18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r>
              <a:rPr lang="en-US" baseline="0" dirty="0" smtClean="0"/>
              <a:t> points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Temperature at station level displays fair amount of sensitivity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Baseline experiment fc17 shows some large discrepancies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Changes in OBCFAC alleviate some of these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Upwind limiter, reduce comparison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Varying drag reduce further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Localized sensitivity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3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points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General</a:t>
            </a:r>
            <a:r>
              <a:rPr lang="en-US" baseline="0" dirty="0" smtClean="0"/>
              <a:t> all simulations compare well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ERA INT forced a bit better over 2</a:t>
            </a:r>
            <a:r>
              <a:rPr lang="en-US" baseline="30000" dirty="0" smtClean="0"/>
              <a:t>nd</a:t>
            </a:r>
            <a:r>
              <a:rPr lang="en-US" baseline="0" dirty="0" smtClean="0"/>
              <a:t> half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Well mixed shallow area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9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points: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Analysis restricted over JAN 2009 – JUN 2009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60 Trips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4447 data points (daily averaged)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ELR</a:t>
            </a:r>
            <a:r>
              <a:rPr lang="en-US" baseline="0" dirty="0" smtClean="0"/>
              <a:t> shows strongest bias due to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error (probably)</a:t>
            </a:r>
          </a:p>
          <a:p>
            <a:pPr marL="285750" indent="-285750">
              <a:buFont typeface="Arial"/>
              <a:buChar char="•"/>
            </a:pPr>
            <a:r>
              <a:rPr lang="en-US" baseline="0" dirty="0" smtClean="0"/>
              <a:t>High resolution model with sponge is performing very well. Generally outperforming the hr16 simulation. On par with </a:t>
            </a:r>
            <a:r>
              <a:rPr lang="en-US" baseline="0" dirty="0" err="1" smtClean="0"/>
              <a:t>roms</a:t>
            </a:r>
            <a:r>
              <a:rPr lang="en-US" baseline="0" dirty="0" smtClean="0"/>
              <a:t>-fc</a:t>
            </a:r>
          </a:p>
          <a:p>
            <a:pPr marL="285750" indent="-285750">
              <a:buFont typeface="Arial"/>
              <a:buChar char="•"/>
            </a:pPr>
            <a:r>
              <a:rPr lang="en-US" baseline="0" dirty="0" smtClean="0"/>
              <a:t>High correlation over </a:t>
            </a:r>
            <a:r>
              <a:rPr lang="en-US" baseline="0" dirty="0" err="1" smtClean="0"/>
              <a:t>Yongala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57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Jane</a:t>
            </a:r>
            <a:r>
              <a:rPr lang="en-US" baseline="0" dirty="0" smtClean="0"/>
              <a:t> Warne - </a:t>
            </a:r>
            <a:endParaRPr lang="en-US" dirty="0" smtClean="0"/>
          </a:p>
          <a:p>
            <a:r>
              <a:rPr lang="en-US" dirty="0" smtClean="0"/>
              <a:t>Main points: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Show gauge</a:t>
            </a:r>
            <a:r>
              <a:rPr lang="en-US" baseline="0" dirty="0" smtClean="0"/>
              <a:t> locations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Mention Distributions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Not all locations even when on water are useful to compare with model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0.9-1.0</a:t>
            </a:r>
            <a:r>
              <a:rPr lang="en-US" baseline="0" dirty="0" smtClean="0"/>
              <a:t> stations evenly distributed over coast most stations in south (show picture) </a:t>
            </a:r>
            <a:endParaRPr lang="en-US" dirty="0" smtClean="0"/>
          </a:p>
          <a:p>
            <a:r>
              <a:rPr lang="en-US" dirty="0" smtClean="0"/>
              <a:t>0.8-0.9: 8 stations</a:t>
            </a:r>
            <a:r>
              <a:rPr lang="en-US" baseline="0" dirty="0" smtClean="0"/>
              <a:t> mostly southern GBR, 1station in estuary (Mackay, 533060), 1 in estuary, 531014, Mossman Tide</a:t>
            </a:r>
            <a:endParaRPr lang="en-US" dirty="0" smtClean="0"/>
          </a:p>
          <a:p>
            <a:r>
              <a:rPr lang="en-US" dirty="0" smtClean="0"/>
              <a:t>0.7-0.8: 11 station</a:t>
            </a:r>
            <a:r>
              <a:rPr lang="en-US" baseline="0" dirty="0" smtClean="0"/>
              <a:t> mostly </a:t>
            </a:r>
            <a:r>
              <a:rPr lang="en-US" baseline="0" dirty="0" err="1" smtClean="0"/>
              <a:t>southernGBR</a:t>
            </a:r>
            <a:r>
              <a:rPr lang="en-US" baseline="0" dirty="0" smtClean="0"/>
              <a:t> near boundary, 1 station in ocean at </a:t>
            </a:r>
            <a:r>
              <a:rPr lang="en-US" baseline="0" dirty="0" err="1" smtClean="0"/>
              <a:t>Lihou</a:t>
            </a:r>
            <a:r>
              <a:rPr lang="en-US" baseline="0" dirty="0" smtClean="0"/>
              <a:t> Reef, 200880</a:t>
            </a:r>
            <a:endParaRPr lang="en-US" dirty="0" smtClean="0"/>
          </a:p>
          <a:p>
            <a:r>
              <a:rPr lang="en-US" dirty="0" smtClean="0"/>
              <a:t>0.6-0.7:</a:t>
            </a:r>
            <a:r>
              <a:rPr lang="en-US" baseline="0" dirty="0" smtClean="0"/>
              <a:t> 3 inland evenly distributed over coast</a:t>
            </a:r>
            <a:endParaRPr lang="en-US" dirty="0" smtClean="0"/>
          </a:p>
          <a:p>
            <a:r>
              <a:rPr lang="en-US" dirty="0" smtClean="0"/>
              <a:t>0.5-0.6: 5 stations</a:t>
            </a:r>
            <a:r>
              <a:rPr lang="en-US" baseline="0" dirty="0" smtClean="0"/>
              <a:t>, 3 station in estuary, </a:t>
            </a:r>
            <a:r>
              <a:rPr lang="en-US" baseline="0" dirty="0" err="1" smtClean="0"/>
              <a:t>joHnstone</a:t>
            </a:r>
            <a:r>
              <a:rPr lang="en-US" baseline="0" dirty="0" smtClean="0"/>
              <a:t> north, south, 1 in pine RM, 1 in estuary </a:t>
            </a:r>
            <a:r>
              <a:rPr lang="en-US" baseline="0" dirty="0" err="1" smtClean="0"/>
              <a:t>Coomera</a:t>
            </a:r>
            <a:r>
              <a:rPr lang="en-US" baseline="0" dirty="0" smtClean="0"/>
              <a:t> Shores Alert 540293 (show this one)</a:t>
            </a:r>
            <a:endParaRPr lang="en-US" dirty="0" smtClean="0"/>
          </a:p>
          <a:p>
            <a:r>
              <a:rPr lang="en-US" dirty="0" smtClean="0"/>
              <a:t>0.4-0.5</a:t>
            </a:r>
            <a:r>
              <a:rPr lang="en-US" baseline="0" dirty="0" smtClean="0"/>
              <a:t>: 5 stations at northern boundary, 3 inland </a:t>
            </a:r>
          </a:p>
          <a:p>
            <a:r>
              <a:rPr lang="en-US" dirty="0" smtClean="0"/>
              <a:t>0.3-0.4:</a:t>
            </a:r>
            <a:r>
              <a:rPr lang="en-US" baseline="0" dirty="0" smtClean="0"/>
              <a:t> 1 station in land (</a:t>
            </a:r>
            <a:r>
              <a:rPr lang="en-US" baseline="0" dirty="0" err="1" smtClean="0"/>
              <a:t>Bremner</a:t>
            </a:r>
            <a:r>
              <a:rPr lang="en-US" baseline="0" dirty="0" smtClean="0"/>
              <a:t> catchment), 1 station inland (</a:t>
            </a:r>
            <a:r>
              <a:rPr lang="en-US" baseline="0" dirty="0" err="1" smtClean="0"/>
              <a:t>Dunething</a:t>
            </a:r>
            <a:r>
              <a:rPr lang="en-US" baseline="0" dirty="0" smtClean="0"/>
              <a:t> Rock Alert, 62, 540095), 1 station on beach (Noosa Bar alert, 76, 540311)</a:t>
            </a:r>
          </a:p>
          <a:p>
            <a:r>
              <a:rPr lang="en-US" baseline="0" dirty="0" smtClean="0"/>
              <a:t>0.2-0.3: 1station inland (540200), 1station in </a:t>
            </a:r>
            <a:r>
              <a:rPr lang="en-US" baseline="0" dirty="0" err="1" smtClean="0"/>
              <a:t>harbour</a:t>
            </a:r>
            <a:r>
              <a:rPr lang="en-US" baseline="0" dirty="0" smtClean="0"/>
              <a:t> (Townsville,532033), 1 station next to </a:t>
            </a:r>
            <a:r>
              <a:rPr lang="en-US" baseline="0" dirty="0" err="1" smtClean="0"/>
              <a:t>harbour</a:t>
            </a:r>
            <a:r>
              <a:rPr lang="en-US" baseline="0" dirty="0" smtClean="0"/>
              <a:t> wall (</a:t>
            </a:r>
            <a:r>
              <a:rPr lang="en-US" baseline="0" dirty="0" err="1" smtClean="0"/>
              <a:t>Dalrymple</a:t>
            </a:r>
            <a:r>
              <a:rPr lang="en-US" baseline="0" dirty="0" smtClean="0"/>
              <a:t> Bay tide 533010)</a:t>
            </a:r>
          </a:p>
          <a:p>
            <a:r>
              <a:rPr lang="en-US" baseline="0" dirty="0" smtClean="0"/>
              <a:t>0.1-0.2: 1 </a:t>
            </a:r>
            <a:r>
              <a:rPr lang="en-US" baseline="0" dirty="0" err="1" smtClean="0"/>
              <a:t>stationnear</a:t>
            </a:r>
            <a:r>
              <a:rPr lang="en-US" baseline="0" dirty="0" smtClean="0"/>
              <a:t> river mouth (558059, 1 station in </a:t>
            </a:r>
            <a:r>
              <a:rPr lang="en-US" baseline="0" dirty="0" err="1" smtClean="0"/>
              <a:t>esturay</a:t>
            </a:r>
            <a:r>
              <a:rPr lang="en-US" baseline="0" dirty="0" smtClean="0"/>
              <a:t> 540684, Brisbane Port Office Alert, 1 station </a:t>
            </a:r>
            <a:r>
              <a:rPr lang="en-US" baseline="0" dirty="0" err="1" smtClean="0"/>
              <a:t>esturay</a:t>
            </a:r>
            <a:r>
              <a:rPr lang="en-US" baseline="0" dirty="0" smtClean="0"/>
              <a:t>, cairn airport alert, 531049</a:t>
            </a:r>
          </a:p>
          <a:p>
            <a:r>
              <a:rPr lang="en-US" dirty="0" smtClean="0"/>
              <a:t>0-0.1: 1</a:t>
            </a:r>
            <a:r>
              <a:rPr lang="en-US" baseline="0" dirty="0" smtClean="0"/>
              <a:t> station Cairns </a:t>
            </a:r>
            <a:r>
              <a:rPr lang="en-US" baseline="0" dirty="0" err="1" smtClean="0"/>
              <a:t>esturay</a:t>
            </a:r>
            <a:r>
              <a:rPr lang="en-US" baseline="0" dirty="0" smtClean="0"/>
              <a:t> (no reason why bad </a:t>
            </a:r>
            <a:r>
              <a:rPr lang="en-US" baseline="0" dirty="0" err="1" smtClean="0"/>
              <a:t>corelation</a:t>
            </a:r>
            <a:r>
              <a:rPr lang="en-US" baseline="0" dirty="0" smtClean="0"/>
              <a:t>, 53150, 1 station next to pier, Cape </a:t>
            </a:r>
            <a:r>
              <a:rPr lang="en-US" baseline="0" dirty="0" err="1" smtClean="0"/>
              <a:t>ferguson</a:t>
            </a:r>
            <a:r>
              <a:rPr lang="en-US" baseline="0" dirty="0" smtClean="0"/>
              <a:t>, 32182, 1station in land (</a:t>
            </a:r>
            <a:r>
              <a:rPr lang="en-US" baseline="0" dirty="0" err="1" smtClean="0"/>
              <a:t>Burdekin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Riate</a:t>
            </a:r>
            <a:r>
              <a:rPr lang="en-US" baseline="0" dirty="0" smtClean="0"/>
              <a:t> Island Alert 533057), 1 station in </a:t>
            </a:r>
            <a:r>
              <a:rPr lang="en-US" baseline="0" dirty="0" err="1" smtClean="0"/>
              <a:t>Rosslyne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Harbour</a:t>
            </a:r>
            <a:r>
              <a:rPr lang="en-US" baseline="0" dirty="0" smtClean="0"/>
              <a:t>, 33208, 1 station in land Pacific Haven Alert 40903 in land , 1 station inland 540192, </a:t>
            </a:r>
            <a:r>
              <a:rPr lang="en-US" baseline="0" dirty="0" err="1" smtClean="0"/>
              <a:t>Jindalee</a:t>
            </a:r>
            <a:r>
              <a:rPr lang="en-US" baseline="0" dirty="0" smtClean="0"/>
              <a:t> alert</a:t>
            </a:r>
          </a:p>
          <a:p>
            <a:endParaRPr lang="en-US" baseline="0" dirty="0" smtClean="0"/>
          </a:p>
          <a:p>
            <a:r>
              <a:rPr lang="en-US" baseline="0" dirty="0" smtClean="0"/>
              <a:t>40 </a:t>
            </a:r>
            <a:r>
              <a:rPr lang="en-US" baseline="0" dirty="0" err="1" smtClean="0"/>
              <a:t>tidegauge</a:t>
            </a:r>
            <a:r>
              <a:rPr lang="en-US" baseline="0" dirty="0" smtClean="0"/>
              <a:t> south of 25S</a:t>
            </a:r>
          </a:p>
          <a:p>
            <a:r>
              <a:rPr lang="en-US" baseline="0" dirty="0" smtClean="0"/>
              <a:t>57 </a:t>
            </a:r>
            <a:r>
              <a:rPr lang="en-US" baseline="0" dirty="0" err="1" smtClean="0"/>
              <a:t>tidgauges</a:t>
            </a:r>
            <a:r>
              <a:rPr lang="en-US" baseline="0" dirty="0" smtClean="0"/>
              <a:t> south of 20S</a:t>
            </a:r>
          </a:p>
          <a:p>
            <a:r>
              <a:rPr lang="en-US" baseline="0" dirty="0" smtClean="0"/>
              <a:t>80 </a:t>
            </a:r>
            <a:r>
              <a:rPr lang="en-US" baseline="0" dirty="0" err="1" smtClean="0"/>
              <a:t>tidegauges</a:t>
            </a:r>
            <a:r>
              <a:rPr lang="en-US" baseline="0" dirty="0" smtClean="0"/>
              <a:t> south 15S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Tidal observations</a:t>
            </a:r>
            <a:r>
              <a:rPr lang="en-US" baseline="0" dirty="0" smtClean="0"/>
              <a:t> in tpxo8</a:t>
            </a:r>
          </a:p>
          <a:p>
            <a:r>
              <a:rPr lang="en-US" baseline="0" dirty="0" smtClean="0"/>
              <a:t>Increased resolution over certain areas, Australia and </a:t>
            </a:r>
            <a:r>
              <a:rPr lang="en-US" baseline="0" dirty="0" err="1" smtClean="0"/>
              <a:t>toras</a:t>
            </a:r>
            <a:r>
              <a:rPr lang="en-US" baseline="0" dirty="0" smtClean="0"/>
              <a:t> strait may be one</a:t>
            </a: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29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Main motivation</a:t>
            </a:r>
          </a:p>
          <a:p>
            <a:r>
              <a:rPr lang="en-US" baseline="0" dirty="0" smtClean="0"/>
              <a:t>Main components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Highlight talk briefly about the others</a:t>
            </a:r>
          </a:p>
          <a:p>
            <a:r>
              <a:rPr lang="en-US" baseline="0" dirty="0" err="1" smtClean="0"/>
              <a:t>EnOI</a:t>
            </a:r>
            <a:r>
              <a:rPr lang="en-US" baseline="0" dirty="0" smtClean="0"/>
              <a:t> (sub-optimal) analogous to </a:t>
            </a:r>
            <a:r>
              <a:rPr lang="en-US" baseline="0" dirty="0" err="1" smtClean="0"/>
              <a:t>BLUElink</a:t>
            </a:r>
            <a:r>
              <a:rPr lang="en-US" baseline="0" dirty="0" smtClean="0"/>
              <a:t> system and provides a baseline</a:t>
            </a:r>
          </a:p>
          <a:p>
            <a:r>
              <a:rPr lang="en-US" baseline="0" dirty="0" smtClean="0"/>
              <a:t>Observations delayed mode (initially analogous to </a:t>
            </a:r>
            <a:r>
              <a:rPr lang="en-US" baseline="0" dirty="0" err="1" smtClean="0"/>
              <a:t>BLUElink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Key</a:t>
            </a:r>
          </a:p>
          <a:p>
            <a:r>
              <a:rPr lang="en-US" baseline="0" dirty="0" err="1" smtClean="0"/>
              <a:t>EnOI</a:t>
            </a:r>
            <a:r>
              <a:rPr lang="en-US" baseline="0" dirty="0" smtClean="0"/>
              <a:t> is same approach is same as 10year, well </a:t>
            </a:r>
            <a:r>
              <a:rPr lang="en-US" baseline="0" dirty="0" err="1" smtClean="0"/>
              <a:t>konw</a:t>
            </a:r>
            <a:r>
              <a:rPr lang="en-US" baseline="0" dirty="0" smtClean="0"/>
              <a:t> as suboptimal approach</a:t>
            </a:r>
          </a:p>
          <a:p>
            <a:r>
              <a:rPr lang="en-US" baseline="0" dirty="0" err="1" smtClean="0"/>
              <a:t>Initlllay</a:t>
            </a:r>
            <a:r>
              <a:rPr lang="en-US" baseline="0" dirty="0" smtClean="0"/>
              <a:t> make use of that system utilizing our knowledge, </a:t>
            </a:r>
          </a:p>
          <a:p>
            <a:r>
              <a:rPr lang="en-US" baseline="0" dirty="0" smtClean="0"/>
              <a:t>Explore how much constrain we are getting compared to </a:t>
            </a:r>
            <a:r>
              <a:rPr lang="en-US" baseline="0" dirty="0" err="1" smtClean="0"/>
              <a:t>bluelink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But move to </a:t>
            </a:r>
            <a:r>
              <a:rPr lang="en-US" baseline="0" dirty="0" err="1" smtClean="0"/>
              <a:t>EnKF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634F4-E05C-AD48-BD65-2DF160BC9D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80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Main points:</a:t>
            </a:r>
          </a:p>
          <a:p>
            <a:r>
              <a:rPr lang="en-US" dirty="0" smtClean="0"/>
              <a:t>3 simulations</a:t>
            </a:r>
          </a:p>
          <a:p>
            <a:r>
              <a:rPr lang="en-US" dirty="0" smtClean="0"/>
              <a:t>HR,</a:t>
            </a:r>
            <a:r>
              <a:rPr lang="en-US" baseline="0" dirty="0" smtClean="0"/>
              <a:t> FC, FC augmented with spatially varying drag</a:t>
            </a:r>
          </a:p>
          <a:p>
            <a:r>
              <a:rPr lang="en-US" baseline="0" dirty="0" smtClean="0"/>
              <a:t>All models do a pretty good job with bulk of stations in 0.9-1 </a:t>
            </a:r>
            <a:r>
              <a:rPr lang="en-US" baseline="0" dirty="0" err="1" smtClean="0"/>
              <a:t>xcorr</a:t>
            </a:r>
            <a:r>
              <a:rPr lang="en-US" baseline="0" dirty="0" smtClean="0"/>
              <a:t> bracket. RMSE between. </a:t>
            </a:r>
          </a:p>
          <a:p>
            <a:r>
              <a:rPr lang="en-US" baseline="0" dirty="0" smtClean="0"/>
              <a:t>Main gain from having high resolution model is improvement in lag. </a:t>
            </a:r>
            <a:r>
              <a:rPr lang="en-US" baseline="0" dirty="0" smtClean="0">
                <a:sym typeface="Wingdings"/>
              </a:rPr>
              <a:t> model get timing right. </a:t>
            </a:r>
          </a:p>
          <a:p>
            <a:r>
              <a:rPr lang="en-US" baseline="0" dirty="0" smtClean="0">
                <a:sym typeface="Wingdings"/>
              </a:rPr>
              <a:t>However, by applying </a:t>
            </a:r>
            <a:r>
              <a:rPr lang="en-US" baseline="0" dirty="0" err="1" smtClean="0">
                <a:sym typeface="Wingdings"/>
              </a:rPr>
              <a:t>spataially</a:t>
            </a:r>
            <a:r>
              <a:rPr lang="en-US" baseline="0" dirty="0" smtClean="0">
                <a:sym typeface="Wingdings"/>
              </a:rPr>
              <a:t> varying drag this is also improved for the high resolution model. </a:t>
            </a:r>
          </a:p>
          <a:p>
            <a:r>
              <a:rPr lang="en-US" baseline="0" dirty="0" smtClean="0"/>
              <a:t> 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Roms-hr</a:t>
            </a:r>
            <a:r>
              <a:rPr lang="en-US" dirty="0" smtClean="0"/>
              <a:t>/fc </a:t>
            </a:r>
            <a:r>
              <a:rPr lang="en-US" baseline="0" dirty="0" smtClean="0"/>
              <a:t>display similar stats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 smtClean="0"/>
              <a:t>Roms-hr</a:t>
            </a:r>
            <a:r>
              <a:rPr lang="en-US" baseline="0" dirty="0" smtClean="0"/>
              <a:t> has advantage in lag, RMSE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STD appears to be better </a:t>
            </a:r>
            <a:r>
              <a:rPr lang="en-US" baseline="0" dirty="0" err="1" smtClean="0"/>
              <a:t>modelled</a:t>
            </a:r>
            <a:r>
              <a:rPr lang="en-US" baseline="0" dirty="0" smtClean="0"/>
              <a:t> for ROMS-FC. This needs to be investigated further. Position of station when gauges on land/ may be important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 smtClean="0"/>
              <a:t>Reiforcing</a:t>
            </a:r>
            <a:r>
              <a:rPr lang="en-US" baseline="0" dirty="0" smtClean="0"/>
              <a:t> point from previous slide: gauge location important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>
                <a:sym typeface="Wingdings"/>
              </a:rPr>
              <a:t>Basically all gauge locations are near river/ in estuary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0.9-1.0</a:t>
            </a:r>
            <a:r>
              <a:rPr lang="en-US" baseline="0" dirty="0" smtClean="0"/>
              <a:t> stations evenly </a:t>
            </a:r>
            <a:r>
              <a:rPr lang="en-US" baseline="0" dirty="0" err="1" smtClean="0"/>
              <a:t>distrubuted</a:t>
            </a:r>
            <a:r>
              <a:rPr lang="en-US" baseline="0" dirty="0" smtClean="0"/>
              <a:t> over coast most stations in south (show picture) </a:t>
            </a:r>
            <a:endParaRPr lang="en-US" dirty="0" smtClean="0"/>
          </a:p>
          <a:p>
            <a:r>
              <a:rPr lang="en-US" dirty="0" smtClean="0"/>
              <a:t>0.8-0.9: 8 stations</a:t>
            </a:r>
            <a:r>
              <a:rPr lang="en-US" baseline="0" dirty="0" smtClean="0"/>
              <a:t> mostly southern GBR, 1station in estuary (Mackay, 533060), 1 in estuary, 531014, Mossman Tide</a:t>
            </a:r>
            <a:endParaRPr lang="en-US" dirty="0" smtClean="0"/>
          </a:p>
          <a:p>
            <a:r>
              <a:rPr lang="en-US" dirty="0" smtClean="0"/>
              <a:t>0.7-0.8: 11 station</a:t>
            </a:r>
            <a:r>
              <a:rPr lang="en-US" baseline="0" dirty="0" smtClean="0"/>
              <a:t> mostly </a:t>
            </a:r>
            <a:r>
              <a:rPr lang="en-US" baseline="0" dirty="0" err="1" smtClean="0"/>
              <a:t>southernGBR</a:t>
            </a:r>
            <a:r>
              <a:rPr lang="en-US" baseline="0" dirty="0" smtClean="0"/>
              <a:t> near boundary, 1 station in ocean at </a:t>
            </a:r>
            <a:r>
              <a:rPr lang="en-US" baseline="0" dirty="0" err="1" smtClean="0"/>
              <a:t>Lihou</a:t>
            </a:r>
            <a:r>
              <a:rPr lang="en-US" baseline="0" dirty="0" smtClean="0"/>
              <a:t> Reef, 200880</a:t>
            </a:r>
            <a:endParaRPr lang="en-US" dirty="0" smtClean="0"/>
          </a:p>
          <a:p>
            <a:r>
              <a:rPr lang="en-US" dirty="0" smtClean="0"/>
              <a:t>0.6-0.7:</a:t>
            </a:r>
            <a:r>
              <a:rPr lang="en-US" baseline="0" dirty="0" smtClean="0"/>
              <a:t> 3 inland evenly distributed over coast</a:t>
            </a:r>
            <a:endParaRPr lang="en-US" dirty="0" smtClean="0"/>
          </a:p>
          <a:p>
            <a:r>
              <a:rPr lang="en-US" dirty="0" smtClean="0"/>
              <a:t>0.5-0.6: 5 stations</a:t>
            </a:r>
            <a:r>
              <a:rPr lang="en-US" baseline="0" dirty="0" smtClean="0"/>
              <a:t>, 3 station in estuary, </a:t>
            </a:r>
            <a:r>
              <a:rPr lang="en-US" baseline="0" dirty="0" err="1" smtClean="0"/>
              <a:t>joHnstone</a:t>
            </a:r>
            <a:r>
              <a:rPr lang="en-US" baseline="0" dirty="0" smtClean="0"/>
              <a:t> north, south, 1 in pine RM, 1 in estuary </a:t>
            </a:r>
            <a:r>
              <a:rPr lang="en-US" baseline="0" dirty="0" err="1" smtClean="0"/>
              <a:t>Coomera</a:t>
            </a:r>
            <a:r>
              <a:rPr lang="en-US" baseline="0" dirty="0" smtClean="0"/>
              <a:t> Shores Alert 540293 (show this one)</a:t>
            </a:r>
            <a:endParaRPr lang="en-US" dirty="0" smtClean="0"/>
          </a:p>
          <a:p>
            <a:r>
              <a:rPr lang="en-US" dirty="0" smtClean="0"/>
              <a:t>0.4-0.5</a:t>
            </a:r>
            <a:r>
              <a:rPr lang="en-US" baseline="0" dirty="0" smtClean="0"/>
              <a:t>: 5 stations at northern boundary, 3 inland </a:t>
            </a:r>
          </a:p>
          <a:p>
            <a:r>
              <a:rPr lang="en-US" dirty="0" smtClean="0"/>
              <a:t>0.3-0.4:</a:t>
            </a:r>
            <a:r>
              <a:rPr lang="en-US" baseline="0" dirty="0" smtClean="0"/>
              <a:t> 1 station in land (</a:t>
            </a:r>
            <a:r>
              <a:rPr lang="en-US" baseline="0" dirty="0" err="1" smtClean="0"/>
              <a:t>Bremner</a:t>
            </a:r>
            <a:r>
              <a:rPr lang="en-US" baseline="0" dirty="0" smtClean="0"/>
              <a:t> catchment), 1 station inland (</a:t>
            </a:r>
            <a:r>
              <a:rPr lang="en-US" baseline="0" dirty="0" err="1" smtClean="0"/>
              <a:t>Dunething</a:t>
            </a:r>
            <a:r>
              <a:rPr lang="en-US" baseline="0" dirty="0" smtClean="0"/>
              <a:t> Rock Alert, 62, 540095), 1 station on beach (Noosa Bar alert, 76, 540311)</a:t>
            </a:r>
          </a:p>
          <a:p>
            <a:r>
              <a:rPr lang="en-US" baseline="0" dirty="0" smtClean="0"/>
              <a:t>0.2-0.3: 1station inland (540200), 1station in </a:t>
            </a:r>
            <a:r>
              <a:rPr lang="en-US" baseline="0" dirty="0" err="1" smtClean="0"/>
              <a:t>harbour</a:t>
            </a:r>
            <a:r>
              <a:rPr lang="en-US" baseline="0" dirty="0" smtClean="0"/>
              <a:t> (Townsville,532033), 1 station next to </a:t>
            </a:r>
            <a:r>
              <a:rPr lang="en-US" baseline="0" dirty="0" err="1" smtClean="0"/>
              <a:t>harbour</a:t>
            </a:r>
            <a:r>
              <a:rPr lang="en-US" baseline="0" dirty="0" smtClean="0"/>
              <a:t> wall (</a:t>
            </a:r>
            <a:r>
              <a:rPr lang="en-US" baseline="0" dirty="0" err="1" smtClean="0"/>
              <a:t>Dalrymple</a:t>
            </a:r>
            <a:r>
              <a:rPr lang="en-US" baseline="0" dirty="0" smtClean="0"/>
              <a:t> Bay tide 533010)</a:t>
            </a:r>
          </a:p>
          <a:p>
            <a:r>
              <a:rPr lang="en-US" baseline="0" dirty="0" smtClean="0"/>
              <a:t>0.1-0.2: 1 </a:t>
            </a:r>
            <a:r>
              <a:rPr lang="en-US" baseline="0" dirty="0" err="1" smtClean="0"/>
              <a:t>stationnear</a:t>
            </a:r>
            <a:r>
              <a:rPr lang="en-US" baseline="0" dirty="0" smtClean="0"/>
              <a:t> river mouth (558059, 1 station in </a:t>
            </a:r>
            <a:r>
              <a:rPr lang="en-US" baseline="0" dirty="0" err="1" smtClean="0"/>
              <a:t>esturay</a:t>
            </a:r>
            <a:r>
              <a:rPr lang="en-US" baseline="0" dirty="0" smtClean="0"/>
              <a:t> 540684, Brisbane Port Office Alert, 1 station </a:t>
            </a:r>
            <a:r>
              <a:rPr lang="en-US" baseline="0" dirty="0" err="1" smtClean="0"/>
              <a:t>esturay</a:t>
            </a:r>
            <a:r>
              <a:rPr lang="en-US" baseline="0" dirty="0" smtClean="0"/>
              <a:t>, cairn airport alert, 531049</a:t>
            </a:r>
          </a:p>
          <a:p>
            <a:r>
              <a:rPr lang="en-US" dirty="0" smtClean="0"/>
              <a:t>0-0.1: 1</a:t>
            </a:r>
            <a:r>
              <a:rPr lang="en-US" baseline="0" dirty="0" smtClean="0"/>
              <a:t> station Cairns </a:t>
            </a:r>
            <a:r>
              <a:rPr lang="en-US" baseline="0" dirty="0" err="1" smtClean="0"/>
              <a:t>esturay</a:t>
            </a:r>
            <a:r>
              <a:rPr lang="en-US" baseline="0" dirty="0" smtClean="0"/>
              <a:t> (no reason why bad </a:t>
            </a:r>
            <a:r>
              <a:rPr lang="en-US" baseline="0" dirty="0" err="1" smtClean="0"/>
              <a:t>corelation</a:t>
            </a:r>
            <a:r>
              <a:rPr lang="en-US" baseline="0" dirty="0" smtClean="0"/>
              <a:t>, 53150, 1 station next to pier, Cape </a:t>
            </a:r>
            <a:r>
              <a:rPr lang="en-US" baseline="0" dirty="0" err="1" smtClean="0"/>
              <a:t>ferguson</a:t>
            </a:r>
            <a:r>
              <a:rPr lang="en-US" baseline="0" dirty="0" smtClean="0"/>
              <a:t>, 32182, 1station in land (</a:t>
            </a:r>
            <a:r>
              <a:rPr lang="en-US" baseline="0" dirty="0" err="1" smtClean="0"/>
              <a:t>Burdekin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Riate</a:t>
            </a:r>
            <a:r>
              <a:rPr lang="en-US" baseline="0" dirty="0" smtClean="0"/>
              <a:t> Island Alert 533057), 1 station in </a:t>
            </a:r>
            <a:r>
              <a:rPr lang="en-US" baseline="0" dirty="0" err="1" smtClean="0"/>
              <a:t>Rosslyne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Harbour</a:t>
            </a:r>
            <a:r>
              <a:rPr lang="en-US" baseline="0" dirty="0" smtClean="0"/>
              <a:t>, 33208, 1 station in land Pacific Haven Alert 40903 in land , 1 station inland 540192, </a:t>
            </a:r>
            <a:r>
              <a:rPr lang="en-US" baseline="0" dirty="0" err="1" smtClean="0"/>
              <a:t>Jindalee</a:t>
            </a:r>
            <a:r>
              <a:rPr lang="en-US" baseline="0" dirty="0" smtClean="0"/>
              <a:t> alert</a:t>
            </a:r>
          </a:p>
          <a:p>
            <a:endParaRPr lang="en-US" baseline="0" dirty="0" smtClean="0"/>
          </a:p>
          <a:p>
            <a:r>
              <a:rPr lang="en-US" baseline="0" dirty="0" smtClean="0"/>
              <a:t>40 </a:t>
            </a:r>
            <a:r>
              <a:rPr lang="en-US" baseline="0" dirty="0" err="1" smtClean="0"/>
              <a:t>tidegauge</a:t>
            </a:r>
            <a:r>
              <a:rPr lang="en-US" baseline="0" dirty="0" smtClean="0"/>
              <a:t> south of 25S</a:t>
            </a:r>
          </a:p>
          <a:p>
            <a:r>
              <a:rPr lang="en-US" baseline="0" dirty="0" smtClean="0"/>
              <a:t>57 </a:t>
            </a:r>
            <a:r>
              <a:rPr lang="en-US" baseline="0" dirty="0" err="1" smtClean="0"/>
              <a:t>tidgauges</a:t>
            </a:r>
            <a:r>
              <a:rPr lang="en-US" baseline="0" dirty="0" smtClean="0"/>
              <a:t> south of 20S</a:t>
            </a:r>
          </a:p>
          <a:p>
            <a:r>
              <a:rPr lang="en-US" baseline="0" dirty="0" smtClean="0"/>
              <a:t>80 </a:t>
            </a:r>
            <a:r>
              <a:rPr lang="en-US" baseline="0" dirty="0" err="1" smtClean="0"/>
              <a:t>tidegauges</a:t>
            </a:r>
            <a:r>
              <a:rPr lang="en-US" baseline="0" dirty="0" smtClean="0"/>
              <a:t> south 15S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Tidal observations</a:t>
            </a:r>
            <a:r>
              <a:rPr lang="en-US" baseline="0" dirty="0" smtClean="0"/>
              <a:t> in tpxo8</a:t>
            </a:r>
          </a:p>
          <a:p>
            <a:r>
              <a:rPr lang="en-US" baseline="0" dirty="0" smtClean="0"/>
              <a:t>Increased resolution over certain areas, Australia and </a:t>
            </a:r>
            <a:r>
              <a:rPr lang="en-US" baseline="0" dirty="0" err="1" smtClean="0"/>
              <a:t>toras</a:t>
            </a:r>
            <a:r>
              <a:rPr lang="en-US" baseline="0" dirty="0" smtClean="0"/>
              <a:t> strait may be one</a:t>
            </a: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29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r>
              <a:rPr lang="en-US" baseline="0" dirty="0" smtClean="0"/>
              <a:t> point: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Gauge in good position for comparing with model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However, correlation low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Reason for this is noise/ artificial peaks in the tide gauge during September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If removed r=0.97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 QC very important</a:t>
            </a:r>
          </a:p>
          <a:p>
            <a:pPr marL="0" indent="0">
              <a:buFont typeface="Arial"/>
              <a:buNone/>
            </a:pP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r>
              <a:rPr lang="en-US" baseline="0" dirty="0" smtClean="0"/>
              <a:t> points: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Example tide gauge time series for </a:t>
            </a:r>
            <a:r>
              <a:rPr lang="en-US" baseline="0" dirty="0" err="1" smtClean="0"/>
              <a:t>roms-hr</a:t>
            </a:r>
            <a:r>
              <a:rPr lang="en-US" baseline="0" dirty="0" smtClean="0"/>
              <a:t>/ fc (focus on upper images)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Couple of points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Observations (blue) in the raw signal has a datum that needs to be adjusted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Point out missing values in the </a:t>
            </a:r>
            <a:r>
              <a:rPr lang="en-US" baseline="0" dirty="0" err="1" smtClean="0"/>
              <a:t>obs</a:t>
            </a:r>
            <a:endParaRPr lang="en-US" baseline="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In this example model correlated well for raw signal, no phase error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Differences between model become apparent for </a:t>
            </a:r>
            <a:r>
              <a:rPr lang="en-US" baseline="0" dirty="0" err="1" smtClean="0"/>
              <a:t>detided</a:t>
            </a:r>
            <a:r>
              <a:rPr lang="en-US" baseline="0" dirty="0" smtClean="0"/>
              <a:t> time series (lower)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err="1" smtClean="0"/>
              <a:t>Roms</a:t>
            </a:r>
            <a:r>
              <a:rPr lang="en-US" baseline="0" dirty="0" smtClean="0"/>
              <a:t>-fc in this case </a:t>
            </a:r>
            <a:r>
              <a:rPr lang="en-US" baseline="0" dirty="0" err="1" smtClean="0"/>
              <a:t>corrlates</a:t>
            </a:r>
            <a:r>
              <a:rPr lang="en-US" baseline="0" dirty="0" smtClean="0"/>
              <a:t> better although having a larger RMSE and STD difference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Both model simulations simulating events that are not observed pointing towards model faults</a:t>
            </a:r>
          </a:p>
          <a:p>
            <a:pPr marL="228600" lvl="0" indent="-228600">
              <a:buFont typeface="+mj-lt"/>
              <a:buAutoNum type="arabicPeriod"/>
            </a:pPr>
            <a:endParaRPr lang="en-US" baseline="0" dirty="0" smtClean="0"/>
          </a:p>
          <a:p>
            <a:pPr marL="457200" lvl="1" indent="0">
              <a:buFont typeface="+mj-lt"/>
              <a:buNone/>
            </a:pPr>
            <a:r>
              <a:rPr lang="en-US" baseline="0" dirty="0" smtClean="0"/>
              <a:t>	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1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</a:t>
            </a:r>
            <a:r>
              <a:rPr lang="en-US" dirty="0" err="1" smtClean="0"/>
              <a:t>mein</a:t>
            </a:r>
            <a:r>
              <a:rPr lang="en-US" dirty="0" smtClean="0"/>
              <a:t> bits of the work is including </a:t>
            </a:r>
          </a:p>
          <a:p>
            <a:r>
              <a:rPr lang="en-US" dirty="0" smtClean="0"/>
              <a:t>More complex</a:t>
            </a:r>
            <a:r>
              <a:rPr lang="en-US" baseline="0" dirty="0" smtClean="0"/>
              <a:t> a large amount of rivers flows into the bay</a:t>
            </a:r>
          </a:p>
          <a:p>
            <a:r>
              <a:rPr lang="en-US" baseline="0" dirty="0" smtClean="0"/>
              <a:t>At times leading towards the same river mouth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61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21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river discharge</a:t>
            </a:r>
            <a:r>
              <a:rPr lang="en-US" baseline="0" dirty="0" smtClean="0"/>
              <a:t> event and how it affects the salinity distribution (vertically) at the river mouth</a:t>
            </a:r>
            <a:endParaRPr lang="en-US" dirty="0" smtClean="0"/>
          </a:p>
          <a:p>
            <a:r>
              <a:rPr lang="en-US" dirty="0" smtClean="0"/>
              <a:t>Why negative salinity</a:t>
            </a:r>
            <a:r>
              <a:rPr lang="en-US" baseline="0" dirty="0" smtClean="0"/>
              <a:t> ? </a:t>
            </a:r>
          </a:p>
          <a:p>
            <a:r>
              <a:rPr lang="en-US" baseline="0" dirty="0" smtClean="0"/>
              <a:t>	Large amount of freshwater </a:t>
            </a:r>
            <a:r>
              <a:rPr lang="en-US" baseline="0" dirty="0" smtClean="0">
                <a:sym typeface="Wingdings"/>
              </a:rPr>
              <a:t> front</a:t>
            </a:r>
            <a:endParaRPr lang="en-US" baseline="0" dirty="0" smtClean="0"/>
          </a:p>
          <a:p>
            <a:r>
              <a:rPr lang="en-US" baseline="0" dirty="0" smtClean="0"/>
              <a:t>	gravity current</a:t>
            </a:r>
          </a:p>
          <a:p>
            <a:r>
              <a:rPr lang="en-US" baseline="0" dirty="0" smtClean="0"/>
              <a:t>	discontinuity</a:t>
            </a:r>
          </a:p>
          <a:p>
            <a:r>
              <a:rPr lang="en-US" baseline="0" dirty="0" smtClean="0"/>
              <a:t>	Numerical schemes overshoots</a:t>
            </a:r>
          </a:p>
          <a:p>
            <a:endParaRPr lang="en-US" dirty="0" smtClean="0"/>
          </a:p>
          <a:p>
            <a:r>
              <a:rPr lang="en-US" dirty="0" smtClean="0"/>
              <a:t>Possibilities to overcome ?</a:t>
            </a:r>
          </a:p>
          <a:p>
            <a:r>
              <a:rPr lang="en-US" dirty="0" smtClean="0"/>
              <a:t>ROMS is equipped</a:t>
            </a:r>
            <a:r>
              <a:rPr lang="en-US" baseline="0" dirty="0" smtClean="0"/>
              <a:t> with a variety of advection schemes 2,4, upwind, </a:t>
            </a:r>
            <a:r>
              <a:rPr lang="en-US" baseline="0" dirty="0" err="1" smtClean="0"/>
              <a:t>mpdata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2,4 are more noisy</a:t>
            </a:r>
            <a:endParaRPr lang="en-US" dirty="0" smtClean="0"/>
          </a:p>
          <a:p>
            <a:r>
              <a:rPr lang="en-US" dirty="0" smtClean="0"/>
              <a:t>MPDATA – positive definite advection</a:t>
            </a:r>
            <a:r>
              <a:rPr lang="en-US" baseline="0" dirty="0" smtClean="0"/>
              <a:t> scheme - </a:t>
            </a:r>
            <a:r>
              <a:rPr lang="en-US" dirty="0" smtClean="0"/>
              <a:t>slower</a:t>
            </a:r>
            <a:r>
              <a:rPr lang="en-US" baseline="0" dirty="0" smtClean="0"/>
              <a:t>, less accurate</a:t>
            </a:r>
          </a:p>
          <a:p>
            <a:r>
              <a:rPr lang="en-US" baseline="0" dirty="0" smtClean="0"/>
              <a:t>Upwind Limiter in tracer advection one possibility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13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Umax</a:t>
            </a:r>
            <a:r>
              <a:rPr lang="en-US" dirty="0" smtClean="0"/>
              <a:t> =</a:t>
            </a:r>
            <a:r>
              <a:rPr lang="en-US" baseline="0" dirty="0" smtClean="0"/>
              <a:t> tidally around 17m/s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27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model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resolutioin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Decrease </a:t>
            </a:r>
            <a:r>
              <a:rPr lang="en-US" baseline="0" dirty="0" err="1" smtClean="0"/>
              <a:t>timestep</a:t>
            </a:r>
            <a:endParaRPr lang="en-US" baseline="0" dirty="0" smtClean="0"/>
          </a:p>
          <a:p>
            <a:r>
              <a:rPr lang="en-US" baseline="0" dirty="0" smtClean="0"/>
              <a:t>Use MPDATA positive definite scheme</a:t>
            </a:r>
          </a:p>
          <a:p>
            <a:r>
              <a:rPr lang="en-US" baseline="0" dirty="0" smtClean="0"/>
              <a:t>Implement limiters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Advection scheme with 3rd high-order spatial interpolation at the middle temporal level and its application to saltwater intrusion in the </a:t>
            </a:r>
            <a:r>
              <a:rPr lang="en-US" dirty="0" err="1" smtClean="0"/>
              <a:t>Changjiang</a:t>
            </a:r>
            <a:r>
              <a:rPr lang="en-US" dirty="0" smtClean="0"/>
              <a:t> Estuary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Wu and Zhu ,2010 Ocean </a:t>
            </a:r>
            <a:r>
              <a:rPr lang="en-US" dirty="0" err="1" smtClean="0"/>
              <a:t>Modelling</a:t>
            </a:r>
            <a:r>
              <a:rPr lang="en-US" dirty="0" smtClean="0"/>
              <a:t> 33(1-2):33-51, DOI: 10.1016/j.ocemod.2009.12.001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73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points: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River</a:t>
            </a:r>
            <a:r>
              <a:rPr lang="en-US" baseline="0" dirty="0" smtClean="0"/>
              <a:t> forcing included in model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Collaboration with hydrology group in BOM providing catchment information to us (in term of flow rate, volume transport)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25 catchments have been selected. Locations are shown in Figure 1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For the </a:t>
            </a:r>
            <a:r>
              <a:rPr lang="en-US" baseline="0" dirty="0" err="1" smtClean="0"/>
              <a:t>hindcast</a:t>
            </a:r>
            <a:r>
              <a:rPr lang="en-US" baseline="0" dirty="0" smtClean="0"/>
              <a:t> model river information is on a daily basis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Challenges: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Catchment locations inland 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understimation</a:t>
            </a:r>
            <a:r>
              <a:rPr lang="en-US" baseline="0" dirty="0" smtClean="0">
                <a:sym typeface="Wingdings"/>
              </a:rPr>
              <a:t> of flux, due to additional rainfall over catchments downstream (John Brody)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model does not include estuaries  time lag not accounted for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Histogram gives overview of volume transport accumulated over period of time. (indicating importance of catchments)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Blue over 2006-2011 period.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Points: largest river output </a:t>
            </a:r>
            <a:r>
              <a:rPr lang="en-US" baseline="0" dirty="0" err="1" smtClean="0">
                <a:sym typeface="Wingdings"/>
              </a:rPr>
              <a:t>Burdekin</a:t>
            </a:r>
            <a:r>
              <a:rPr lang="en-US" baseline="0" dirty="0" smtClean="0">
                <a:sym typeface="Wingdings"/>
              </a:rPr>
              <a:t>, Fitzroy Herbert, 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Red: </a:t>
            </a:r>
            <a:r>
              <a:rPr lang="en-US" baseline="0" dirty="0" err="1" smtClean="0">
                <a:sym typeface="Wingdings"/>
              </a:rPr>
              <a:t>overr</a:t>
            </a:r>
            <a:r>
              <a:rPr lang="en-US" baseline="0" dirty="0" smtClean="0">
                <a:sym typeface="Wingdings"/>
              </a:rPr>
              <a:t> 2009-01-01 2009-03-01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Leading up to the 2009 flooding event. With </a:t>
            </a:r>
            <a:r>
              <a:rPr lang="en-US" baseline="0" dirty="0" err="1" smtClean="0">
                <a:sym typeface="Wingdings"/>
              </a:rPr>
              <a:t>burdekin</a:t>
            </a:r>
            <a:r>
              <a:rPr lang="en-US" baseline="0" dirty="0" smtClean="0">
                <a:sym typeface="Wingdings"/>
              </a:rPr>
              <a:t> and </a:t>
            </a:r>
            <a:r>
              <a:rPr lang="en-US" baseline="0" dirty="0" err="1" smtClean="0">
                <a:sym typeface="Wingdings"/>
              </a:rPr>
              <a:t>herbert</a:t>
            </a:r>
            <a:r>
              <a:rPr lang="en-US" baseline="0" dirty="0" smtClean="0">
                <a:sym typeface="Wingdings"/>
              </a:rPr>
              <a:t> discharging  (TC Ellie 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99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points: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Showing</a:t>
            </a:r>
            <a:r>
              <a:rPr lang="en-US" baseline="0" dirty="0" smtClean="0"/>
              <a:t> example of how we model the previous discussed event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Map over northern QLD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Showing: Tracer, Tracer age, Salinity and Temperature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Movie runs from 2009-01-01 2009-03-01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Movie: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err="1" smtClean="0"/>
              <a:t>FirstL</a:t>
            </a:r>
            <a:r>
              <a:rPr lang="en-US" baseline="0" dirty="0" smtClean="0"/>
              <a:t> tidal movement can be seen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Over reef matrix northward movement apparent (wind driven)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Further out is EAC moving southward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2 episodes of strong westerly wind bursts apparent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These have strong influence on plume advection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Tracer; tend to move northward due to </a:t>
            </a:r>
            <a:r>
              <a:rPr lang="en-US" baseline="0" dirty="0" err="1" smtClean="0"/>
              <a:t>coriolies</a:t>
            </a:r>
            <a:r>
              <a:rPr lang="en-US" baseline="0" dirty="0" smtClean="0"/>
              <a:t>. Both wind burst tend to </a:t>
            </a:r>
            <a:r>
              <a:rPr lang="en-US" baseline="0" dirty="0" err="1" smtClean="0"/>
              <a:t>advect</a:t>
            </a:r>
            <a:r>
              <a:rPr lang="en-US" baseline="0" dirty="0" smtClean="0"/>
              <a:t> tracer/ sediment to the east onto the reef. 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After each burst, plume tends to reorganize to move northward</a:t>
            </a:r>
          </a:p>
          <a:p>
            <a:pPr marL="628650" lvl="1" indent="-171450">
              <a:buFont typeface="Arial"/>
              <a:buChar char="•"/>
            </a:pPr>
            <a:endParaRPr lang="en-US" dirty="0" smtClean="0"/>
          </a:p>
          <a:p>
            <a:pPr marL="628650" lvl="1" indent="-171450"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0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other point is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ym typeface="Wingdings"/>
              </a:rPr>
              <a:t>(a) great effort has been placed on developing a good bathymetry underpinning both models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13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</a:t>
            </a:r>
            <a:r>
              <a:rPr lang="en-US" baseline="0" dirty="0" smtClean="0"/>
              <a:t> the end 22/02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river plume has moved towards the east due to the wind westerly wind burst.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This can be seen very well in the river plume maps,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less so in the </a:t>
            </a:r>
            <a:r>
              <a:rPr lang="en-US" baseline="0" dirty="0" err="1" smtClean="0"/>
              <a:t>Cholorophyl</a:t>
            </a:r>
            <a:r>
              <a:rPr lang="en-US" baseline="0" dirty="0" smtClean="0"/>
              <a:t>.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Model reproduces this quite well.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err="1" smtClean="0"/>
              <a:t>Particularely</a:t>
            </a:r>
            <a:r>
              <a:rPr lang="en-US" baseline="0" dirty="0" smtClean="0"/>
              <a:t> areas of new plumes are well captured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3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2009-03-01</a:t>
            </a:r>
          </a:p>
          <a:p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Only</a:t>
            </a:r>
            <a:r>
              <a:rPr lang="en-US" baseline="0" dirty="0" smtClean="0"/>
              <a:t> weak river plume </a:t>
            </a:r>
            <a:r>
              <a:rPr lang="en-US" baseline="0" dirty="0" err="1" smtClean="0"/>
              <a:t>deteted</a:t>
            </a:r>
            <a:r>
              <a:rPr lang="en-US" baseline="0" dirty="0" smtClean="0"/>
              <a:t> in river plume maps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Good agreement with model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Plume has moved northward, all maps agree on that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model does not capture any plumes in the south (check on configuration)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r>
              <a:rPr lang="en-US" dirty="0" smtClean="0"/>
              <a:t>Main message:</a:t>
            </a:r>
            <a:r>
              <a:rPr lang="en-US" baseline="0" dirty="0" smtClean="0"/>
              <a:t> First results look OK. Robustness/ sensitivity needs to be tested</a:t>
            </a:r>
          </a:p>
          <a:p>
            <a:r>
              <a:rPr lang="en-US" baseline="0" dirty="0" smtClean="0"/>
              <a:t>HR mixing </a:t>
            </a:r>
            <a:r>
              <a:rPr lang="en-US" baseline="0" smtClean="0"/>
              <a:t>more effective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01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Scratching</a:t>
            </a:r>
            <a:r>
              <a:rPr lang="en-US" baseline="0" dirty="0" smtClean="0"/>
              <a:t> on a few topics/ questions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Need to include these processes in our model if we want a good </a:t>
            </a:r>
            <a:r>
              <a:rPr lang="en-US" baseline="0" dirty="0" err="1" smtClean="0"/>
              <a:t>prepresnetaion</a:t>
            </a:r>
            <a:r>
              <a:rPr lang="en-US" baseline="0" dirty="0" smtClean="0"/>
              <a:t> of the circulation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What have we learnt so far about GBR circulation?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78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component within the project is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reanalyses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DA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part of the project deliveries We are producing 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renalyses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 6 years using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EnOI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try to move towards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EnKF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This will provide us with ensemble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main points is to show how the MAD of the data assimilated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 is adding value but requires more work as not all are better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OceanMAPS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713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24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points</a:t>
            </a:r>
          </a:p>
          <a:p>
            <a:r>
              <a:rPr lang="en-US" dirty="0" smtClean="0"/>
              <a:t>As part</a:t>
            </a:r>
            <a:r>
              <a:rPr lang="en-US" baseline="0" dirty="0" smtClean="0"/>
              <a:t> of the </a:t>
            </a:r>
            <a:r>
              <a:rPr lang="en-US" baseline="0" dirty="0" err="1" smtClean="0"/>
              <a:t>ereef</a:t>
            </a:r>
            <a:r>
              <a:rPr lang="en-US" baseline="0" dirty="0" smtClean="0"/>
              <a:t> project we are aiming to operationally forecast the circulation around the GBR, this requires a good ocean model. 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2 model developed covering</a:t>
            </a:r>
            <a:r>
              <a:rPr lang="en-US" baseline="0" dirty="0" smtClean="0"/>
              <a:t> area shown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Challenge reef matrix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Main focus on transport/ velocities over the reef </a:t>
            </a:r>
            <a:r>
              <a:rPr lang="en-US" baseline="0" dirty="0" smtClean="0">
                <a:sym typeface="Wingdings"/>
              </a:rPr>
              <a:t> hence 500m model</a:t>
            </a:r>
            <a:endParaRPr lang="en-US" baseline="0" dirty="0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Reefs matrix better resolved </a:t>
            </a:r>
            <a:r>
              <a:rPr lang="en-US" dirty="0" smtClean="0">
                <a:sym typeface="Wingdings"/>
              </a:rPr>
              <a:t> transport</a:t>
            </a:r>
            <a:r>
              <a:rPr lang="en-US" baseline="0" dirty="0" smtClean="0">
                <a:sym typeface="Wingdings"/>
              </a:rPr>
              <a:t> better modeled  aim to improve fc model assuming </a:t>
            </a:r>
            <a:r>
              <a:rPr lang="en-US" baseline="0" dirty="0" err="1" smtClean="0">
                <a:sym typeface="Wingdings"/>
              </a:rPr>
              <a:t>hr</a:t>
            </a:r>
            <a:r>
              <a:rPr lang="en-US" baseline="0" dirty="0" smtClean="0">
                <a:sym typeface="Wingdings"/>
              </a:rPr>
              <a:t> model is closer to the truth</a:t>
            </a:r>
            <a:endParaRPr lang="en-US" baseline="0" dirty="0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/>
              <a:t>Zoom to see differences, showing 10,30,150,550, isobaths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>
                <a:sym typeface="Wingdings"/>
              </a:rPr>
              <a:t>Last: example files size, challenges for storage </a:t>
            </a:r>
          </a:p>
          <a:p>
            <a:pPr marL="228600" indent="-228600">
              <a:buFont typeface="+mj-lt"/>
              <a:buAutoNum type="arabicPeriod"/>
            </a:pPr>
            <a:endParaRPr lang="en-US" baseline="0" dirty="0" smtClean="0">
              <a:sym typeface="Wingdings"/>
            </a:endParaRPr>
          </a:p>
          <a:p>
            <a:pPr marL="228600" indent="-2286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44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EAC display  seasonal variability driven by the atmospheric circulation with SE trades strong in winter weakening the EAC then.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 interesting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points for example Palm Passage which is one of the deeper channels in the north and where large amount inflow happens.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south there is the Capricorn channel which separates the outer and inner reef matrix with the Capricorn Gyre which partially triggers upwelling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dirty="0" smtClean="0"/>
              <a:t>The Great Barrier Reef northern regions - long ‘ribbon’ reefs are oriented along the shelf, and in the southern region where the outer half of the wide shelf is occupied by a ‘barrier’ reef matrix. The reefs cover over 90 percent of the outer shelf leaving only narrow channels for oceanic and tidal flows to pass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dirty="0" smtClean="0"/>
              <a:t>The central region is </a:t>
            </a:r>
            <a:r>
              <a:rPr lang="en-US" sz="1200" dirty="0" err="1" smtClean="0"/>
              <a:t>characterised</a:t>
            </a:r>
            <a:r>
              <a:rPr lang="en-US" sz="1200" dirty="0" smtClean="0"/>
              <a:t> by a more open reef matrix and together with a change in orientation of the shelf from north to south to a south-easterly orientation at a latitude around 19° S, allows the southward flowing EAC to penetrate directly into the GBR lagoon7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dirty="0" smtClean="0"/>
              <a:t>The Capricorn channel at a depth of 90 </a:t>
            </a:r>
            <a:r>
              <a:rPr lang="en-US" sz="1200" dirty="0" err="1" smtClean="0"/>
              <a:t>metres</a:t>
            </a:r>
            <a:r>
              <a:rPr lang="en-US" sz="1200" dirty="0" smtClean="0"/>
              <a:t> extends from the southeast where the shelf narrows just south of the Swains, forming a trough in the lagoon separating the inner and the outer half of the shelf where there Swains and Pompey reef complexes are situated.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84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Plays during JAN when the EAC is still very dominant</a:t>
            </a:r>
          </a:p>
          <a:p>
            <a:pPr marL="228600" indent="-228600">
              <a:buAutoNum type="alphaLcParenBoth"/>
            </a:pPr>
            <a:r>
              <a:rPr lang="en-US" baseline="0" dirty="0" smtClean="0"/>
              <a:t>Summer strong EAC/ </a:t>
            </a:r>
            <a:r>
              <a:rPr lang="en-US" baseline="0" dirty="0" err="1" smtClean="0"/>
              <a:t>Includow</a:t>
            </a:r>
            <a:r>
              <a:rPr lang="en-US" baseline="0" dirty="0" smtClean="0"/>
              <a:t> from SEC mainly over southern domain</a:t>
            </a:r>
          </a:p>
          <a:p>
            <a:pPr marL="685800" lvl="1" indent="-228600">
              <a:buAutoNum type="alphaLcParenBoth"/>
            </a:pPr>
            <a:r>
              <a:rPr lang="en-US" baseline="0" dirty="0" smtClean="0"/>
              <a:t>Difference between models</a:t>
            </a:r>
          </a:p>
          <a:p>
            <a:pPr marL="685800" lvl="1" indent="-228600">
              <a:buAutoNum type="alphaLcParenBoth"/>
            </a:pPr>
            <a:r>
              <a:rPr lang="en-US" baseline="0" dirty="0" smtClean="0"/>
              <a:t>width EAC, boundaries, southern part cooler/ warmer, Gyre circulation more pronounced in FC, Upwelling </a:t>
            </a:r>
            <a:r>
              <a:rPr lang="en-US" baseline="0" dirty="0" err="1" smtClean="0"/>
              <a:t>signiture</a:t>
            </a:r>
            <a:r>
              <a:rPr lang="en-US" baseline="0" dirty="0" smtClean="0"/>
              <a:t> stronger in FC (in south of Fraser Island)</a:t>
            </a:r>
          </a:p>
          <a:p>
            <a:pPr marL="685800" lvl="1" indent="-228600">
              <a:buAutoNum type="alphaLcParenBoth"/>
            </a:pPr>
            <a:r>
              <a:rPr lang="en-US" baseline="0" dirty="0" smtClean="0"/>
              <a:t>ROMS-HR stronger gradients in the </a:t>
            </a:r>
            <a:r>
              <a:rPr lang="en-US" baseline="0" dirty="0" err="1" smtClean="0"/>
              <a:t>field,EAC</a:t>
            </a:r>
            <a:r>
              <a:rPr lang="en-US" baseline="0" dirty="0" smtClean="0"/>
              <a:t> seems more pronounced, Some instabilities visible</a:t>
            </a:r>
          </a:p>
          <a:p>
            <a:pPr marL="228600" lvl="0" indent="-228600">
              <a:buAutoNum type="alphaLcParenBoth"/>
            </a:pPr>
            <a:r>
              <a:rPr lang="en-US" baseline="0" dirty="0" smtClean="0"/>
              <a:t>During run</a:t>
            </a:r>
          </a:p>
          <a:p>
            <a:pPr marL="685800" lvl="1" indent="-228600">
              <a:buAutoNum type="alphaLcParenBoth"/>
            </a:pPr>
            <a:r>
              <a:rPr lang="en-US" baseline="0" dirty="0" smtClean="0"/>
              <a:t>Focus on upwelling in north (around Townsville)</a:t>
            </a:r>
          </a:p>
          <a:p>
            <a:pPr marL="685800" lvl="1" indent="-228600">
              <a:buAutoNum type="alphaLcParenBoth"/>
            </a:pPr>
            <a:r>
              <a:rPr lang="en-US" baseline="0" dirty="0" smtClean="0"/>
              <a:t>Tidal pumping/ </a:t>
            </a:r>
          </a:p>
          <a:p>
            <a:pPr marL="685800" lvl="1" indent="-228600">
              <a:buAutoNum type="alphaLcParenBoth"/>
            </a:pPr>
            <a:r>
              <a:rPr lang="en-US" baseline="0" dirty="0" smtClean="0"/>
              <a:t>Diurnal heating/ warming</a:t>
            </a:r>
          </a:p>
          <a:p>
            <a:pPr marL="685800" lvl="1" indent="-228600">
              <a:buAutoNum type="alphaLcParenBoth"/>
            </a:pPr>
            <a:r>
              <a:rPr lang="en-US" baseline="0" dirty="0" smtClean="0"/>
              <a:t>Frontal eddies </a:t>
            </a:r>
          </a:p>
          <a:p>
            <a:pPr marL="685800" lvl="1" indent="-228600">
              <a:buAutoNum type="alphaLcParenBoth"/>
            </a:pPr>
            <a:r>
              <a:rPr lang="en-US" baseline="0" dirty="0" err="1" smtClean="0"/>
              <a:t>Localised</a:t>
            </a:r>
            <a:r>
              <a:rPr lang="en-US" baseline="0" dirty="0" smtClean="0"/>
              <a:t> weather driven temp changes</a:t>
            </a:r>
          </a:p>
          <a:p>
            <a:pPr marL="228600" lvl="0" indent="-228600">
              <a:buAutoNum type="alphaLcParenBoth"/>
            </a:pPr>
            <a:endParaRPr lang="en-US" baseline="0" dirty="0" smtClean="0"/>
          </a:p>
          <a:p>
            <a:pPr marL="228600" indent="-228600">
              <a:buAutoNum type="alphaLcParenBoth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44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Having a nature truth while having </a:t>
            </a:r>
            <a:r>
              <a:rPr lang="en-US" dirty="0" err="1" smtClean="0"/>
              <a:t>litle</a:t>
            </a:r>
            <a:r>
              <a:rPr lang="en-US" dirty="0" smtClean="0"/>
              <a:t> observations </a:t>
            </a:r>
          </a:p>
          <a:p>
            <a:r>
              <a:rPr lang="en-US" dirty="0" smtClean="0"/>
              <a:t>Give case that highlight differences</a:t>
            </a:r>
            <a:r>
              <a:rPr lang="en-US" baseline="0" dirty="0" smtClean="0"/>
              <a:t> between the model. </a:t>
            </a:r>
            <a:endParaRPr lang="en-US" dirty="0" smtClean="0"/>
          </a:p>
          <a:p>
            <a:r>
              <a:rPr lang="en-US" dirty="0" smtClean="0"/>
              <a:t>(a) Note difference</a:t>
            </a:r>
            <a:r>
              <a:rPr lang="en-US" baseline="0" dirty="0" smtClean="0"/>
              <a:t> in temperature spatial fields</a:t>
            </a:r>
            <a:endParaRPr lang="en-US" dirty="0" smtClean="0"/>
          </a:p>
          <a:p>
            <a:pPr marL="228600" indent="-228600">
              <a:buAutoNum type="alphaLcParenBoth"/>
            </a:pPr>
            <a:r>
              <a:rPr lang="en-US" baseline="0" dirty="0" smtClean="0"/>
              <a:t>Note difference in bathymetry</a:t>
            </a:r>
          </a:p>
          <a:p>
            <a:pPr marL="228600" indent="-228600">
              <a:buAutoNum type="alphaLcParenBoth"/>
            </a:pPr>
            <a:r>
              <a:rPr lang="en-US" baseline="0" dirty="0" smtClean="0"/>
              <a:t>Note difference in vertical structure</a:t>
            </a:r>
          </a:p>
          <a:p>
            <a:pPr marL="228600" indent="-228600">
              <a:buAutoNum type="alphaLcParenBoth"/>
            </a:pPr>
            <a:r>
              <a:rPr lang="en-US" baseline="0" dirty="0" smtClean="0"/>
              <a:t>Note well stratified off the shelf, well mixed on the shelf</a:t>
            </a:r>
          </a:p>
          <a:p>
            <a:pPr marL="0" indent="0">
              <a:buNone/>
            </a:pPr>
            <a:r>
              <a:rPr lang="en-US" baseline="0" dirty="0" smtClean="0"/>
              <a:t>During play</a:t>
            </a:r>
          </a:p>
          <a:p>
            <a:pPr marL="0" indent="0">
              <a:buNone/>
            </a:pPr>
            <a:r>
              <a:rPr lang="en-US" baseline="0" dirty="0" smtClean="0"/>
              <a:t>(a) Point out vertical coordinates changing every </a:t>
            </a:r>
            <a:r>
              <a:rPr lang="en-US" baseline="0" dirty="0" err="1" smtClean="0"/>
              <a:t>timestep</a:t>
            </a: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(b)Note tidal mixing, internal tides</a:t>
            </a:r>
          </a:p>
          <a:p>
            <a:pPr marL="0" indent="0">
              <a:buNone/>
            </a:pPr>
            <a:r>
              <a:rPr lang="en-US" baseline="0" dirty="0" smtClean="0"/>
              <a:t>(C) Upwelling event, spreading into the reef matrix</a:t>
            </a:r>
          </a:p>
          <a:p>
            <a:pPr marL="228600" indent="-228600">
              <a:buAutoNum type="alphaLcParenBoth"/>
            </a:pPr>
            <a:endParaRPr lang="en-US" dirty="0" smtClean="0"/>
          </a:p>
          <a:p>
            <a:pPr marL="228600" indent="-228600">
              <a:buAutoNum type="alphaLcParenBoth"/>
            </a:pPr>
            <a:r>
              <a:rPr lang="en-US" dirty="0" smtClean="0"/>
              <a:t>LEADS to QUESTION CAN WE NEST</a:t>
            </a:r>
            <a:r>
              <a:rPr lang="en-US" baseline="0" dirty="0" smtClean="0"/>
              <a:t> A 500M MODEL in 10KM DONOR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80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with active passive OBC and difference in grid resolution</a:t>
            </a:r>
            <a:r>
              <a:rPr lang="en-US" baseline="0" dirty="0" smtClean="0"/>
              <a:t> of donor and receiver grid</a:t>
            </a:r>
          </a:p>
          <a:p>
            <a:r>
              <a:rPr lang="en-US" baseline="0" dirty="0" smtClean="0"/>
              <a:t>Pinned it down to the strength and width of the sponge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53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SPONGE LAYER 100km width</a:t>
            </a:r>
          </a:p>
          <a:p>
            <a:endParaRPr lang="en-US" dirty="0" smtClean="0"/>
          </a:p>
          <a:p>
            <a:r>
              <a:rPr lang="en-US" dirty="0" err="1" smtClean="0"/>
              <a:t>Diff_factor</a:t>
            </a:r>
            <a:r>
              <a:rPr lang="en-US" baseline="0" dirty="0" smtClean="0"/>
              <a:t> 1:150</a:t>
            </a:r>
          </a:p>
          <a:p>
            <a:r>
              <a:rPr lang="en-US" baseline="0" dirty="0" err="1" smtClean="0"/>
              <a:t>Visc_factor</a:t>
            </a:r>
            <a:r>
              <a:rPr lang="en-US" baseline="0" dirty="0" smtClean="0"/>
              <a:t>: 1:75</a:t>
            </a:r>
          </a:p>
          <a:p>
            <a:endParaRPr lang="en-US" baseline="0" dirty="0" smtClean="0"/>
          </a:p>
          <a:p>
            <a:r>
              <a:rPr lang="en-US" baseline="0" dirty="0" smtClean="0"/>
              <a:t>OBC choice strongly influences solution up to stratification on/ before the shelf. </a:t>
            </a:r>
            <a:endParaRPr lang="en-US" baseline="0" dirty="0" smtClean="0"/>
          </a:p>
          <a:p>
            <a:r>
              <a:rPr lang="fi-FI" baseline="0" dirty="0" err="1" smtClean="0"/>
              <a:t>LuvSponge</a:t>
            </a:r>
            <a:r>
              <a:rPr lang="fi-FI" baseline="0" dirty="0" smtClean="0"/>
              <a:t> == F                              ! </a:t>
            </a:r>
            <a:r>
              <a:rPr lang="fi-FI" baseline="0" dirty="0" err="1" smtClean="0"/>
              <a:t>horizontal</a:t>
            </a:r>
            <a:r>
              <a:rPr lang="fi-FI" baseline="0" dirty="0" smtClean="0"/>
              <a:t> </a:t>
            </a:r>
            <a:r>
              <a:rPr lang="fi-FI" baseline="0" dirty="0" err="1" smtClean="0"/>
              <a:t>momentum</a:t>
            </a:r>
            <a:endParaRPr lang="fi-FI" baseline="0" dirty="0" smtClean="0"/>
          </a:p>
          <a:p>
            <a:r>
              <a:rPr lang="fi-FI" baseline="0" smtClean="0"/>
              <a:t>LtracerSponge</a:t>
            </a:r>
            <a:r>
              <a:rPr lang="fi-FI" baseline="0" dirty="0" smtClean="0"/>
              <a:t> == F F                            ! </a:t>
            </a:r>
            <a:r>
              <a:rPr lang="fi-FI" baseline="0" dirty="0" err="1" smtClean="0"/>
              <a:t>temperature</a:t>
            </a:r>
            <a:r>
              <a:rPr lang="fi-FI" baseline="0" dirty="0" smtClean="0"/>
              <a:t>, </a:t>
            </a:r>
            <a:r>
              <a:rPr lang="fi-FI" baseline="0" dirty="0" err="1" smtClean="0"/>
              <a:t>salinity</a:t>
            </a:r>
            <a:r>
              <a:rPr lang="fi-FI" baseline="0" dirty="0" smtClean="0"/>
              <a:t>, </a:t>
            </a:r>
            <a:r>
              <a:rPr lang="fi-FI" baseline="0" dirty="0" err="1" smtClean="0"/>
              <a:t>inert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7097-6354-9341-B1B6-438BBC59ED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6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465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Placeholder 1"/>
          <p:cNvSpPr>
            <a:spLocks noGrp="1"/>
          </p:cNvSpPr>
          <p:nvPr>
            <p:ph type="ctrTitle"/>
          </p:nvPr>
        </p:nvSpPr>
        <p:spPr>
          <a:xfrm>
            <a:off x="614363" y="1539875"/>
            <a:ext cx="7916862" cy="719138"/>
          </a:xfrm>
        </p:spPr>
        <p:txBody>
          <a:bodyPr/>
          <a:lstStyle>
            <a:lvl1pPr algn="l">
              <a:defRPr>
                <a:latin typeface="Arial" charset="0"/>
                <a:ea typeface="ＭＳ Ｐゴシック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8435" name="Text Placeholder 2"/>
          <p:cNvSpPr>
            <a:spLocks noGrp="1"/>
          </p:cNvSpPr>
          <p:nvPr>
            <p:ph type="subTitle" idx="1"/>
          </p:nvPr>
        </p:nvSpPr>
        <p:spPr>
          <a:xfrm>
            <a:off x="614363" y="2312988"/>
            <a:ext cx="7916862" cy="719137"/>
          </a:xfrm>
        </p:spPr>
        <p:txBody>
          <a:bodyPr/>
          <a:lstStyle>
            <a:lvl1pPr marL="0" indent="0">
              <a:buFontTx/>
              <a:buNone/>
              <a:defRPr sz="1800">
                <a:latin typeface="Arial" charset="0"/>
                <a:ea typeface="ＭＳ Ｐゴシック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/>
          </a:p>
        </p:txBody>
      </p:sp>
      <p:pic>
        <p:nvPicPr>
          <p:cNvPr id="18437" name="Picture 7" descr="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9738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3135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75668"/>
            <a:ext cx="2057400" cy="41504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75668"/>
            <a:ext cx="6019800" cy="4150495"/>
          </a:xfrm>
        </p:spPr>
        <p:txBody>
          <a:bodyPr vert="eaVert"/>
          <a:lstStyle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34554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ChangeArrowheads="1"/>
          </p:cNvSpPr>
          <p:nvPr/>
        </p:nvSpPr>
        <p:spPr bwMode="auto">
          <a:xfrm flipH="1">
            <a:off x="0" y="3317875"/>
            <a:ext cx="1187450" cy="1055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21429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95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37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053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1600200"/>
            <a:ext cx="4241800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3388" cy="5038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96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63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2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41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910" y="274638"/>
            <a:ext cx="6530890" cy="1143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/>
            </a:lvl1pPr>
            <a:lvl2pPr>
              <a:buFont typeface="Arial"/>
              <a:buChar char="•"/>
              <a:defRPr/>
            </a:lvl2pPr>
            <a:lvl3pPr>
              <a:buFont typeface="Lucida Grande"/>
              <a:buChar char="−"/>
              <a:defRPr/>
            </a:lvl3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11406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3150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2099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65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274638"/>
            <a:ext cx="2159000" cy="6364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" y="274638"/>
            <a:ext cx="6326188" cy="6364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57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rgbClr val="02B2E4"/>
            </a:gs>
            <a:gs pos="100000">
              <a:srgbClr val="01427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0" y="0"/>
            <a:ext cx="9140825" cy="2124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16" name="Picture 20" descr="Water Master Titl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2420938"/>
            <a:ext cx="7772400" cy="1179512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1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92150" y="3886200"/>
            <a:ext cx="6400800" cy="1752600"/>
          </a:xfr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47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460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1989138"/>
            <a:ext cx="42418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9138"/>
            <a:ext cx="4243388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7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23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5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7613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50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1133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23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18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476250"/>
            <a:ext cx="2159000" cy="6121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" y="476250"/>
            <a:ext cx="6326188" cy="6121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64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9DAC5-E2D6-4A4A-8572-D8AFAFB87B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03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60241-DBFB-D64A-9383-E67E2DA83C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59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2CD22-3E98-EA4D-A35D-3DE227767F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61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AC182-C914-2240-8293-924D73E361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1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E4A60-B7CA-8E4D-83A7-4E805C7ED0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7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75668"/>
            <a:ext cx="4038600" cy="415049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75668"/>
            <a:ext cx="4038600" cy="415049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315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0D8DB-3533-E040-A8AD-1D50196555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183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4F990-740A-D047-AAF0-D3E1FC4B4D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95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4C425-6DA8-5243-B1FF-854E186596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76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5A8BD-314C-6C44-B381-0C32070D93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51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C7A83-445E-7249-9DA9-1C1B661A01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56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551EB-EFE0-9C40-AA4A-1C81F89144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2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ChangeArrowheads="1"/>
          </p:cNvSpPr>
          <p:nvPr/>
        </p:nvSpPr>
        <p:spPr bwMode="auto">
          <a:xfrm flipH="1">
            <a:off x="0" y="3317875"/>
            <a:ext cx="1187450" cy="1055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2142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75668"/>
            <a:ext cx="4040188" cy="321439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E5F7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15429"/>
            <a:ext cx="4040188" cy="351073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75668"/>
            <a:ext cx="4041775" cy="321439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E5F7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15429"/>
            <a:ext cx="4041775" cy="351073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53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5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896880"/>
            <a:ext cx="5111750" cy="42292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buNone/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96880"/>
            <a:ext cx="3008313" cy="42292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5825" y="274638"/>
            <a:ext cx="65309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4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967829"/>
            <a:ext cx="5486400" cy="339950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97709"/>
            <a:ext cx="5486400" cy="80486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5825" y="274638"/>
            <a:ext cx="65309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74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7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20875" y="274638"/>
            <a:ext cx="6994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4000" y="1968500"/>
            <a:ext cx="86375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29" name="Picture 7" descr="logo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9738"/>
            <a:ext cx="1346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E5F7E"/>
          </a:solidFill>
          <a:latin typeface="Arial"/>
          <a:ea typeface="ＭＳ Ｐゴシック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1000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t" hangingPunct="1">
        <a:spcBef>
          <a:spcPct val="30000"/>
        </a:spcBef>
        <a:spcAft>
          <a:spcPct val="30000"/>
        </a:spcAft>
        <a:buChar char="•"/>
        <a:defRPr sz="2400" kern="1200">
          <a:solidFill>
            <a:srgbClr val="666666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1" fontAlgn="t" hangingPunct="1">
        <a:spcBef>
          <a:spcPct val="15000"/>
        </a:spcBef>
        <a:spcAft>
          <a:spcPct val="15000"/>
        </a:spcAft>
        <a:buFont typeface="Arial" charset="0"/>
        <a:buChar char="–"/>
        <a:defRPr sz="2400" kern="1200">
          <a:solidFill>
            <a:srgbClr val="666666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1" fontAlgn="t" hangingPunct="1">
        <a:spcBef>
          <a:spcPct val="15000"/>
        </a:spcBef>
        <a:spcAft>
          <a:spcPct val="15000"/>
        </a:spcAft>
        <a:buChar char="•"/>
        <a:defRPr sz="2400" kern="1200">
          <a:solidFill>
            <a:srgbClr val="666666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1" fontAlgn="t" hangingPunct="1">
        <a:spcBef>
          <a:spcPct val="15000"/>
        </a:spcBef>
        <a:spcAft>
          <a:spcPct val="15000"/>
        </a:spcAft>
        <a:buChar char="–"/>
        <a:defRPr sz="2400" kern="1200">
          <a:solidFill>
            <a:srgbClr val="666666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" y="274638"/>
            <a:ext cx="86375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" y="1600200"/>
            <a:ext cx="8637588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0E5F7E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Symbol" charset="0"/>
        <a:buChar char="·"/>
        <a:defRPr sz="2400">
          <a:solidFill>
            <a:srgbClr val="666666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66666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/>
          <p:cNvSpPr>
            <a:spLocks noChangeArrowheads="1"/>
          </p:cNvSpPr>
          <p:nvPr/>
        </p:nvSpPr>
        <p:spPr bwMode="auto">
          <a:xfrm flipV="1">
            <a:off x="0" y="0"/>
            <a:ext cx="9144000" cy="1916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2051050" y="476250"/>
            <a:ext cx="68373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" y="1989138"/>
            <a:ext cx="863758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49" name="Picture 25" descr="Water Master Slide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6038"/>
            <a:ext cx="17526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3F77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t" hangingPunct="1">
        <a:spcBef>
          <a:spcPct val="30000"/>
        </a:spcBef>
        <a:spcAft>
          <a:spcPct val="30000"/>
        </a:spcAft>
        <a:buChar char="•"/>
        <a:defRPr sz="2400">
          <a:solidFill>
            <a:srgbClr val="60605B"/>
          </a:solidFill>
          <a:latin typeface="+mn-lt"/>
          <a:ea typeface="+mn-ea"/>
          <a:cs typeface="+mn-cs"/>
        </a:defRPr>
      </a:lvl1pPr>
      <a:lvl2pPr marL="742950" indent="-285750" algn="l" rtl="0" eaLnBrk="1" fontAlgn="t" hangingPunct="1">
        <a:spcBef>
          <a:spcPct val="15000"/>
        </a:spcBef>
        <a:spcAft>
          <a:spcPct val="15000"/>
        </a:spcAft>
        <a:buFont typeface="Arial" charset="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t" hangingPunct="1">
        <a:spcBef>
          <a:spcPct val="15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t" hangingPunct="1">
        <a:spcBef>
          <a:spcPct val="15000"/>
        </a:spcBef>
        <a:spcAft>
          <a:spcPct val="15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363636"/>
          </a:solidFill>
          <a:latin typeface="Arial Unicode MS" charset="0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363636"/>
          </a:solidFill>
          <a:latin typeface="Arial Unicode MS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363636"/>
          </a:solidFill>
          <a:latin typeface="Arial Unicode MS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363636"/>
          </a:solidFill>
          <a:latin typeface="Arial Unicode MS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363636"/>
          </a:solidFill>
          <a:latin typeface="Arial Unicode M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fld id="{6B681F51-F938-6A4B-8096-D0EEA7CBEAF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2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2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2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2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openxmlformats.org/officeDocument/2006/relationships/image" Target="../media/image24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8.jp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28.jp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8.jpg"/><Relationship Id="rId5" Type="http://schemas.openxmlformats.org/officeDocument/2006/relationships/image" Target="../media/image37.png"/><Relationship Id="rId6" Type="http://schemas.openxmlformats.org/officeDocument/2006/relationships/image" Target="../media/image35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28.jp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28.jp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7" Type="http://schemas.openxmlformats.org/officeDocument/2006/relationships/image" Target="../media/image60.jp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jp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jp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2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2.png"/><Relationship Id="rId8" Type="http://schemas.openxmlformats.org/officeDocument/2006/relationships/image" Target="../media/image83.jp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91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103.png"/><Relationship Id="rId6" Type="http://schemas.openxmlformats.org/officeDocument/2006/relationships/image" Target="../media/image45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42.png"/><Relationship Id="rId10" Type="http://schemas.openxmlformats.org/officeDocument/2006/relationships/image" Target="../media/image46.png"/><Relationship Id="rId11" Type="http://schemas.openxmlformats.org/officeDocument/2006/relationships/image" Target="../media/image106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33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33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692150" y="2312012"/>
            <a:ext cx="7913968" cy="1179512"/>
          </a:xfrm>
        </p:spPr>
        <p:txBody>
          <a:bodyPr/>
          <a:lstStyle/>
          <a:p>
            <a:r>
              <a:rPr lang="en-US" sz="2800" dirty="0" smtClean="0">
                <a:latin typeface="Helvetica"/>
                <a:cs typeface="Helvetica"/>
              </a:rPr>
              <a:t>Hydrodynamic models of the Great </a:t>
            </a:r>
            <a:r>
              <a:rPr lang="en-US" sz="2800" dirty="0">
                <a:latin typeface="Helvetica"/>
                <a:cs typeface="Helvetica"/>
              </a:rPr>
              <a:t>Barrier Reef region</a:t>
            </a:r>
            <a:br>
              <a:rPr lang="en-US" sz="2800" dirty="0">
                <a:latin typeface="Helvetica"/>
                <a:cs typeface="Helvetica"/>
              </a:rPr>
            </a:b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692150" y="3886200"/>
            <a:ext cx="7389204" cy="1752600"/>
          </a:xfrm>
        </p:spPr>
        <p:txBody>
          <a:bodyPr/>
          <a:lstStyle/>
          <a:p>
            <a:r>
              <a:rPr lang="en-US" dirty="0" smtClean="0"/>
              <a:t>Frank Colberg, Gary </a:t>
            </a:r>
            <a:r>
              <a:rPr lang="en-US" dirty="0" err="1" smtClean="0"/>
              <a:t>Brassington</a:t>
            </a:r>
            <a:r>
              <a:rPr lang="en-US" dirty="0" smtClean="0"/>
              <a:t>, Paul </a:t>
            </a:r>
            <a:r>
              <a:rPr lang="en-US" dirty="0" err="1" smtClean="0"/>
              <a:t>Sandery</a:t>
            </a:r>
            <a:r>
              <a:rPr lang="en-US" dirty="0" smtClean="0"/>
              <a:t>, </a:t>
            </a:r>
            <a:r>
              <a:rPr lang="en-US" dirty="0" err="1" smtClean="0"/>
              <a:t>Pavel</a:t>
            </a:r>
            <a:r>
              <a:rPr lang="en-US" dirty="0" smtClean="0"/>
              <a:t> </a:t>
            </a:r>
            <a:r>
              <a:rPr lang="en-US" dirty="0" err="1" smtClean="0"/>
              <a:t>Sakov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257562"/>
            <a:ext cx="71833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Acknowledgements: </a:t>
            </a:r>
          </a:p>
          <a:p>
            <a:r>
              <a:rPr lang="en-US" sz="1400" dirty="0" err="1" smtClean="0"/>
              <a:t>Narendra</a:t>
            </a:r>
            <a:r>
              <a:rPr lang="en-US" sz="1400" dirty="0" smtClean="0"/>
              <a:t> </a:t>
            </a:r>
            <a:r>
              <a:rPr lang="en-US" sz="1400" dirty="0" err="1" smtClean="0"/>
              <a:t>Tuteja</a:t>
            </a:r>
            <a:r>
              <a:rPr lang="en-US" sz="1400" dirty="0" smtClean="0"/>
              <a:t>, Richard </a:t>
            </a:r>
            <a:r>
              <a:rPr lang="en-US" sz="1400" dirty="0" err="1" smtClean="0"/>
              <a:t>Laugesen</a:t>
            </a:r>
            <a:r>
              <a:rPr lang="en-US" sz="1400" dirty="0" smtClean="0"/>
              <a:t>, et al., Bureau Water Information</a:t>
            </a:r>
          </a:p>
          <a:p>
            <a:r>
              <a:rPr lang="en-US" sz="1400" dirty="0" smtClean="0"/>
              <a:t>Richard Brinkman, </a:t>
            </a:r>
            <a:r>
              <a:rPr lang="en-US" sz="1400" dirty="0" err="1" smtClean="0"/>
              <a:t>Hemerson</a:t>
            </a:r>
            <a:r>
              <a:rPr lang="en-US" sz="1400" dirty="0" smtClean="0"/>
              <a:t> </a:t>
            </a:r>
            <a:r>
              <a:rPr lang="en-US" sz="1400" dirty="0" err="1" smtClean="0"/>
              <a:t>Tonin</a:t>
            </a:r>
            <a:r>
              <a:rPr lang="en-US" sz="1400" dirty="0" smtClean="0"/>
              <a:t>, AIMS</a:t>
            </a:r>
          </a:p>
          <a:p>
            <a:r>
              <a:rPr lang="en-US" sz="1400" dirty="0" smtClean="0"/>
              <a:t>Michelle Devlin, Robin </a:t>
            </a:r>
            <a:r>
              <a:rPr lang="en-US" sz="1400" dirty="0" err="1" smtClean="0"/>
              <a:t>Beaman</a:t>
            </a:r>
            <a:r>
              <a:rPr lang="en-US" sz="1400" dirty="0" smtClean="0"/>
              <a:t> et al., JCU</a:t>
            </a:r>
          </a:p>
          <a:p>
            <a:r>
              <a:rPr lang="en-US" sz="1400" dirty="0" smtClean="0"/>
              <a:t>Mike Herzfeld, </a:t>
            </a:r>
            <a:r>
              <a:rPr lang="en-US" sz="1400" dirty="0" err="1" smtClean="0"/>
              <a:t>Emlyn</a:t>
            </a:r>
            <a:r>
              <a:rPr lang="en-US" sz="1400" dirty="0" smtClean="0"/>
              <a:t> Jones et al., CSIRO</a:t>
            </a:r>
          </a:p>
          <a:p>
            <a:r>
              <a:rPr lang="en-US" sz="1400" dirty="0" smtClean="0"/>
              <a:t>QLD </a:t>
            </a:r>
            <a:r>
              <a:rPr lang="en-US" sz="1400" dirty="0" err="1" smtClean="0"/>
              <a:t>Govt</a:t>
            </a:r>
            <a:endParaRPr lang="en-US" sz="1400" dirty="0" smtClean="0"/>
          </a:p>
          <a:p>
            <a:r>
              <a:rPr lang="en-US" sz="1400" dirty="0" smtClean="0"/>
              <a:t>John Wilkin, Rutgers University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469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5577" y="1269066"/>
            <a:ext cx="3616476" cy="3600000"/>
            <a:chOff x="-459073" y="-179541"/>
            <a:chExt cx="3616476" cy="3600000"/>
          </a:xfrm>
        </p:grpSpPr>
        <p:pic>
          <p:nvPicPr>
            <p:cNvPr id="5" name="Picture 4" descr="000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5" r="18483"/>
            <a:stretch/>
          </p:blipFill>
          <p:spPr>
            <a:xfrm>
              <a:off x="-459073" y="-179541"/>
              <a:ext cx="3616476" cy="360000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1255889" y="677333"/>
              <a:ext cx="1241778" cy="18937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668747" y="2571102"/>
              <a:ext cx="828920" cy="4833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000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r="23591"/>
          <a:stretch/>
        </p:blipFill>
        <p:spPr>
          <a:xfrm>
            <a:off x="3185842" y="1256557"/>
            <a:ext cx="3091300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0898" y="3784907"/>
            <a:ext cx="126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ROMS-FC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 descr="000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1" t="5770" r="5752" b="4637"/>
          <a:stretch/>
        </p:blipFill>
        <p:spPr>
          <a:xfrm>
            <a:off x="616638" y="2753477"/>
            <a:ext cx="363616" cy="17547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03828" y="380091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ROMS-HR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0254" y="3809756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BRAN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000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r="23094"/>
          <a:stretch/>
        </p:blipFill>
        <p:spPr>
          <a:xfrm>
            <a:off x="6020260" y="1256557"/>
            <a:ext cx="3151581" cy="360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36738" y="392943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ROMS-HR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9" name="Picture 18" descr="0324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r="14963"/>
          <a:stretch/>
        </p:blipFill>
        <p:spPr>
          <a:xfrm>
            <a:off x="-25527" y="4714222"/>
            <a:ext cx="4702959" cy="2160000"/>
          </a:xfrm>
          <a:prstGeom prst="rect">
            <a:avLst/>
          </a:prstGeom>
        </p:spPr>
      </p:pic>
      <p:pic>
        <p:nvPicPr>
          <p:cNvPr id="20" name="Picture 19" descr="0125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r="16982"/>
          <a:stretch/>
        </p:blipFill>
        <p:spPr>
          <a:xfrm>
            <a:off x="4488917" y="4714712"/>
            <a:ext cx="4687499" cy="2160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39880" y="5821519"/>
            <a:ext cx="126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ROMS-FC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04229" y="6193530"/>
            <a:ext cx="1633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ROMS</a:t>
            </a:r>
            <a:r>
              <a:rPr lang="en-US" dirty="0" smtClean="0"/>
              <a:t>-HR V2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Sponge layer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7891360" y="919135"/>
            <a:ext cx="296050" cy="1834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564098" y="41971"/>
            <a:ext cx="357990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500m model</a:t>
            </a:r>
          </a:p>
          <a:p>
            <a:r>
              <a:rPr lang="en-US" dirty="0" smtClean="0"/>
              <a:t>Heat </a:t>
            </a:r>
            <a:r>
              <a:rPr lang="en-US" dirty="0" smtClean="0"/>
              <a:t>flux depends on: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OBC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Sponge layer width and strength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</a:t>
            </a:r>
            <a:r>
              <a:rPr lang="en-US" dirty="0" err="1" smtClean="0"/>
              <a:t>vs</a:t>
            </a:r>
            <a:r>
              <a:rPr lang="en-US" dirty="0" smtClean="0"/>
              <a:t> Q-IMOS GBR – Moorings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moorin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78" y="2055984"/>
            <a:ext cx="5638947" cy="460851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4807902" y="4489613"/>
            <a:ext cx="297059" cy="3082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087918" y="3656868"/>
            <a:ext cx="297059" cy="3082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236447" y="3965131"/>
            <a:ext cx="297059" cy="3082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32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Currents_hovmoel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40" y="3471360"/>
            <a:ext cx="4800000" cy="3600000"/>
          </a:xfrm>
          <a:prstGeom prst="rect">
            <a:avLst/>
          </a:prstGeom>
        </p:spPr>
      </p:pic>
      <p:pic>
        <p:nvPicPr>
          <p:cNvPr id="5" name="Picture 4" descr="VCurrents_hovmoell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20" y="3471360"/>
            <a:ext cx="4800000" cy="3600000"/>
          </a:xfrm>
          <a:prstGeom prst="rect">
            <a:avLst/>
          </a:prstGeom>
        </p:spPr>
      </p:pic>
      <p:pic>
        <p:nvPicPr>
          <p:cNvPr id="7" name="Picture 6" descr="mooring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7" y="1"/>
            <a:ext cx="3395893" cy="277534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6731770" y="1139727"/>
            <a:ext cx="224631" cy="2118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Yongala</a:t>
            </a:r>
            <a:endParaRPr lang="en-US" dirty="0"/>
          </a:p>
        </p:txBody>
      </p:sp>
      <p:pic>
        <p:nvPicPr>
          <p:cNvPr id="2" name="Picture 1" descr="Yongal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200"/>
            <a:ext cx="3744000" cy="234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61685" y="4158438"/>
            <a:ext cx="67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61685" y="5116695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61685" y="594012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4km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18560" y="1936620"/>
            <a:ext cx="2019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U/V Currents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No DA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r~0.8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~7month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293477" y="3501840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U-Velocity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67414" y="3501840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V-Velocity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06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orin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7" y="1"/>
            <a:ext cx="3395893" cy="277534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Capricorn Channel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7504732" y="1724805"/>
            <a:ext cx="224631" cy="2118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2" name="Picture 11" descr="UCurrents_hovmoell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30" y="3501840"/>
            <a:ext cx="4800000" cy="3600000"/>
          </a:xfrm>
          <a:prstGeom prst="rect">
            <a:avLst/>
          </a:prstGeom>
        </p:spPr>
      </p:pic>
      <p:pic>
        <p:nvPicPr>
          <p:cNvPr id="13" name="Picture 12" descr="VCurrents_hovmoell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13" y="3501840"/>
            <a:ext cx="4800000" cy="36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8560" y="1936620"/>
            <a:ext cx="2019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U/V Currents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No DA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5month</a:t>
            </a:r>
            <a:endParaRPr lang="en-US" dirty="0"/>
          </a:p>
        </p:txBody>
      </p:sp>
      <p:pic>
        <p:nvPicPr>
          <p:cNvPr id="4" name="Picture 3" descr="capricorn_channe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680"/>
            <a:ext cx="3718560" cy="2324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1685" y="4158438"/>
            <a:ext cx="67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61685" y="5116695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1685" y="594012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4km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3477" y="3501840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U-Velocity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67414" y="3501840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V-Velocity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21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Currents_hovmoel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57" y="3310927"/>
            <a:ext cx="4800000" cy="3600000"/>
          </a:xfrm>
          <a:prstGeom prst="rect">
            <a:avLst/>
          </a:prstGeom>
        </p:spPr>
      </p:pic>
      <p:pic>
        <p:nvPicPr>
          <p:cNvPr id="2" name="Picture 1" descr="UCurrents_hovmoell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" y="3316695"/>
            <a:ext cx="4800000" cy="3600000"/>
          </a:xfrm>
          <a:prstGeom prst="rect">
            <a:avLst/>
          </a:prstGeom>
        </p:spPr>
      </p:pic>
      <p:pic>
        <p:nvPicPr>
          <p:cNvPr id="7" name="Picture 6" descr="mooring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7" y="1"/>
            <a:ext cx="3395893" cy="277534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7663377" y="1451520"/>
            <a:ext cx="224631" cy="2118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3" name="Picture 2" descr="Elusive_Ree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24" y="1138360"/>
            <a:ext cx="3744000" cy="234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21152" y="3966733"/>
            <a:ext cx="67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21152" y="4924990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21152" y="5748415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4km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718560" y="1936620"/>
            <a:ext cx="2019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U/V Currents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No DA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4month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52944" y="3310135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U-Velocity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664258" y="3293694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V-Velocity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Elusive Reef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047" y="5136387"/>
            <a:ext cx="126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B ~0.2m/s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047" y="6129670"/>
            <a:ext cx="139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B ~0.01m/s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3442" y="3316695"/>
            <a:ext cx="73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dirty="0" smtClean="0"/>
              <a:t>~0.7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128816" y="331669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R~-0.4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652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Currents_hovmoel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40" y="3508400"/>
            <a:ext cx="4800000" cy="3600000"/>
          </a:xfrm>
          <a:prstGeom prst="rect">
            <a:avLst/>
          </a:prstGeom>
        </p:spPr>
      </p:pic>
      <p:pic>
        <p:nvPicPr>
          <p:cNvPr id="7" name="Picture 6" descr="mooring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7" y="1"/>
            <a:ext cx="3395893" cy="277534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7663377" y="1451520"/>
            <a:ext cx="224631" cy="2118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3" name="Picture 2" descr="Elusive_Ree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480"/>
            <a:ext cx="3744000" cy="234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61685" y="4158438"/>
            <a:ext cx="67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61685" y="5116695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61685" y="594012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4km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718560" y="1936620"/>
            <a:ext cx="201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U/V Currents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No DA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293477" y="3501840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U-Velocity</a:t>
            </a:r>
            <a:endParaRPr lang="en-US" dirty="0"/>
          </a:p>
        </p:txBody>
      </p:sp>
      <p:pic>
        <p:nvPicPr>
          <p:cNvPr id="27" name="Picture 26" descr="VCurrents_hovmoell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57" y="3310927"/>
            <a:ext cx="4800000" cy="3600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64258" y="3293694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V-Velocity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8578" y="1135749"/>
            <a:ext cx="5431055" cy="5802198"/>
            <a:chOff x="1766902" y="1055802"/>
            <a:chExt cx="5431055" cy="5802198"/>
          </a:xfrm>
        </p:grpSpPr>
        <p:pic>
          <p:nvPicPr>
            <p:cNvPr id="14" name="Picture 13" descr="stats_summary_Vvel_2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" t="6607" r="5553" b="9643"/>
            <a:stretch/>
          </p:blipFill>
          <p:spPr>
            <a:xfrm>
              <a:off x="1766902" y="1055802"/>
              <a:ext cx="5431055" cy="580219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2304081" y="1292528"/>
              <a:ext cx="1899012" cy="5157287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533827" y="1300480"/>
              <a:ext cx="2343596" cy="5157287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202397" y="1850866"/>
              <a:ext cx="467502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2202397" y="3205654"/>
              <a:ext cx="467502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2286257" y="5930400"/>
              <a:ext cx="467502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Elusive Reef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2796909" y="5647169"/>
            <a:ext cx="2832724" cy="66228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2995386" y="6010347"/>
            <a:ext cx="524715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&lt;0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965503" y="2109755"/>
            <a:ext cx="710689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BIAS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965503" y="3478360"/>
            <a:ext cx="1720017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STD difference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965503" y="4158438"/>
            <a:ext cx="851578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RMSE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orin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07" y="1"/>
            <a:ext cx="3395893" cy="277534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6619454" y="991919"/>
            <a:ext cx="224631" cy="2118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Palm Passage</a:t>
            </a:r>
            <a:endParaRPr lang="en-US" dirty="0"/>
          </a:p>
        </p:txBody>
      </p:sp>
      <p:pic>
        <p:nvPicPr>
          <p:cNvPr id="2" name="Picture 1" descr="UCurrents_hovmoeller_RNM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0" y="3524784"/>
            <a:ext cx="4800000" cy="3600000"/>
          </a:xfrm>
          <a:prstGeom prst="rect">
            <a:avLst/>
          </a:prstGeom>
        </p:spPr>
      </p:pic>
      <p:pic>
        <p:nvPicPr>
          <p:cNvPr id="3" name="Picture 2" descr="VCurrents_hovmoeller_RNM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00" y="3524784"/>
            <a:ext cx="4800000" cy="3600000"/>
          </a:xfrm>
          <a:prstGeom prst="rect">
            <a:avLst/>
          </a:prstGeom>
        </p:spPr>
      </p:pic>
      <p:pic>
        <p:nvPicPr>
          <p:cNvPr id="4" name="Picture 3" descr="PalmPass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280"/>
            <a:ext cx="3744000" cy="23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61685" y="4158438"/>
            <a:ext cx="67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61685" y="5116695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61685" y="594012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4km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18560" y="1936620"/>
            <a:ext cx="2019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U/V Currents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No DA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~</a:t>
            </a:r>
            <a:r>
              <a:rPr lang="en-US" dirty="0"/>
              <a:t>2</a:t>
            </a:r>
            <a:r>
              <a:rPr lang="en-US" dirty="0" smtClean="0"/>
              <a:t>month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93477" y="3501840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U-Velocity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67414" y="3501840"/>
            <a:ext cx="1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V-Velocity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imeseries_IMOS_ROMS_2_Palm_Pass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42" y="3292827"/>
            <a:ext cx="3857143" cy="1800000"/>
          </a:xfrm>
          <a:prstGeom prst="rect">
            <a:avLst/>
          </a:prstGeom>
        </p:spPr>
      </p:pic>
      <p:pic>
        <p:nvPicPr>
          <p:cNvPr id="2" name="Picture 1" descr="timeseries_IMOS_ROMS_2_Palm_Pass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27" y="5026467"/>
            <a:ext cx="3857143" cy="18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243" y="5926467"/>
            <a:ext cx="203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Fc27, Upwind Lim</a:t>
            </a:r>
            <a:endParaRPr lang="en-US" dirty="0"/>
          </a:p>
        </p:txBody>
      </p:sp>
      <p:pic>
        <p:nvPicPr>
          <p:cNvPr id="4" name="Picture 3" descr="timeseries_IMOS_ROMS_2_Palm_Pass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838" y="1620840"/>
            <a:ext cx="3857143" cy="18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3387" y="2574526"/>
            <a:ext cx="209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Fc31 Varying Drag</a:t>
            </a:r>
            <a:endParaRPr lang="en-US" dirty="0"/>
          </a:p>
        </p:txBody>
      </p:sp>
      <p:pic>
        <p:nvPicPr>
          <p:cNvPr id="10" name="Picture 9" descr="timeseries_IMOS_ROMS_2_Palm_Pass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27" y="3226467"/>
            <a:ext cx="3857143" cy="18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243" y="4109800"/>
            <a:ext cx="177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Fc26, OBCFAC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33387" y="4235393"/>
            <a:ext cx="172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Fc32 ERA INT</a:t>
            </a:r>
            <a:endParaRPr lang="en-US" dirty="0"/>
          </a:p>
        </p:txBody>
      </p:sp>
      <p:pic>
        <p:nvPicPr>
          <p:cNvPr id="19" name="Picture 18" descr="timeseries_IMOS_ROMS_2_Palm_Pass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08" y="1573800"/>
            <a:ext cx="3857143" cy="180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7243" y="2450470"/>
            <a:ext cx="12751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Fc17, UP3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594811" y="284033"/>
            <a:ext cx="4084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Temperature: ROMS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Mooring</a:t>
            </a:r>
          </a:p>
          <a:p>
            <a:r>
              <a:rPr lang="en-US" sz="2000" b="1" dirty="0" smtClean="0"/>
              <a:t>Palm Passage, JAN-MAY 2009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827535" y="5626261"/>
            <a:ext cx="4422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change driven by: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Influence of EAC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Tidal pumping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Upwelling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21911" y="1"/>
            <a:ext cx="2622090" cy="1897268"/>
            <a:chOff x="5748107" y="1"/>
            <a:chExt cx="3395893" cy="2775344"/>
          </a:xfrm>
        </p:grpSpPr>
        <p:pic>
          <p:nvPicPr>
            <p:cNvPr id="16" name="Picture 15" descr="moorings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107" y="1"/>
              <a:ext cx="3395893" cy="2775344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 bwMode="auto">
            <a:xfrm>
              <a:off x="6619454" y="991919"/>
              <a:ext cx="224631" cy="211815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5081" y="5092827"/>
            <a:ext cx="3744004" cy="523220"/>
          </a:xfrm>
          <a:prstGeom prst="rect">
            <a:avLst/>
          </a:prstGeom>
          <a:solidFill>
            <a:schemeClr val="bg2">
              <a:lumMod val="20000"/>
              <a:lumOff val="8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Figure:</a:t>
            </a:r>
          </a:p>
          <a:p>
            <a:r>
              <a:rPr lang="en-US" sz="1400" b="1" dirty="0" smtClean="0"/>
              <a:t>Model (</a:t>
            </a:r>
            <a:r>
              <a:rPr lang="en-US" sz="1400" b="1" dirty="0" smtClean="0">
                <a:solidFill>
                  <a:srgbClr val="008000"/>
                </a:solidFill>
              </a:rPr>
              <a:t>green</a:t>
            </a:r>
            <a:r>
              <a:rPr lang="en-US" sz="1400" b="1" dirty="0" smtClean="0"/>
              <a:t>/ </a:t>
            </a:r>
            <a:r>
              <a:rPr lang="en-US" sz="1400" b="1" dirty="0" smtClean="0">
                <a:solidFill>
                  <a:srgbClr val="FF0000"/>
                </a:solidFill>
              </a:rPr>
              <a:t>red</a:t>
            </a:r>
            <a:r>
              <a:rPr lang="en-US" sz="1400" b="1" dirty="0" smtClean="0"/>
              <a:t>)  Observations (</a:t>
            </a:r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blue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6031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meseries_romshr_romsfc_romsfcMY_romsfc_VT2_IMOS_roms_re_Yonga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3286933"/>
            <a:ext cx="3857143" cy="1800000"/>
          </a:xfrm>
          <a:prstGeom prst="rect">
            <a:avLst/>
          </a:prstGeom>
        </p:spPr>
      </p:pic>
      <p:pic>
        <p:nvPicPr>
          <p:cNvPr id="11" name="Picture 10" descr="timeseries_IMOS_ROMS_Yonga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1606467"/>
            <a:ext cx="3857143" cy="1800000"/>
          </a:xfrm>
          <a:prstGeom prst="rect">
            <a:avLst/>
          </a:prstGeom>
        </p:spPr>
      </p:pic>
      <p:pic>
        <p:nvPicPr>
          <p:cNvPr id="8" name="Picture 7" descr="timeseries_romshr_romsfc_romsfcMY_romsfc_VT2_IMOS_roms_re_Yonga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98" y="5058000"/>
            <a:ext cx="3857143" cy="1800000"/>
          </a:xfrm>
          <a:prstGeom prst="rect">
            <a:avLst/>
          </a:prstGeom>
        </p:spPr>
      </p:pic>
      <p:pic>
        <p:nvPicPr>
          <p:cNvPr id="7" name="Picture 6" descr="timeseries_romshr_romsfc_romsfcMY_romsfc_VT2_IMOS_roms_re_Yongal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58" y="3258000"/>
            <a:ext cx="3857143" cy="1800000"/>
          </a:xfrm>
          <a:prstGeom prst="rect">
            <a:avLst/>
          </a:prstGeom>
        </p:spPr>
      </p:pic>
      <p:pic>
        <p:nvPicPr>
          <p:cNvPr id="6" name="Picture 5" descr="timeseries_IMOS_ROMS_Yongal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58" y="1610500"/>
            <a:ext cx="3857143" cy="18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194" y="5953830"/>
            <a:ext cx="228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Fc27 Upwind Limiter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6099" y="2485398"/>
            <a:ext cx="209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Fc31 Varying Drag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3461" y="4229002"/>
            <a:ext cx="1711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Fc26 OBCFAC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966099" y="4229002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Fc32 ERA INT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3194" y="2436459"/>
            <a:ext cx="12751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Fc17, UP3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96885" y="5637815"/>
            <a:ext cx="46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change driven by: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Advection, upwelling events emanating from PPS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Local weather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vertical mixing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58108" y="255868"/>
            <a:ext cx="41735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Temperature: ROMS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Mooring</a:t>
            </a:r>
            <a:endParaRPr lang="en-US" sz="2000" b="1" dirty="0"/>
          </a:p>
          <a:p>
            <a:r>
              <a:rPr lang="en-US" sz="2000" b="1" dirty="0" err="1" smtClean="0"/>
              <a:t>Yongala</a:t>
            </a:r>
            <a:r>
              <a:rPr lang="en-US" sz="2000" b="1" dirty="0" smtClean="0"/>
              <a:t>, 8Month, APR-DEC 2009</a:t>
            </a:r>
            <a:endParaRPr lang="en-US" sz="20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553265" y="1"/>
            <a:ext cx="2590735" cy="1944308"/>
            <a:chOff x="5748107" y="1"/>
            <a:chExt cx="3395893" cy="2775344"/>
          </a:xfrm>
        </p:grpSpPr>
        <p:pic>
          <p:nvPicPr>
            <p:cNvPr id="15" name="Picture 14" descr="moorings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107" y="1"/>
              <a:ext cx="3395893" cy="2775344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 bwMode="auto">
            <a:xfrm>
              <a:off x="6731770" y="1139727"/>
              <a:ext cx="224631" cy="211815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805081" y="5092827"/>
            <a:ext cx="3498623" cy="523220"/>
          </a:xfrm>
          <a:prstGeom prst="rect">
            <a:avLst/>
          </a:prstGeom>
          <a:solidFill>
            <a:schemeClr val="bg2">
              <a:lumMod val="20000"/>
              <a:lumOff val="8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Figure:</a:t>
            </a:r>
          </a:p>
          <a:p>
            <a:r>
              <a:rPr lang="en-US" sz="1400" b="1" dirty="0" smtClean="0"/>
              <a:t>Model (</a:t>
            </a:r>
            <a:r>
              <a:rPr lang="en-US" sz="1400" b="1" dirty="0" smtClean="0">
                <a:solidFill>
                  <a:srgbClr val="008000"/>
                </a:solidFill>
              </a:rPr>
              <a:t>green</a:t>
            </a:r>
            <a:r>
              <a:rPr lang="en-US" sz="1400" b="1" dirty="0" smtClean="0"/>
              <a:t>/ </a:t>
            </a:r>
            <a:r>
              <a:rPr lang="en-US" sz="1400" b="1" dirty="0" smtClean="0">
                <a:solidFill>
                  <a:srgbClr val="FF0000"/>
                </a:solidFill>
              </a:rPr>
              <a:t>red</a:t>
            </a:r>
            <a:r>
              <a:rPr lang="en-US" sz="1400" b="1" dirty="0" smtClean="0"/>
              <a:t>)  Observations (</a:t>
            </a:r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blue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7471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s_summary_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434"/>
            <a:ext cx="5538654" cy="6007653"/>
          </a:xfrm>
          <a:prstGeom prst="rect">
            <a:avLst/>
          </a:prstGeom>
        </p:spPr>
      </p:pic>
      <p:sp>
        <p:nvSpPr>
          <p:cNvPr id="5" name="Title 8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Summary statistics QIMOS </a:t>
            </a:r>
            <a:r>
              <a:rPr lang="en-US" sz="2800" dirty="0" err="1" smtClean="0"/>
              <a:t>vs</a:t>
            </a:r>
            <a:r>
              <a:rPr lang="en-US" sz="2800" dirty="0" smtClean="0"/>
              <a:t> ROMS, Temperature, JAN 2009-JUL 2009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2551043" y="5974521"/>
            <a:ext cx="187739" cy="28713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06868" y="2142434"/>
            <a:ext cx="276087" cy="41965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228" r="48790" b="17660"/>
          <a:stretch/>
        </p:blipFill>
        <p:spPr>
          <a:xfrm>
            <a:off x="5141005" y="1417638"/>
            <a:ext cx="4002995" cy="457948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3099435" y="4342586"/>
            <a:ext cx="3401386" cy="110977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Rectangle 18"/>
          <p:cNvSpPr/>
          <p:nvPr/>
        </p:nvSpPr>
        <p:spPr>
          <a:xfrm>
            <a:off x="5141005" y="5938486"/>
            <a:ext cx="4002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60 Trips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4447 data points (daily averaged)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10836" y="3534802"/>
            <a:ext cx="254033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POSSIBLE ERROR IN OBS AT 282m depth </a:t>
            </a:r>
            <a:endParaRPr lang="en-US" dirty="0"/>
          </a:p>
        </p:txBody>
      </p:sp>
      <p:cxnSp>
        <p:nvCxnSpPr>
          <p:cNvPr id="23" name="Straight Arrow Connector 22"/>
          <p:cNvCxnSpPr>
            <a:endCxn id="6" idx="0"/>
          </p:cNvCxnSpPr>
          <p:nvPr/>
        </p:nvCxnSpPr>
        <p:spPr bwMode="auto">
          <a:xfrm flipH="1">
            <a:off x="2644913" y="4181133"/>
            <a:ext cx="93869" cy="17933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endCxn id="7" idx="4"/>
          </p:cNvCxnSpPr>
          <p:nvPr/>
        </p:nvCxnSpPr>
        <p:spPr bwMode="auto">
          <a:xfrm flipH="1" flipV="1">
            <a:off x="2644912" y="2562087"/>
            <a:ext cx="55809" cy="9628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4431242" y="4676862"/>
            <a:ext cx="141952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 ~ 0.6-0.9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678517" y="2155786"/>
            <a:ext cx="276087" cy="21297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25813" y="2156864"/>
            <a:ext cx="276087" cy="21297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9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roms-analysis-gbr4-2-c3-i1_sst_fld_ROMS_GBR_20060306_000.png"/>
          <p:cNvPicPr>
            <a:picLocks noChangeAspect="1"/>
          </p:cNvPicPr>
          <p:nvPr/>
        </p:nvPicPr>
        <p:blipFill>
          <a:blip r:embed="rId3">
            <a:extLst/>
          </a:blip>
          <a:srcRect l="2009" t="9440" b="6782"/>
          <a:stretch>
            <a:fillRect/>
          </a:stretch>
        </p:blipFill>
        <p:spPr>
          <a:xfrm>
            <a:off x="4077469" y="908538"/>
            <a:ext cx="5075664" cy="59494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123314"/>
            <a:ext cx="6837363" cy="1152525"/>
          </a:xfrm>
        </p:spPr>
        <p:txBody>
          <a:bodyPr/>
          <a:lstStyle/>
          <a:p>
            <a:r>
              <a:rPr lang="en-US" dirty="0" smtClean="0"/>
              <a:t>Forecasting system</a:t>
            </a:r>
            <a:endParaRPr lang="en-US" dirty="0"/>
          </a:p>
        </p:txBody>
      </p:sp>
      <p:sp>
        <p:nvSpPr>
          <p:cNvPr id="6" name="Shape 120"/>
          <p:cNvSpPr/>
          <p:nvPr/>
        </p:nvSpPr>
        <p:spPr>
          <a:xfrm>
            <a:off x="0" y="1914784"/>
            <a:ext cx="4311359" cy="3108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>
            <a:spAutoFit/>
          </a:bodyPr>
          <a:lstStyle/>
          <a:p>
            <a:pPr marL="244753" lvl="1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dirty="0" smtClean="0">
                <a:latin typeface="Arial"/>
                <a:ea typeface="Arial"/>
                <a:cs typeface="Arial"/>
                <a:sym typeface="Arial"/>
              </a:rPr>
              <a:t>Numerical </a:t>
            </a:r>
            <a:r>
              <a:rPr sz="1400" dirty="0">
                <a:latin typeface="Arial"/>
                <a:ea typeface="Arial"/>
                <a:cs typeface="Arial"/>
                <a:sym typeface="Arial"/>
              </a:rPr>
              <a:t>Models</a:t>
            </a:r>
          </a:p>
          <a:p>
            <a:pPr marL="548352" lvl="2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r>
              <a:rPr lang="en-US" sz="1400" dirty="0" smtClean="0">
                <a:ea typeface="Arial"/>
                <a:cs typeface="Arial"/>
                <a:sym typeface="Arial"/>
              </a:rPr>
              <a:t>ROMS</a:t>
            </a:r>
            <a:endParaRPr lang="en-US" sz="1400" dirty="0">
              <a:ea typeface="Arial"/>
              <a:cs typeface="Arial"/>
              <a:sym typeface="Arial"/>
            </a:endParaRPr>
          </a:p>
          <a:p>
            <a:pPr marL="789444" lvl="3" indent="-66165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r>
              <a:rPr lang="en-US" sz="1400" dirty="0" smtClean="0">
                <a:ea typeface="Arial"/>
                <a:cs typeface="Arial"/>
                <a:sym typeface="Arial"/>
              </a:rPr>
              <a:t>Tides, Wetting drying</a:t>
            </a:r>
            <a:endParaRPr lang="en-US" sz="1400" dirty="0">
              <a:ea typeface="Arial"/>
              <a:cs typeface="Arial"/>
              <a:sym typeface="Arial"/>
            </a:endParaRPr>
          </a:p>
          <a:p>
            <a:pPr marL="548352" lvl="2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244753" lvl="1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dirty="0">
                <a:latin typeface="Arial"/>
                <a:ea typeface="Arial"/>
                <a:cs typeface="Arial"/>
                <a:sym typeface="Arial"/>
              </a:rPr>
              <a:t>Data Assimilation</a:t>
            </a:r>
          </a:p>
          <a:p>
            <a:pPr marL="548352" lvl="2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r>
              <a:rPr sz="1400" dirty="0" smtClean="0">
                <a:latin typeface="Arial"/>
                <a:ea typeface="Arial"/>
                <a:cs typeface="Arial"/>
                <a:sym typeface="Arial"/>
              </a:rPr>
              <a:t>EnOI</a:t>
            </a:r>
            <a:r>
              <a:rPr lang="en-US" sz="1400" dirty="0" smtClean="0">
                <a:latin typeface="Arial"/>
                <a:ea typeface="Arial"/>
                <a:cs typeface="Arial"/>
                <a:sym typeface="Arial"/>
              </a:rPr>
              <a:t>/ EnKF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defTabSz="334315">
              <a:lnSpc>
                <a:spcPct val="80000"/>
              </a:lnSpc>
              <a:spcBef>
                <a:spcPts val="141"/>
              </a:spcBef>
              <a:defRPr sz="1900"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244753" lvl="1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1400" dirty="0">
                <a:latin typeface="Arial"/>
                <a:ea typeface="Arial"/>
                <a:cs typeface="Arial"/>
                <a:sym typeface="Arial"/>
              </a:rPr>
              <a:t>Observations (for assimilation and validation)</a:t>
            </a:r>
          </a:p>
          <a:p>
            <a:pPr marL="548352" lvl="2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r>
              <a:rPr sz="1400" dirty="0">
                <a:latin typeface="Arial"/>
                <a:ea typeface="Arial"/>
                <a:cs typeface="Arial"/>
                <a:sym typeface="Arial"/>
              </a:rPr>
              <a:t>SST</a:t>
            </a:r>
          </a:p>
          <a:p>
            <a:pPr marL="548352" lvl="2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r>
              <a:rPr sz="1400" dirty="0" smtClean="0">
                <a:latin typeface="Arial"/>
                <a:ea typeface="Arial"/>
                <a:cs typeface="Arial"/>
                <a:sym typeface="Arial"/>
              </a:rPr>
              <a:t>Altimeters</a:t>
            </a:r>
          </a:p>
          <a:p>
            <a:pPr marL="548352" lvl="2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r>
              <a:rPr sz="1400" dirty="0" smtClean="0">
                <a:latin typeface="Arial"/>
                <a:ea typeface="Arial"/>
                <a:cs typeface="Arial"/>
                <a:sym typeface="Arial"/>
              </a:rPr>
              <a:t>Argo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789444" lvl="3" indent="-66165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endParaRPr lang="en-US" sz="1400" dirty="0">
              <a:latin typeface="Arial"/>
              <a:ea typeface="Arial"/>
              <a:cs typeface="Arial"/>
              <a:sym typeface="Arial"/>
            </a:endParaRPr>
          </a:p>
          <a:p>
            <a:pPr marL="244753" lvl="1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 smtClean="0">
                <a:latin typeface="Arial"/>
                <a:ea typeface="Arial"/>
                <a:cs typeface="Arial"/>
                <a:sym typeface="Arial"/>
              </a:rPr>
              <a:t>River Tracing component</a:t>
            </a:r>
            <a:endParaRPr lang="en-US" sz="1400" dirty="0">
              <a:latin typeface="Arial"/>
              <a:ea typeface="Arial"/>
              <a:cs typeface="Arial"/>
              <a:sym typeface="Arial"/>
            </a:endParaRPr>
          </a:p>
          <a:p>
            <a:pPr marL="548352" lvl="2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r>
              <a:rPr lang="en-US" sz="1400" dirty="0" smtClean="0">
                <a:ea typeface="Arial"/>
                <a:cs typeface="Arial"/>
                <a:sym typeface="Arial"/>
              </a:rPr>
              <a:t>Age tracers</a:t>
            </a:r>
          </a:p>
          <a:p>
            <a:pPr marL="548352" lvl="2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r>
              <a:rPr lang="en-US" sz="1400" dirty="0" smtClean="0">
                <a:ea typeface="Arial"/>
                <a:cs typeface="Arial"/>
                <a:sym typeface="Arial"/>
              </a:rPr>
              <a:t>River input</a:t>
            </a:r>
          </a:p>
          <a:p>
            <a:pPr marL="789444" lvl="3" indent="-66165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endParaRPr lang="en-US" sz="1400" dirty="0" smtClea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0" y="2651760"/>
            <a:ext cx="4077469" cy="1513840"/>
          </a:xfrm>
          <a:prstGeom prst="rect">
            <a:avLst/>
          </a:prstGeom>
          <a:solidFill>
            <a:schemeClr val="bg1">
              <a:alpha val="59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381" y="2065820"/>
            <a:ext cx="3870148" cy="2880000"/>
          </a:xfrm>
          <a:prstGeom prst="rect">
            <a:avLst/>
          </a:prstGeom>
        </p:spPr>
      </p:pic>
      <p:pic>
        <p:nvPicPr>
          <p:cNvPr id="3" name="Picture 2" descr="figure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5820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5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Tides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76217" y="1464932"/>
            <a:ext cx="4080113" cy="5368409"/>
            <a:chOff x="5429627" y="766129"/>
            <a:chExt cx="4268533" cy="5789380"/>
          </a:xfrm>
        </p:grpSpPr>
        <p:pic>
          <p:nvPicPr>
            <p:cNvPr id="5" name="Picture 4" descr="tide_gauge_locat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29" t="8484" r="21963" b="7098"/>
            <a:stretch/>
          </p:blipFill>
          <p:spPr>
            <a:xfrm>
              <a:off x="5429627" y="766129"/>
              <a:ext cx="4268533" cy="578938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865083" y="5605127"/>
              <a:ext cx="441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40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65083" y="4491398"/>
              <a:ext cx="441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17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34225" y="3140546"/>
              <a:ext cx="441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4225" y="1940217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</p:grpSp>
      <p:pic>
        <p:nvPicPr>
          <p:cNvPr id="28" name="Picture 27" descr="RosslynBayHarbou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" y="5186479"/>
            <a:ext cx="2045263" cy="1671520"/>
          </a:xfrm>
          <a:prstGeom prst="rect">
            <a:avLst/>
          </a:prstGeom>
        </p:spPr>
      </p:pic>
      <p:pic>
        <p:nvPicPr>
          <p:cNvPr id="29" name="Picture 28" descr="CoomeraShoresAler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50" y="5186478"/>
            <a:ext cx="2040821" cy="16678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9496" y="1929477"/>
            <a:ext cx="5632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88 Tide gauges in model domain area/ 16 have no signal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Gauge concentration dominant in south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Locations vary from open ocean to estuary to harbor to land based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Gauge suffer from noise/ peaks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ym typeface="Wingdings"/>
              </a:rPr>
              <a:t> not all are optimal to compare to </a:t>
            </a:r>
            <a:r>
              <a:rPr lang="en-US" sz="1400" dirty="0" err="1" smtClean="0">
                <a:sym typeface="Wingdings"/>
              </a:rPr>
              <a:t>modelled</a:t>
            </a:r>
            <a:r>
              <a:rPr lang="en-US" sz="1400" dirty="0" smtClean="0">
                <a:sym typeface="Wingdings"/>
              </a:rPr>
              <a:t> sea level</a:t>
            </a:r>
            <a:endParaRPr lang="en-US" sz="1400" dirty="0"/>
          </a:p>
        </p:txBody>
      </p:sp>
      <p:pic>
        <p:nvPicPr>
          <p:cNvPr id="7" name="Picture 6" descr="RitaIslandAler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" y="3449810"/>
            <a:ext cx="2045263" cy="172332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 bwMode="auto">
          <a:xfrm>
            <a:off x="5272521" y="1848190"/>
            <a:ext cx="224631" cy="2118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6613790" y="4150990"/>
            <a:ext cx="224631" cy="2118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7931247" y="3585445"/>
            <a:ext cx="224631" cy="2118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617047" y="5173133"/>
            <a:ext cx="224631" cy="2118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7818931" y="5418968"/>
            <a:ext cx="224631" cy="2118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8225068" y="6319199"/>
            <a:ext cx="224631" cy="21181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22" name="Picture 21" descr="MoggillAler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10" y="3446137"/>
            <a:ext cx="2465182" cy="172799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310" y="3449810"/>
            <a:ext cx="1776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Moggill</a:t>
            </a:r>
            <a:r>
              <a:rPr lang="en-US" sz="1400" dirty="0" smtClean="0">
                <a:solidFill>
                  <a:schemeClr val="bg1"/>
                </a:solidFill>
              </a:rPr>
              <a:t> Alert, r=0.38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87" y="3459717"/>
            <a:ext cx="2055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Rita Island Alert, r=0.08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61646" y="5173133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Coomera</a:t>
            </a:r>
            <a:r>
              <a:rPr lang="en-US" sz="1400" dirty="0" smtClean="0">
                <a:solidFill>
                  <a:schemeClr val="bg1"/>
                </a:solidFill>
              </a:rPr>
              <a:t> Shores Alert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r=0.6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87" y="5186479"/>
            <a:ext cx="1987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Rosslyn Bay, no signal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04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Tides</a:t>
            </a:r>
            <a:endParaRPr lang="en-US" dirty="0"/>
          </a:p>
        </p:txBody>
      </p:sp>
      <p:pic>
        <p:nvPicPr>
          <p:cNvPr id="20" name="Picture 19" descr="scatter_0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0" t="14423" r="32282" b="5902"/>
          <a:stretch/>
        </p:blipFill>
        <p:spPr>
          <a:xfrm>
            <a:off x="6748652" y="4042873"/>
            <a:ext cx="2236861" cy="2633547"/>
          </a:xfrm>
          <a:prstGeom prst="rtTriangle">
            <a:avLst/>
          </a:prstGeom>
        </p:spPr>
      </p:pic>
      <p:pic>
        <p:nvPicPr>
          <p:cNvPr id="19" name="Picture 18" descr="scatter_01-0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2" t="10893" r="32320" b="6237"/>
          <a:stretch/>
        </p:blipFill>
        <p:spPr>
          <a:xfrm>
            <a:off x="6243629" y="3920540"/>
            <a:ext cx="2236861" cy="2739168"/>
          </a:xfrm>
          <a:prstGeom prst="rtTriangle">
            <a:avLst/>
          </a:prstGeom>
        </p:spPr>
      </p:pic>
      <p:pic>
        <p:nvPicPr>
          <p:cNvPr id="18" name="Picture 17" descr="scatter_02-0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0" t="13358" r="32913" b="6328"/>
          <a:stretch/>
        </p:blipFill>
        <p:spPr>
          <a:xfrm>
            <a:off x="5757258" y="4005035"/>
            <a:ext cx="2206426" cy="2654673"/>
          </a:xfrm>
          <a:prstGeom prst="rtTriangle">
            <a:avLst/>
          </a:prstGeom>
        </p:spPr>
      </p:pic>
      <p:pic>
        <p:nvPicPr>
          <p:cNvPr id="17" name="Picture 16" descr="scatter_03-0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4" t="11319" r="32674" b="5598"/>
          <a:stretch/>
        </p:blipFill>
        <p:spPr>
          <a:xfrm>
            <a:off x="5200606" y="3933308"/>
            <a:ext cx="2229251" cy="2746213"/>
          </a:xfrm>
          <a:prstGeom prst="rtTriangle">
            <a:avLst/>
          </a:prstGeom>
        </p:spPr>
      </p:pic>
      <p:pic>
        <p:nvPicPr>
          <p:cNvPr id="13" name="Picture 12" descr="scatter_06-07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t="10466" r="32202" b="5599"/>
          <a:stretch/>
        </p:blipFill>
        <p:spPr>
          <a:xfrm>
            <a:off x="6893583" y="1369984"/>
            <a:ext cx="2304649" cy="2880000"/>
          </a:xfrm>
          <a:prstGeom prst="rtTriangle">
            <a:avLst/>
          </a:prstGeom>
        </p:spPr>
      </p:pic>
      <p:pic>
        <p:nvPicPr>
          <p:cNvPr id="16" name="Picture 15" descr="scatter_05-06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6" t="13875" r="31491" b="6025"/>
          <a:stretch/>
        </p:blipFill>
        <p:spPr>
          <a:xfrm>
            <a:off x="6414066" y="1486942"/>
            <a:ext cx="2328168" cy="2748429"/>
          </a:xfrm>
          <a:prstGeom prst="rtTriangle">
            <a:avLst/>
          </a:prstGeom>
        </p:spPr>
      </p:pic>
      <p:pic>
        <p:nvPicPr>
          <p:cNvPr id="12" name="Picture 11" descr="scatter_07-08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3" t="12385" r="29282" b="5598"/>
          <a:stretch/>
        </p:blipFill>
        <p:spPr>
          <a:xfrm>
            <a:off x="5865014" y="1435771"/>
            <a:ext cx="2430073" cy="2814213"/>
          </a:xfrm>
          <a:prstGeom prst="rtTriangle">
            <a:avLst/>
          </a:prstGeom>
        </p:spPr>
      </p:pic>
      <p:pic>
        <p:nvPicPr>
          <p:cNvPr id="11" name="Picture 10" descr="scatter_08-09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t="11227" r="32951" b="6541"/>
          <a:stretch/>
        </p:blipFill>
        <p:spPr>
          <a:xfrm>
            <a:off x="5370130" y="1391907"/>
            <a:ext cx="2249779" cy="2821523"/>
          </a:xfrm>
          <a:prstGeom prst="rtTriangle">
            <a:avLst/>
          </a:prstGeom>
        </p:spPr>
      </p:pic>
      <p:pic>
        <p:nvPicPr>
          <p:cNvPr id="10" name="Picture 9" descr="scatter_09-1.png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6" t="11079" r="32597" b="6691"/>
          <a:stretch/>
        </p:blipFill>
        <p:spPr>
          <a:xfrm>
            <a:off x="4858530" y="1391907"/>
            <a:ext cx="2273296" cy="2821525"/>
          </a:xfrm>
          <a:prstGeom prst="rtTriangle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06543" y="366081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006543" y="314099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87280" y="258737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006543" y="1940217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900897">
            <a:off x="5753064" y="6058960"/>
            <a:ext cx="751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60C67"/>
                </a:solidFill>
              </a:rPr>
              <a:t>R=0.4-0.5</a:t>
            </a:r>
            <a:endParaRPr lang="en-US" sz="1000" dirty="0">
              <a:solidFill>
                <a:srgbClr val="060C67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2991564">
            <a:off x="6200992" y="6014141"/>
            <a:ext cx="76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60C67"/>
                </a:solidFill>
              </a:rPr>
              <a:t>R=0.3-0.4</a:t>
            </a:r>
            <a:endParaRPr lang="en-US" sz="1000" dirty="0">
              <a:solidFill>
                <a:srgbClr val="060C6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2991564">
            <a:off x="6793736" y="5972362"/>
            <a:ext cx="76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60C67"/>
                </a:solidFill>
              </a:rPr>
              <a:t>R=0.2-0.3</a:t>
            </a:r>
            <a:endParaRPr lang="en-US" sz="1000" dirty="0">
              <a:solidFill>
                <a:srgbClr val="060C67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2991564">
            <a:off x="7274278" y="5997431"/>
            <a:ext cx="76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60C67"/>
                </a:solidFill>
              </a:rPr>
              <a:t>R=0.1-0.2</a:t>
            </a:r>
            <a:endParaRPr lang="en-US" sz="1000" dirty="0">
              <a:solidFill>
                <a:srgbClr val="060C67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991564">
            <a:off x="7802774" y="6014142"/>
            <a:ext cx="76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60C67"/>
                </a:solidFill>
              </a:rPr>
              <a:t>R=0-0.1</a:t>
            </a:r>
            <a:endParaRPr lang="en-US" sz="1000" dirty="0">
              <a:solidFill>
                <a:srgbClr val="060C67"/>
              </a:solidFill>
            </a:endParaRPr>
          </a:p>
        </p:txBody>
      </p:sp>
      <p:pic>
        <p:nvPicPr>
          <p:cNvPr id="35" name="Picture 34" descr="scatter_04-05_2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5" t="3230" r="18772" b="7306"/>
          <a:stretch/>
        </p:blipFill>
        <p:spPr>
          <a:xfrm>
            <a:off x="4892536" y="4027507"/>
            <a:ext cx="1911198" cy="2616815"/>
          </a:xfrm>
          <a:prstGeom prst="rtTriangle">
            <a:avLst/>
          </a:prstGeom>
        </p:spPr>
      </p:pic>
      <p:sp>
        <p:nvSpPr>
          <p:cNvPr id="28" name="TextBox 27"/>
          <p:cNvSpPr txBox="1"/>
          <p:nvPr/>
        </p:nvSpPr>
        <p:spPr>
          <a:xfrm rot="2991564">
            <a:off x="5646854" y="6050445"/>
            <a:ext cx="76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60C67"/>
                </a:solidFill>
              </a:rPr>
              <a:t>R=0.4-0.5</a:t>
            </a:r>
            <a:endParaRPr lang="en-US" sz="1000" dirty="0">
              <a:solidFill>
                <a:srgbClr val="060C67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991564">
            <a:off x="7958709" y="3508352"/>
            <a:ext cx="76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60C67"/>
                </a:solidFill>
              </a:rPr>
              <a:t>R=0.5-0.6</a:t>
            </a:r>
            <a:endParaRPr lang="en-US" sz="1000" dirty="0">
              <a:solidFill>
                <a:srgbClr val="060C67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2991564">
            <a:off x="7478166" y="3508352"/>
            <a:ext cx="76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60C67"/>
                </a:solidFill>
              </a:rPr>
              <a:t>R=0.6-0.7</a:t>
            </a:r>
            <a:endParaRPr lang="en-US" sz="1000" dirty="0">
              <a:solidFill>
                <a:srgbClr val="060C67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2991564">
            <a:off x="6922293" y="3546768"/>
            <a:ext cx="76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60C67"/>
                </a:solidFill>
              </a:rPr>
              <a:t>R=0.7-0.8</a:t>
            </a:r>
            <a:endParaRPr lang="en-US" sz="1000" dirty="0">
              <a:solidFill>
                <a:srgbClr val="060C67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2991564">
            <a:off x="6427819" y="3546189"/>
            <a:ext cx="76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60C67"/>
                </a:solidFill>
              </a:rPr>
              <a:t>R=0.8-0.9</a:t>
            </a:r>
            <a:endParaRPr lang="en-US" sz="1000" dirty="0">
              <a:solidFill>
                <a:srgbClr val="060C67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2991564">
            <a:off x="5910522" y="3595613"/>
            <a:ext cx="769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60C67"/>
                </a:solidFill>
              </a:rPr>
              <a:t>R=0.9-1</a:t>
            </a:r>
            <a:endParaRPr lang="en-US" sz="1000" dirty="0">
              <a:solidFill>
                <a:srgbClr val="060C6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88537"/>
            <a:ext cx="489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Upper</a:t>
            </a:r>
            <a:r>
              <a:rPr lang="en-US" sz="1400" dirty="0" smtClean="0"/>
              <a:t>: Histogram of main statistics using all tide gauges that display a signal. </a:t>
            </a:r>
            <a:r>
              <a:rPr lang="en-US" sz="1400" b="1" dirty="0" smtClean="0"/>
              <a:t>Right</a:t>
            </a:r>
            <a:r>
              <a:rPr lang="en-US" sz="1400" dirty="0" smtClean="0"/>
              <a:t>: Spatial distribution of gauge according to correlation values </a:t>
            </a:r>
            <a:endParaRPr lang="en-US" sz="1400" dirty="0"/>
          </a:p>
        </p:txBody>
      </p:sp>
      <p:pic>
        <p:nvPicPr>
          <p:cNvPr id="30" name="Picture 29" descr="tides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53560"/>
            <a:ext cx="4858530" cy="388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8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sslynbay_example_AMOS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8120" r="7866" b="63390"/>
          <a:stretch/>
        </p:blipFill>
        <p:spPr>
          <a:xfrm>
            <a:off x="2002692" y="1953902"/>
            <a:ext cx="7141308" cy="1953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Tide example – Rosslyn Bay</a:t>
            </a:r>
            <a:endParaRPr lang="en-US" dirty="0"/>
          </a:p>
        </p:txBody>
      </p:sp>
      <p:pic>
        <p:nvPicPr>
          <p:cNvPr id="3" name="Picture 2" descr="RosslynBay5330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232" y="1924049"/>
            <a:ext cx="4028461" cy="2823796"/>
          </a:xfrm>
          <a:prstGeom prst="rect">
            <a:avLst/>
          </a:prstGeom>
        </p:spPr>
      </p:pic>
      <p:pic>
        <p:nvPicPr>
          <p:cNvPr id="5" name="Picture 4" descr="rosslynbay_example_AMO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t="8119" r="6825" b="63390"/>
          <a:stretch/>
        </p:blipFill>
        <p:spPr>
          <a:xfrm>
            <a:off x="0" y="4747845"/>
            <a:ext cx="7160846" cy="19538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31" y="4806462"/>
            <a:ext cx="1025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R=0.67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27092" y="2930825"/>
            <a:ext cx="1025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R=0.97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 bwMode="auto">
          <a:xfrm>
            <a:off x="878668" y="3523800"/>
            <a:ext cx="341969" cy="32284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5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480" y="476250"/>
            <a:ext cx="6837363" cy="1152525"/>
          </a:xfrm>
        </p:spPr>
        <p:txBody>
          <a:bodyPr/>
          <a:lstStyle/>
          <a:p>
            <a:r>
              <a:rPr lang="en-US" dirty="0" smtClean="0"/>
              <a:t>    Tides example – </a:t>
            </a:r>
            <a:r>
              <a:rPr lang="en-US" dirty="0" err="1" smtClean="0"/>
              <a:t>Cooktown</a:t>
            </a:r>
            <a:endParaRPr lang="en-US" dirty="0"/>
          </a:p>
        </p:txBody>
      </p:sp>
      <p:pic>
        <p:nvPicPr>
          <p:cNvPr id="4" name="Picture 3" descr="roms_fc_bom_tides_detided_stats1_id5310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1" t="4207" r="-127" b="63527"/>
          <a:stretch/>
        </p:blipFill>
        <p:spPr>
          <a:xfrm>
            <a:off x="745361" y="1801087"/>
            <a:ext cx="9204278" cy="1280052"/>
          </a:xfrm>
          <a:prstGeom prst="rect">
            <a:avLst/>
          </a:prstGeom>
        </p:spPr>
      </p:pic>
      <p:pic>
        <p:nvPicPr>
          <p:cNvPr id="5" name="Picture 4" descr="roms_fc_bom_tides_detided_stats1_id5310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0" b="4415"/>
          <a:stretch/>
        </p:blipFill>
        <p:spPr>
          <a:xfrm>
            <a:off x="805639" y="5618052"/>
            <a:ext cx="9144000" cy="1239948"/>
          </a:xfrm>
          <a:prstGeom prst="rect">
            <a:avLst/>
          </a:prstGeom>
        </p:spPr>
      </p:pic>
      <p:pic>
        <p:nvPicPr>
          <p:cNvPr id="6" name="Picture 5" descr="roms_bom_tides_detided_stats1_id5310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" b="63440"/>
          <a:stretch/>
        </p:blipFill>
        <p:spPr>
          <a:xfrm>
            <a:off x="805639" y="3081139"/>
            <a:ext cx="9144000" cy="1303680"/>
          </a:xfrm>
          <a:prstGeom prst="rect">
            <a:avLst/>
          </a:prstGeom>
        </p:spPr>
      </p:pic>
      <p:pic>
        <p:nvPicPr>
          <p:cNvPr id="7" name="Picture 6" descr="roms_bom_tides_detided_stats1_id5310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66" b="6539"/>
          <a:stretch/>
        </p:blipFill>
        <p:spPr>
          <a:xfrm>
            <a:off x="805639" y="4384819"/>
            <a:ext cx="9144000" cy="1216320"/>
          </a:xfrm>
          <a:prstGeom prst="rect">
            <a:avLst/>
          </a:prstGeom>
        </p:spPr>
      </p:pic>
      <p:pic>
        <p:nvPicPr>
          <p:cNvPr id="10" name="Picture 9" descr="CooktownTide5310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7" y="0"/>
            <a:ext cx="3063275" cy="214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0103" y="2020576"/>
            <a:ext cx="1025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R=0.98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40103" y="3289745"/>
            <a:ext cx="10257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R=0.98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488446"/>
            <a:ext cx="1524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ROMS-HR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363" y="4841538"/>
            <a:ext cx="1524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ROMS-HR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659077"/>
            <a:ext cx="1524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ROMS-FC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363" y="5937291"/>
            <a:ext cx="1524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ROMS-FC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26196" y="4393970"/>
            <a:ext cx="10278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R=0.68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27219" y="5566240"/>
            <a:ext cx="8161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R=0.7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0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channels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Example: </a:t>
            </a:r>
            <a:r>
              <a:rPr lang="en-US" dirty="0" err="1" smtClean="0"/>
              <a:t>Moreton</a:t>
            </a:r>
            <a:r>
              <a:rPr lang="en-US" dirty="0" smtClean="0"/>
              <a:t> Bay</a:t>
            </a:r>
            <a:endParaRPr lang="en-US" dirty="0"/>
          </a:p>
        </p:txBody>
      </p:sp>
      <p:pic>
        <p:nvPicPr>
          <p:cNvPr id="3" name="Picture 2" descr="satellite_Moreton_ba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6" t="5609" r="20047"/>
          <a:stretch/>
        </p:blipFill>
        <p:spPr>
          <a:xfrm>
            <a:off x="0" y="3389664"/>
            <a:ext cx="3117491" cy="3468336"/>
          </a:xfrm>
          <a:prstGeom prst="rect">
            <a:avLst/>
          </a:prstGeom>
        </p:spPr>
      </p:pic>
      <p:pic>
        <p:nvPicPr>
          <p:cNvPr id="4" name="Picture 3" descr="channels_2_moretonb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91" y="4338000"/>
            <a:ext cx="2991644" cy="2520000"/>
          </a:xfrm>
          <a:prstGeom prst="rect">
            <a:avLst/>
          </a:prstGeom>
        </p:spPr>
      </p:pic>
      <p:pic>
        <p:nvPicPr>
          <p:cNvPr id="5" name="Picture 4" descr="channels_h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-1068" r="4187" b="4810"/>
          <a:stretch/>
        </p:blipFill>
        <p:spPr>
          <a:xfrm>
            <a:off x="6187610" y="1912337"/>
            <a:ext cx="3059183" cy="2425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1183" y="4255883"/>
            <a:ext cx="126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ROMS-FC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09135" y="185631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ROMS-HR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64903" y="3406604"/>
            <a:ext cx="3122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Yellow</a:t>
            </a:r>
            <a:r>
              <a:rPr lang="en-US" dirty="0" smtClean="0"/>
              <a:t>: Catchment locations</a:t>
            </a:r>
          </a:p>
          <a:p>
            <a:r>
              <a:rPr lang="en-US" b="1" dirty="0" smtClean="0"/>
              <a:t>Red</a:t>
            </a:r>
            <a:r>
              <a:rPr lang="en-US" dirty="0" smtClean="0"/>
              <a:t>: River mouth  locations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912336"/>
            <a:ext cx="5019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Methodology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Explicit </a:t>
            </a:r>
            <a:r>
              <a:rPr lang="en-US" dirty="0" err="1" smtClean="0"/>
              <a:t>modelling</a:t>
            </a:r>
            <a:r>
              <a:rPr lang="en-US" dirty="0" smtClean="0"/>
              <a:t> of estuaries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(1) Aim to preserve river volume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Balance between model stability and (1)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6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nnels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37" y="3978000"/>
            <a:ext cx="3419021" cy="2880000"/>
          </a:xfrm>
          <a:prstGeom prst="rect">
            <a:avLst/>
          </a:prstGeom>
        </p:spPr>
      </p:pic>
      <p:pic>
        <p:nvPicPr>
          <p:cNvPr id="5" name="Picture 4" descr="river_profi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28" y="4754007"/>
            <a:ext cx="2791572" cy="2103993"/>
          </a:xfrm>
          <a:prstGeom prst="rect">
            <a:avLst/>
          </a:prstGeom>
        </p:spPr>
      </p:pic>
      <p:pic>
        <p:nvPicPr>
          <p:cNvPr id="6" name="Picture 5" descr="burdekin_are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" y="4290488"/>
            <a:ext cx="3099328" cy="256751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channel – </a:t>
            </a:r>
            <a:r>
              <a:rPr lang="en-US" dirty="0" err="1" smtClean="0"/>
              <a:t>Burdekin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09" y="1972638"/>
            <a:ext cx="5019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Methodology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Explicit </a:t>
            </a:r>
            <a:r>
              <a:rPr lang="en-US" dirty="0" err="1" smtClean="0"/>
              <a:t>modelling</a:t>
            </a:r>
            <a:r>
              <a:rPr lang="en-US" dirty="0" smtClean="0"/>
              <a:t> of estuaries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(1) Aim to preserve river volume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Balance between model stability and (1)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</p:txBody>
      </p:sp>
      <p:sp>
        <p:nvSpPr>
          <p:cNvPr id="2" name="Oval 1"/>
          <p:cNvSpPr/>
          <p:nvPr/>
        </p:nvSpPr>
        <p:spPr bwMode="auto">
          <a:xfrm>
            <a:off x="4834812" y="5565532"/>
            <a:ext cx="396240" cy="39624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9" name="Straight Arrow Connector 8"/>
          <p:cNvCxnSpPr>
            <a:endCxn id="2" idx="2"/>
          </p:cNvCxnSpPr>
          <p:nvPr/>
        </p:nvCxnSpPr>
        <p:spPr bwMode="auto">
          <a:xfrm flipV="1">
            <a:off x="2334182" y="5763652"/>
            <a:ext cx="2500630" cy="19812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6602470" y="6725975"/>
            <a:ext cx="118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[m]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35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Burdekin</a:t>
            </a:r>
            <a:r>
              <a:rPr lang="en-US" dirty="0" smtClean="0"/>
              <a:t>, negative salinity</a:t>
            </a:r>
            <a:endParaRPr lang="en-US" dirty="0"/>
          </a:p>
        </p:txBody>
      </p:sp>
      <p:pic>
        <p:nvPicPr>
          <p:cNvPr id="4" name="Picture 3" descr="rivermout_salinity_proile_2009-20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5616" r="18975"/>
          <a:stretch/>
        </p:blipFill>
        <p:spPr>
          <a:xfrm>
            <a:off x="0" y="1816985"/>
            <a:ext cx="8544469" cy="2648536"/>
          </a:xfrm>
          <a:prstGeom prst="rect">
            <a:avLst/>
          </a:prstGeom>
        </p:spPr>
      </p:pic>
      <p:pic>
        <p:nvPicPr>
          <p:cNvPr id="5" name="Picture 4" descr="river_profi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" y="4465520"/>
            <a:ext cx="3174334" cy="2392479"/>
          </a:xfrm>
          <a:prstGeom prst="rect">
            <a:avLst/>
          </a:prstGeom>
        </p:spPr>
      </p:pic>
      <p:pic>
        <p:nvPicPr>
          <p:cNvPr id="7" name="Picture 6" descr="008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5"/>
          <a:stretch/>
        </p:blipFill>
        <p:spPr>
          <a:xfrm>
            <a:off x="4165925" y="4464749"/>
            <a:ext cx="4378544" cy="239325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1198880" y="4196080"/>
            <a:ext cx="1534160" cy="186944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534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test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733" y="1888994"/>
            <a:ext cx="4637739" cy="4969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969" y="3596640"/>
            <a:ext cx="147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SALINITY&lt;0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6969" y="2509520"/>
            <a:ext cx="147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SALINITY&gt;0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6969" y="4917440"/>
            <a:ext cx="174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Umax</a:t>
            </a:r>
            <a:r>
              <a:rPr lang="en-US" dirty="0"/>
              <a:t> </a:t>
            </a:r>
            <a:r>
              <a:rPr lang="en-US" dirty="0" smtClean="0"/>
              <a:t>~ 20 m/s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9369" y="610616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pic>
        <p:nvPicPr>
          <p:cNvPr id="9" name="Picture 8" descr="river_transport_all_dates_OCT2008_JUN2009_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88" y="4837330"/>
            <a:ext cx="2518193" cy="1888645"/>
          </a:xfrm>
          <a:prstGeom prst="rect">
            <a:avLst/>
          </a:prstGeom>
        </p:spPr>
      </p:pic>
      <p:pic>
        <p:nvPicPr>
          <p:cNvPr id="11" name="Picture 10" descr="river_profil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28" y="2544643"/>
            <a:ext cx="2791572" cy="2103993"/>
          </a:xfrm>
          <a:prstGeom prst="rect">
            <a:avLst/>
          </a:prstGeom>
        </p:spPr>
      </p:pic>
      <p:pic>
        <p:nvPicPr>
          <p:cNvPr id="12" name="Picture 11" descr="burdekin_are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72" y="-57992"/>
            <a:ext cx="3099328" cy="25675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95127" y="4367726"/>
            <a:ext cx="118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[m]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77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795" y="476250"/>
            <a:ext cx="4371618" cy="1152525"/>
          </a:xfrm>
        </p:spPr>
        <p:txBody>
          <a:bodyPr/>
          <a:lstStyle/>
          <a:p>
            <a:r>
              <a:rPr lang="en-US" dirty="0" err="1" smtClean="0"/>
              <a:t>Upwinding</a:t>
            </a:r>
            <a:r>
              <a:rPr lang="en-US" dirty="0" smtClean="0"/>
              <a:t> limiters</a:t>
            </a:r>
            <a:endParaRPr lang="en-US" dirty="0"/>
          </a:p>
        </p:txBody>
      </p:sp>
      <p:pic>
        <p:nvPicPr>
          <p:cNvPr id="3" name="Picture 2" descr="UPLmask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67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1927275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#define UPWIND_LIMITER</a:t>
            </a:r>
          </a:p>
          <a:p>
            <a:r>
              <a:rPr lang="en-US" dirty="0"/>
              <a:t>#define </a:t>
            </a:r>
            <a:r>
              <a:rPr lang="en-US" dirty="0" smtClean="0"/>
              <a:t>UPL_MASK</a:t>
            </a:r>
          </a:p>
          <a:p>
            <a:endParaRPr lang="en-US" dirty="0"/>
          </a:p>
          <a:p>
            <a:r>
              <a:rPr lang="en-US" dirty="0" smtClean="0"/>
              <a:t>Changes:</a:t>
            </a:r>
          </a:p>
          <a:p>
            <a:r>
              <a:rPr lang="en-US" dirty="0" smtClean="0"/>
              <a:t>pre_step3d.F</a:t>
            </a:r>
          </a:p>
          <a:p>
            <a:r>
              <a:rPr lang="en-US" dirty="0"/>
              <a:t>step3d_t.F</a:t>
            </a:r>
          </a:p>
        </p:txBody>
      </p:sp>
      <p:sp>
        <p:nvSpPr>
          <p:cNvPr id="6" name="Rectangle 5"/>
          <p:cNvSpPr/>
          <p:nvPr/>
        </p:nvSpPr>
        <p:spPr>
          <a:xfrm>
            <a:off x="4516795" y="5103673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 smtClean="0"/>
              <a:t>ULTRA</a:t>
            </a:r>
            <a:r>
              <a:rPr lang="en-AU" dirty="0"/>
              <a:t>-SHARP (Leonard and </a:t>
            </a:r>
            <a:r>
              <a:rPr lang="en-AU" dirty="0" err="1"/>
              <a:t>Mokhtari</a:t>
            </a:r>
            <a:r>
              <a:rPr lang="en-AU" dirty="0"/>
              <a:t>, 1990), scheme which is an adaptation of TVD applied to third-order </a:t>
            </a:r>
            <a:r>
              <a:rPr lang="en-AU" dirty="0" err="1"/>
              <a:t>upwinding</a:t>
            </a:r>
            <a:r>
              <a:rPr lang="en-AU" dirty="0"/>
              <a:t>. S</a:t>
            </a:r>
            <a:r>
              <a:rPr lang="en-AU" dirty="0" smtClean="0"/>
              <a:t>pecific </a:t>
            </a:r>
            <a:r>
              <a:rPr lang="en-AU" dirty="0"/>
              <a:t>numerical implementation is guided by (Norris, 2000)</a:t>
            </a:r>
            <a:r>
              <a:rPr lang="en-AU" dirty="0" smtClean="0"/>
              <a:t>.</a:t>
            </a:r>
          </a:p>
          <a:p>
            <a:r>
              <a:rPr lang="en-AU" dirty="0" smtClean="0"/>
              <a:t>Wu and Zhu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1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16056"/>
            <a:ext cx="8355461" cy="475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352" lvl="2" indent="-66166" defTabSz="334315">
              <a:lnSpc>
                <a:spcPct val="80000"/>
              </a:lnSpc>
              <a:spcBef>
                <a:spcPts val="141"/>
              </a:spcBef>
              <a:buSzPct val="100000"/>
              <a:buFont typeface="Helvetica"/>
              <a:buChar char="•"/>
              <a:defRPr sz="1900"/>
            </a:pPr>
            <a:endParaRPr lang="en-US" sz="1400" dirty="0" smtClean="0">
              <a:ea typeface="Arial"/>
              <a:cs typeface="Arial"/>
              <a:sym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BRAN3 open boundary conditions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Temp, Salt, U, V, SSH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10km resolution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CFSR atmospheric forcing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Hourly, 0.5deg SLP and Humidity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0.3deg winds, fluxes, rain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ym typeface="Wingdings"/>
              </a:rPr>
              <a:t> 2011 0.2deg</a:t>
            </a:r>
            <a:r>
              <a:rPr lang="en-US" sz="16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TPXO7.2 tidal forcing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8 Tidal constituents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 smtClean="0"/>
              <a:t>Bathymetry – blended product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i="1" dirty="0" smtClean="0"/>
              <a:t>GBR 100 (Rob </a:t>
            </a:r>
            <a:r>
              <a:rPr lang="en-US" sz="1600" b="1" i="1" dirty="0" err="1" smtClean="0"/>
              <a:t>Beaman</a:t>
            </a:r>
            <a:r>
              <a:rPr lang="en-US" sz="1600" b="1" i="1" dirty="0" smtClean="0"/>
              <a:t>, JCU)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i="1" dirty="0" smtClean="0"/>
              <a:t>GA Plus 250m (James </a:t>
            </a:r>
            <a:r>
              <a:rPr lang="en-US" sz="1600" b="1" i="1" dirty="0" err="1" smtClean="0"/>
              <a:t>Daniell</a:t>
            </a:r>
            <a:r>
              <a:rPr lang="en-US" sz="1600" b="1" i="1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i="1" dirty="0" smtClean="0"/>
              <a:t>GA 250m (</a:t>
            </a:r>
            <a:r>
              <a:rPr lang="en-US" sz="1600" b="1" i="1" dirty="0" err="1" smtClean="0"/>
              <a:t>Whitewell</a:t>
            </a:r>
            <a:r>
              <a:rPr lang="en-US" sz="1600" b="1" i="1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ROMS-FC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River forcing: BoM, 25 Catchments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5</a:t>
            </a:r>
            <a:r>
              <a:rPr lang="en-US" sz="1600" dirty="0" smtClean="0"/>
              <a:t> tracers + 5 age tracers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ROMS-HR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River forcing, 1 tracer + age</a:t>
            </a:r>
          </a:p>
        </p:txBody>
      </p:sp>
      <p:pic>
        <p:nvPicPr>
          <p:cNvPr id="4" name="roms-analysis-gbr4-2-c3-i1_sst_fld_ROMS_GBR_20060306_000.png"/>
          <p:cNvPicPr/>
          <p:nvPr/>
        </p:nvPicPr>
        <p:blipFill>
          <a:blip r:embed="rId3">
            <a:extLst/>
          </a:blip>
          <a:srcRect l="2009" t="9440" b="6782"/>
          <a:stretch>
            <a:fillRect/>
          </a:stretch>
        </p:blipFill>
        <p:spPr>
          <a:xfrm>
            <a:off x="4806462" y="1731053"/>
            <a:ext cx="4337538" cy="51269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4km/ 500m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ver_transport_all_dates_OCT2008_JUN2009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29" y="4345078"/>
            <a:ext cx="2518193" cy="18886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Catchments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729456"/>
            <a:ext cx="4030133" cy="4504267"/>
            <a:chOff x="0" y="1922218"/>
            <a:chExt cx="4030133" cy="4504267"/>
          </a:xfrm>
        </p:grpSpPr>
        <p:pic>
          <p:nvPicPr>
            <p:cNvPr id="11" name="Picture 10" descr="river_positions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3" t="7909" r="27963" b="4664"/>
            <a:stretch/>
          </p:blipFill>
          <p:spPr>
            <a:xfrm>
              <a:off x="0" y="1922218"/>
              <a:ext cx="4030133" cy="450426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941025" y="2823339"/>
              <a:ext cx="1467232" cy="976312"/>
            </a:xfrm>
            <a:prstGeom prst="rect">
              <a:avLst/>
            </a:prstGeom>
            <a:noFill/>
            <a:ln w="285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652923" y="4525929"/>
            <a:ext cx="2370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2009 Flooding event. </a:t>
            </a:r>
          </a:p>
          <a:p>
            <a:r>
              <a:rPr lang="en-US" sz="1400" dirty="0"/>
              <a:t>A series of moderate to heavy rainfalls during January 2009 saturated the </a:t>
            </a:r>
            <a:r>
              <a:rPr lang="en-US" sz="1400" dirty="0" err="1"/>
              <a:t>Burdekin</a:t>
            </a:r>
            <a:r>
              <a:rPr lang="en-US" sz="1400" dirty="0"/>
              <a:t> catchment. Subsequently, the first heavy rainfall event in February lead to moderate flooding. </a:t>
            </a:r>
          </a:p>
        </p:txBody>
      </p:sp>
      <p:pic>
        <p:nvPicPr>
          <p:cNvPr id="18" name="Picture 17" descr="bardiagram_2_2006-2011_withoverlying_2009ev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17" y="1507730"/>
            <a:ext cx="4400713" cy="293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0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82442" y="43472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37862" y="1885848"/>
            <a:ext cx="28891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Upper</a:t>
            </a:r>
            <a:r>
              <a:rPr lang="en-US" sz="1400" dirty="0" smtClean="0"/>
              <a:t>: </a:t>
            </a:r>
            <a:r>
              <a:rPr lang="en-US" sz="1400" dirty="0" err="1" smtClean="0"/>
              <a:t>Modelled</a:t>
            </a:r>
            <a:r>
              <a:rPr lang="en-US" sz="1400" dirty="0" smtClean="0"/>
              <a:t> surface passive tracer (left) and associated age (right) are shown. </a:t>
            </a:r>
          </a:p>
          <a:p>
            <a:endParaRPr lang="en-US" sz="1400" dirty="0" smtClean="0"/>
          </a:p>
          <a:p>
            <a:r>
              <a:rPr lang="en-US" sz="1400" b="1" dirty="0" smtClean="0"/>
              <a:t>Lower</a:t>
            </a:r>
            <a:r>
              <a:rPr lang="en-US" sz="1400" dirty="0" smtClean="0"/>
              <a:t>: Surface salinity (left) and SST (right) during flooding period.  </a:t>
            </a:r>
          </a:p>
          <a:p>
            <a:endParaRPr lang="en-US" sz="1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 river discharge, ROMS-FC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6062188" y="3885627"/>
            <a:ext cx="30818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Movement over reef northward. Further to the east southward movement within the EAC.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River plumes tend to turn left hence moving northward over the southern hemisphere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During this event, 2 westerly wind burst occur that </a:t>
            </a:r>
            <a:r>
              <a:rPr lang="en-US" sz="1400" dirty="0" err="1" smtClean="0"/>
              <a:t>advect</a:t>
            </a:r>
            <a:r>
              <a:rPr lang="en-US" sz="1400" dirty="0" smtClean="0"/>
              <a:t> the plume to the east</a:t>
            </a:r>
          </a:p>
          <a:p>
            <a:r>
              <a:rPr lang="en-US" dirty="0" smtClean="0"/>
              <a:t> </a:t>
            </a:r>
          </a:p>
        </p:txBody>
      </p:sp>
      <p:pic>
        <p:nvPicPr>
          <p:cNvPr id="7" name="tracer_200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807" t="8516" r="9531" b="6636"/>
          <a:stretch/>
        </p:blipFill>
        <p:spPr>
          <a:xfrm>
            <a:off x="7380" y="1885848"/>
            <a:ext cx="6062189" cy="46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6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9_W8_CDOM_Dashboard[1]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29287" r="20703" b="34760"/>
          <a:stretch/>
        </p:blipFill>
        <p:spPr>
          <a:xfrm>
            <a:off x="3491322" y="4343820"/>
            <a:ext cx="2685848" cy="2350894"/>
          </a:xfrm>
          <a:prstGeom prst="rect">
            <a:avLst/>
          </a:prstGeom>
        </p:spPr>
      </p:pic>
      <p:pic>
        <p:nvPicPr>
          <p:cNvPr id="7" name="Picture 6" descr="005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9581" r="48252" b="52359"/>
          <a:stretch/>
        </p:blipFill>
        <p:spPr>
          <a:xfrm>
            <a:off x="-2" y="1853682"/>
            <a:ext cx="3296841" cy="2422875"/>
          </a:xfrm>
          <a:prstGeom prst="rect">
            <a:avLst/>
          </a:prstGeom>
        </p:spPr>
      </p:pic>
      <p:pic>
        <p:nvPicPr>
          <p:cNvPr id="2" name="Picture 1" descr="minFF2009_12_subse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t="4168" r="4851" b="5280"/>
          <a:stretch/>
        </p:blipFill>
        <p:spPr>
          <a:xfrm>
            <a:off x="30621" y="4292631"/>
            <a:ext cx="2975414" cy="2514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9998" y="1906703"/>
            <a:ext cx="257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2009/02/16-2009/02/22  </a:t>
            </a:r>
            <a:endParaRPr lang="en-US" b="1" dirty="0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2051050" y="1158"/>
            <a:ext cx="6837363" cy="1152525"/>
          </a:xfrm>
        </p:spPr>
        <p:txBody>
          <a:bodyPr/>
          <a:lstStyle/>
          <a:p>
            <a:r>
              <a:rPr lang="en-US" sz="2400" dirty="0" smtClean="0"/>
              <a:t>2009 River discharge – Compare to observations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381362" y="4477163"/>
            <a:ext cx="27626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Upper</a:t>
            </a:r>
            <a:r>
              <a:rPr lang="en-US" sz="1600" dirty="0" smtClean="0"/>
              <a:t>: </a:t>
            </a:r>
            <a:r>
              <a:rPr lang="en-US" sz="1600" dirty="0" err="1" smtClean="0"/>
              <a:t>Modelled</a:t>
            </a:r>
            <a:r>
              <a:rPr lang="en-US" sz="1600" dirty="0" smtClean="0"/>
              <a:t> tracer (left), </a:t>
            </a:r>
            <a:r>
              <a:rPr lang="en-US" sz="1600" dirty="0" err="1" smtClean="0"/>
              <a:t>Modelled</a:t>
            </a:r>
            <a:r>
              <a:rPr lang="en-US" sz="1600" dirty="0" smtClean="0"/>
              <a:t> tracer age (right), </a:t>
            </a:r>
          </a:p>
          <a:p>
            <a:r>
              <a:rPr lang="en-US" sz="1600" b="1" dirty="0" smtClean="0"/>
              <a:t>Lower</a:t>
            </a:r>
            <a:r>
              <a:rPr lang="en-US" sz="1600" dirty="0" smtClean="0"/>
              <a:t>: Plume maps, from observations (MODIS)</a:t>
            </a:r>
          </a:p>
          <a:p>
            <a:r>
              <a:rPr lang="en-US" sz="1600" dirty="0" smtClean="0"/>
              <a:t>e.g. Devlin et al.,2015 (left), </a:t>
            </a:r>
            <a:r>
              <a:rPr lang="en-US" sz="1600" dirty="0" err="1" smtClean="0"/>
              <a:t>Cholorphyl</a:t>
            </a:r>
            <a:r>
              <a:rPr lang="en-US" sz="1600" dirty="0" smtClean="0"/>
              <a:t>-a Marine Water Quality Dashboard (</a:t>
            </a:r>
            <a:r>
              <a:rPr lang="en-US" sz="1600" dirty="0"/>
              <a:t>right)</a:t>
            </a:r>
          </a:p>
          <a:p>
            <a:endParaRPr lang="en-US" sz="1600" dirty="0"/>
          </a:p>
        </p:txBody>
      </p:sp>
      <p:pic>
        <p:nvPicPr>
          <p:cNvPr id="4" name="Picture 3" descr="003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" t="8197" r="48725" b="51931"/>
          <a:stretch/>
        </p:blipFill>
        <p:spPr>
          <a:xfrm>
            <a:off x="3296839" y="1755457"/>
            <a:ext cx="3040119" cy="2521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9316" y="1653241"/>
            <a:ext cx="126173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ROMS-FC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17922" y="1592231"/>
            <a:ext cx="128753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ROMS-HR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7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9_W9_CDOM_Dashboard[1]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4" t="34777" r="20853" b="33943"/>
          <a:stretch/>
        </p:blipFill>
        <p:spPr>
          <a:xfrm>
            <a:off x="3452041" y="4230900"/>
            <a:ext cx="2701412" cy="2590420"/>
          </a:xfrm>
          <a:prstGeom prst="rect">
            <a:avLst/>
          </a:prstGeom>
        </p:spPr>
      </p:pic>
      <p:pic>
        <p:nvPicPr>
          <p:cNvPr id="8" name="Picture 7" descr="00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9566" r="48164" b="52191"/>
          <a:stretch/>
        </p:blipFill>
        <p:spPr>
          <a:xfrm>
            <a:off x="-3" y="1831112"/>
            <a:ext cx="3256307" cy="2507007"/>
          </a:xfrm>
          <a:prstGeom prst="rect">
            <a:avLst/>
          </a:prstGeom>
        </p:spPr>
      </p:pic>
      <p:pic>
        <p:nvPicPr>
          <p:cNvPr id="2" name="Picture 1" descr="minFF2009_13_subse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3666" r="5368" b="3934"/>
          <a:stretch/>
        </p:blipFill>
        <p:spPr>
          <a:xfrm>
            <a:off x="0" y="4280222"/>
            <a:ext cx="2845551" cy="25908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9997" y="1878246"/>
            <a:ext cx="257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2009/02/23-2009/03/01  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381362" y="4477163"/>
            <a:ext cx="27626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Upper</a:t>
            </a:r>
            <a:r>
              <a:rPr lang="en-US" sz="1600" dirty="0" smtClean="0"/>
              <a:t>: </a:t>
            </a:r>
            <a:r>
              <a:rPr lang="en-US" sz="1600" dirty="0" err="1" smtClean="0"/>
              <a:t>Modelled</a:t>
            </a:r>
            <a:r>
              <a:rPr lang="en-US" sz="1600" dirty="0" smtClean="0"/>
              <a:t> tracer (left), </a:t>
            </a:r>
            <a:r>
              <a:rPr lang="en-US" sz="1600" dirty="0" err="1" smtClean="0"/>
              <a:t>Modelled</a:t>
            </a:r>
            <a:r>
              <a:rPr lang="en-US" sz="1600" dirty="0" smtClean="0"/>
              <a:t> tracer age (right), </a:t>
            </a:r>
          </a:p>
          <a:p>
            <a:r>
              <a:rPr lang="en-US" sz="1600" b="1" dirty="0" smtClean="0"/>
              <a:t>Lower</a:t>
            </a:r>
            <a:r>
              <a:rPr lang="en-US" sz="1600" dirty="0" smtClean="0"/>
              <a:t>: Plume maps, from observations (MODIS)</a:t>
            </a:r>
          </a:p>
          <a:p>
            <a:r>
              <a:rPr lang="en-US" sz="1600" dirty="0" smtClean="0"/>
              <a:t>e.g. Devlin et al.,2015 (left), </a:t>
            </a:r>
            <a:r>
              <a:rPr lang="en-US" sz="1600" dirty="0" err="1" smtClean="0"/>
              <a:t>Cholorphyl</a:t>
            </a:r>
            <a:r>
              <a:rPr lang="en-US" sz="1600" dirty="0" smtClean="0"/>
              <a:t>-a Marine Water Quality Dashboard </a:t>
            </a:r>
            <a:r>
              <a:rPr lang="en-US" sz="1600" dirty="0"/>
              <a:t>(right)</a:t>
            </a:r>
          </a:p>
          <a:p>
            <a:endParaRPr lang="en-US" sz="1600" dirty="0"/>
          </a:p>
        </p:txBody>
      </p:sp>
      <p:pic>
        <p:nvPicPr>
          <p:cNvPr id="5" name="Picture 4" descr="004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" t="7683" r="49021" b="52130"/>
          <a:stretch/>
        </p:blipFill>
        <p:spPr>
          <a:xfrm>
            <a:off x="3134700" y="1729277"/>
            <a:ext cx="3018753" cy="2501623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2051050" y="1158"/>
            <a:ext cx="6837363" cy="11525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400" dirty="0" smtClean="0"/>
          </a:p>
          <a:p>
            <a:r>
              <a:rPr lang="en-US" sz="2400" dirty="0" smtClean="0"/>
              <a:t>2009 River discharge – Compare to observations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316" y="1646301"/>
            <a:ext cx="126173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ROMS-FC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17922" y="1599171"/>
            <a:ext cx="128753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ROMS-HR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	and 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989138"/>
            <a:ext cx="9144000" cy="460851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1400" dirty="0" smtClean="0"/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Possible to nest 500m with 10km donor grid ? 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Role of the open boundaries !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Strong fresh water flux affecting </a:t>
            </a:r>
            <a:r>
              <a:rPr lang="en-US" sz="1800" dirty="0" err="1" smtClean="0"/>
              <a:t>numerics</a:t>
            </a:r>
            <a:endParaRPr lang="en-US" sz="1800" dirty="0" smtClean="0"/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Limiters possible solution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Limits to our knowledge: e.g. Bathymetry</a:t>
            </a:r>
            <a:r>
              <a:rPr lang="en-US" sz="1800" dirty="0"/>
              <a:t>, Forcing </a:t>
            </a:r>
            <a:r>
              <a:rPr lang="en-US" sz="1800" dirty="0" smtClean="0"/>
              <a:t>resolution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Model assessment: Observations are important </a:t>
            </a:r>
            <a:r>
              <a:rPr lang="en-US" sz="1800" dirty="0"/>
              <a:t> </a:t>
            </a:r>
            <a:r>
              <a:rPr lang="en-US" sz="1800" dirty="0" smtClean="0"/>
              <a:t>                                                        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dirty="0" smtClean="0"/>
              <a:t>collaborate with AIMS and JCU and others 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dirty="0"/>
              <a:t>What have we learnt about </a:t>
            </a:r>
            <a:r>
              <a:rPr lang="en-US" sz="1800" dirty="0" smtClean="0"/>
              <a:t>modeling </a:t>
            </a:r>
            <a:r>
              <a:rPr lang="en-US" sz="1800" dirty="0"/>
              <a:t>the GBR?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800" dirty="0"/>
              <a:t>GBR is one of the more complex regions to model in the world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Shelf</a:t>
            </a:r>
            <a:r>
              <a:rPr lang="en-US" sz="1800" dirty="0"/>
              <a:t> break is chaotic with a transition </a:t>
            </a:r>
            <a:r>
              <a:rPr lang="en-US" sz="1800" dirty="0" smtClean="0"/>
              <a:t>between shelf and Coral sea (intra model differences)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800" dirty="0"/>
              <a:t>Specific verification of moorings highlights that local/fine scale processes </a:t>
            </a:r>
            <a:r>
              <a:rPr lang="en-US" sz="1800" dirty="0" smtClean="0"/>
              <a:t>matter (model sensitivity)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Both models compare reasonable well with observation</a:t>
            </a:r>
            <a:r>
              <a:rPr lang="en-US" sz="1800" dirty="0"/>
              <a:t> </a:t>
            </a:r>
            <a:r>
              <a:rPr lang="en-US" sz="1800" dirty="0" smtClean="0"/>
              <a:t>(tide gauge and QIMOS)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In process to make data available on NCI and welcome feedback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endParaRPr lang="en-US" sz="1400" dirty="0" smtClean="0"/>
          </a:p>
          <a:p>
            <a:pPr marL="457200" lvl="1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1400" dirty="0" smtClean="0"/>
          </a:p>
          <a:p>
            <a:pPr lvl="1">
              <a:spcBef>
                <a:spcPts val="0"/>
              </a:spcBef>
              <a:spcAft>
                <a:spcPts val="20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621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series_bias_GBRELR_188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087"/>
            <a:ext cx="6562285" cy="2880000"/>
          </a:xfrm>
          <a:prstGeom prst="rect">
            <a:avLst/>
          </a:prstGeom>
        </p:spPr>
      </p:pic>
      <p:pic>
        <p:nvPicPr>
          <p:cNvPr id="3" name="Picture 2" descr="timeseries_bias_GBRELR_282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67"/>
            <a:ext cx="6562285" cy="2880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406"/>
            <a:ext cx="8229600" cy="1143000"/>
          </a:xfrm>
        </p:spPr>
        <p:txBody>
          <a:bodyPr/>
          <a:lstStyle/>
          <a:p>
            <a:r>
              <a:rPr lang="en-US" dirty="0" smtClean="0"/>
              <a:t>Example: Elusive Reef mooring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62583" y="976740"/>
            <a:ext cx="318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Reasonable comparison between model and mooring at 188m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62582" y="4033428"/>
            <a:ext cx="31814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Mooring temperature increases by ~10degC from 188 to 282m depth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Suggesting observations may be wrong/ other explanations 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9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Reanalyses</a:t>
            </a:r>
            <a:r>
              <a:rPr lang="en-US" dirty="0" smtClean="0"/>
              <a:t> and Data assimilation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1760" y="2262802"/>
            <a:ext cx="4765040" cy="3409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8106" lvl="1" indent="-94106" defTabSz="475487">
              <a:lnSpc>
                <a:spcPct val="80000"/>
              </a:lnSpc>
              <a:spcBef>
                <a:spcPts val="200"/>
              </a:spcBef>
              <a:buSzPct val="100000"/>
              <a:buFont typeface="Helvetica"/>
              <a:buChar char="•"/>
              <a:defRPr sz="1800"/>
            </a:pPr>
            <a:r>
              <a:rPr lang="en-US" b="1" dirty="0">
                <a:ea typeface="Arial"/>
                <a:cs typeface="Arial"/>
                <a:sym typeface="Arial"/>
              </a:rPr>
              <a:t>Data Assimilation</a:t>
            </a:r>
          </a:p>
          <a:p>
            <a:pPr marL="779906" lvl="2" indent="-94106" defTabSz="475487">
              <a:lnSpc>
                <a:spcPct val="80000"/>
              </a:lnSpc>
              <a:spcBef>
                <a:spcPts val="200"/>
              </a:spcBef>
              <a:buSzPct val="100000"/>
              <a:buFont typeface="Helvetica"/>
              <a:buChar char="•"/>
              <a:defRPr sz="1800"/>
            </a:pPr>
            <a:r>
              <a:rPr lang="en-US" dirty="0" err="1">
                <a:ea typeface="Arial"/>
                <a:cs typeface="Arial"/>
                <a:sym typeface="Arial"/>
              </a:rPr>
              <a:t>EnOI</a:t>
            </a:r>
            <a:r>
              <a:rPr lang="en-US" dirty="0">
                <a:ea typeface="Arial"/>
                <a:cs typeface="Arial"/>
                <a:sym typeface="Arial"/>
              </a:rPr>
              <a:t> and </a:t>
            </a:r>
            <a:r>
              <a:rPr lang="en-US" dirty="0" err="1">
                <a:ea typeface="Arial"/>
                <a:cs typeface="Arial"/>
                <a:sym typeface="Arial"/>
              </a:rPr>
              <a:t>EnKF</a:t>
            </a:r>
            <a:r>
              <a:rPr lang="en-US" dirty="0">
                <a:ea typeface="Arial"/>
                <a:cs typeface="Arial"/>
                <a:sym typeface="Arial"/>
              </a:rPr>
              <a:t> systems applied to 4km </a:t>
            </a:r>
            <a:r>
              <a:rPr lang="en-US" dirty="0" smtClean="0">
                <a:ea typeface="Arial"/>
                <a:cs typeface="Arial"/>
                <a:sym typeface="Arial"/>
              </a:rPr>
              <a:t>model</a:t>
            </a:r>
          </a:p>
          <a:p>
            <a:pPr marL="779906" lvl="2" indent="-94106" defTabSz="475487">
              <a:lnSpc>
                <a:spcPct val="80000"/>
              </a:lnSpc>
              <a:spcBef>
                <a:spcPts val="200"/>
              </a:spcBef>
              <a:buSzPct val="100000"/>
              <a:buFont typeface="Helvetica"/>
              <a:buChar char="•"/>
              <a:defRPr sz="1800"/>
            </a:pPr>
            <a:r>
              <a:rPr lang="en-US" dirty="0" err="1" smtClean="0">
                <a:ea typeface="Arial"/>
                <a:cs typeface="Arial"/>
                <a:sym typeface="Arial"/>
              </a:rPr>
              <a:t>EnKF</a:t>
            </a:r>
            <a:r>
              <a:rPr lang="en-US" dirty="0" smtClean="0">
                <a:ea typeface="Arial"/>
                <a:cs typeface="Arial"/>
                <a:sym typeface="Arial"/>
              </a:rPr>
              <a:t> provides us with ensemble </a:t>
            </a:r>
            <a:r>
              <a:rPr lang="en-US" dirty="0" smtClean="0">
                <a:ea typeface="Arial"/>
                <a:cs typeface="Arial"/>
                <a:sym typeface="Wingdings"/>
              </a:rPr>
              <a:t> probabilistic river plume forecast</a:t>
            </a:r>
            <a:endParaRPr lang="en-US" dirty="0">
              <a:ea typeface="Arial"/>
              <a:cs typeface="Arial"/>
              <a:sym typeface="Arial"/>
            </a:endParaRPr>
          </a:p>
          <a:p>
            <a:pPr marL="779906" lvl="2" indent="-94106" defTabSz="475487">
              <a:lnSpc>
                <a:spcPct val="80000"/>
              </a:lnSpc>
              <a:spcBef>
                <a:spcPts val="200"/>
              </a:spcBef>
              <a:buSzPct val="100000"/>
              <a:buFont typeface="Helvetica"/>
              <a:buChar char="•"/>
              <a:defRPr sz="1800"/>
            </a:pPr>
            <a:r>
              <a:rPr lang="en-US" dirty="0">
                <a:ea typeface="Arial"/>
                <a:cs typeface="Arial"/>
                <a:sym typeface="Arial"/>
              </a:rPr>
              <a:t>Re-analyses from 2006-2012</a:t>
            </a:r>
          </a:p>
          <a:p>
            <a:pPr lvl="0" defTabSz="475487">
              <a:lnSpc>
                <a:spcPct val="80000"/>
              </a:lnSpc>
              <a:spcBef>
                <a:spcPts val="200"/>
              </a:spcBef>
              <a:defRPr sz="1800"/>
            </a:pPr>
            <a:endParaRPr lang="en-US" dirty="0">
              <a:ea typeface="Arial"/>
              <a:cs typeface="Arial"/>
              <a:sym typeface="Arial"/>
            </a:endParaRPr>
          </a:p>
          <a:p>
            <a:pPr marL="348106" lvl="1" indent="-94106" defTabSz="475487">
              <a:lnSpc>
                <a:spcPct val="80000"/>
              </a:lnSpc>
              <a:spcBef>
                <a:spcPts val="200"/>
              </a:spcBef>
              <a:buSzPct val="100000"/>
              <a:buFont typeface="Helvetica"/>
              <a:buChar char="•"/>
              <a:defRPr sz="1800"/>
            </a:pPr>
            <a:r>
              <a:rPr lang="en-US" b="1" dirty="0">
                <a:ea typeface="Arial"/>
                <a:cs typeface="Arial"/>
                <a:sym typeface="Arial"/>
              </a:rPr>
              <a:t>Observations</a:t>
            </a:r>
            <a:r>
              <a:rPr lang="en-US" dirty="0">
                <a:ea typeface="Arial"/>
                <a:cs typeface="Arial"/>
                <a:sym typeface="Arial"/>
              </a:rPr>
              <a:t> (for assimilation and validation)</a:t>
            </a:r>
            <a:endParaRPr lang="en-US" b="1" dirty="0">
              <a:ea typeface="Arial"/>
              <a:cs typeface="Arial"/>
              <a:sym typeface="Arial"/>
            </a:endParaRPr>
          </a:p>
          <a:p>
            <a:pPr marL="779906" lvl="2" indent="-94106" defTabSz="475487">
              <a:lnSpc>
                <a:spcPct val="80000"/>
              </a:lnSpc>
              <a:spcBef>
                <a:spcPts val="200"/>
              </a:spcBef>
              <a:buSzPct val="100000"/>
              <a:buFont typeface="Helvetica"/>
              <a:buChar char="•"/>
              <a:defRPr sz="1800"/>
            </a:pPr>
            <a:r>
              <a:rPr lang="en-US" dirty="0">
                <a:ea typeface="Arial"/>
                <a:cs typeface="Arial"/>
                <a:sym typeface="Arial"/>
              </a:rPr>
              <a:t>SST (AMSRE, AVHRR, </a:t>
            </a:r>
            <a:r>
              <a:rPr lang="en-US" dirty="0" err="1">
                <a:ea typeface="Arial"/>
                <a:cs typeface="Arial"/>
                <a:sym typeface="Arial"/>
              </a:rPr>
              <a:t>WindSat</a:t>
            </a:r>
            <a:r>
              <a:rPr lang="en-US" dirty="0">
                <a:ea typeface="Arial"/>
                <a:cs typeface="Arial"/>
                <a:sym typeface="Arial"/>
              </a:rPr>
              <a:t>, Pathfinder)</a:t>
            </a:r>
          </a:p>
          <a:p>
            <a:pPr marL="779906" lvl="2" indent="-94106" defTabSz="475487">
              <a:lnSpc>
                <a:spcPct val="80000"/>
              </a:lnSpc>
              <a:spcBef>
                <a:spcPts val="200"/>
              </a:spcBef>
              <a:buSzPct val="100000"/>
              <a:buFont typeface="Helvetica"/>
              <a:buChar char="•"/>
              <a:defRPr sz="1800"/>
            </a:pPr>
            <a:r>
              <a:rPr lang="en-US" dirty="0">
                <a:ea typeface="Arial"/>
                <a:cs typeface="Arial"/>
                <a:sym typeface="Arial"/>
              </a:rPr>
              <a:t>Altimeters (Jason1, Jason2, Cryosat-2,</a:t>
            </a:r>
          </a:p>
          <a:p>
            <a:pPr marL="779906" lvl="2" indent="-94106" defTabSz="475487">
              <a:lnSpc>
                <a:spcPct val="80000"/>
              </a:lnSpc>
              <a:spcBef>
                <a:spcPts val="200"/>
              </a:spcBef>
              <a:buSzPct val="100000"/>
              <a:buFont typeface="Helvetica"/>
              <a:buChar char="•"/>
              <a:defRPr sz="1800"/>
            </a:pPr>
            <a:r>
              <a:rPr lang="en-US" dirty="0">
                <a:ea typeface="Arial"/>
                <a:cs typeface="Arial"/>
                <a:sym typeface="Arial"/>
              </a:rPr>
              <a:t>Profiles (Argo, gliders)</a:t>
            </a:r>
          </a:p>
        </p:txBody>
      </p:sp>
      <p:pic>
        <p:nvPicPr>
          <p:cNvPr id="10" name="roms-analysis-gbr4-2-c3-i12_sst_ROMS_GBR_20090521_012.png"/>
          <p:cNvPicPr>
            <a:picLocks noChangeAspect="1"/>
          </p:cNvPicPr>
          <p:nvPr/>
        </p:nvPicPr>
        <p:blipFill>
          <a:blip r:embed="rId3">
            <a:extLst/>
          </a:blip>
          <a:srcRect l="8168" t="9187" r="8168" b="12367"/>
          <a:stretch>
            <a:fillRect/>
          </a:stretch>
        </p:blipFill>
        <p:spPr>
          <a:xfrm>
            <a:off x="5435600" y="1336904"/>
            <a:ext cx="3708400" cy="476758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435600" y="6027003"/>
            <a:ext cx="385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Daily mean from 3-day forecast with overlay of unassimilated super observations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81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series_IMOS_ROMS_2_Palm_Pass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2" y="511965"/>
            <a:ext cx="4628571" cy="21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9738" y="1658748"/>
            <a:ext cx="203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Fc27, Upwind Lim</a:t>
            </a:r>
            <a:endParaRPr lang="en-US" dirty="0"/>
          </a:p>
        </p:txBody>
      </p:sp>
      <p:pic>
        <p:nvPicPr>
          <p:cNvPr id="4" name="Picture 3" descr="timeseries_IMOS_ROMS_2_Palm_Pass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1965"/>
            <a:ext cx="4628571" cy="21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1828" y="3886327"/>
            <a:ext cx="209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Fc31, varying drag</a:t>
            </a:r>
            <a:endParaRPr lang="en-US" dirty="0"/>
          </a:p>
        </p:txBody>
      </p:sp>
      <p:pic>
        <p:nvPicPr>
          <p:cNvPr id="6" name="Picture 5" descr="timeseries_IMOS_ROMS_2_Palm_Pass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2" y="4564152"/>
            <a:ext cx="4628571" cy="216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6718" y="5495303"/>
            <a:ext cx="209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Fc34. varying drag</a:t>
            </a:r>
            <a:endParaRPr lang="en-US" dirty="0"/>
          </a:p>
        </p:txBody>
      </p:sp>
      <p:pic>
        <p:nvPicPr>
          <p:cNvPr id="10" name="Picture 9" descr="timeseries_IMOS_ROMS_2_Palm_Pass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54" y="388862"/>
            <a:ext cx="4628571" cy="216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5576" y="1658748"/>
            <a:ext cx="127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Fc26, UP3</a:t>
            </a:r>
            <a:endParaRPr lang="en-US" dirty="0"/>
          </a:p>
        </p:txBody>
      </p:sp>
      <p:pic>
        <p:nvPicPr>
          <p:cNvPr id="11" name="Picture 10" descr="timeseries_IMOS_ROMS_2_Palm_Pass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99" y="2548862"/>
            <a:ext cx="4628571" cy="21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85576" y="3516995"/>
            <a:ext cx="146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Fc26.1, UP3</a:t>
            </a:r>
            <a:endParaRPr lang="en-US" dirty="0"/>
          </a:p>
        </p:txBody>
      </p:sp>
      <p:pic>
        <p:nvPicPr>
          <p:cNvPr id="13" name="Picture 12" descr="timeseries_IMOS_ROMS_2_Palm_Pass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13" y="4784635"/>
            <a:ext cx="4628571" cy="216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98262" y="6011903"/>
            <a:ext cx="127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Fc18, UP3</a:t>
            </a:r>
            <a:endParaRPr lang="en-US" dirty="0"/>
          </a:p>
        </p:txBody>
      </p:sp>
      <p:pic>
        <p:nvPicPr>
          <p:cNvPr id="15" name="Picture 14" descr="timeseries_IMOS_ROMS_2_Palm_Pass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109" y="6011903"/>
            <a:ext cx="4628571" cy="216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16718" y="6724152"/>
            <a:ext cx="697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Fc23</a:t>
            </a:r>
          </a:p>
          <a:p>
            <a:endParaRPr lang="en-US" dirty="0"/>
          </a:p>
        </p:txBody>
      </p:sp>
      <p:pic>
        <p:nvPicPr>
          <p:cNvPr id="17" name="Picture 16" descr="timeseries_IMOS_ROMS_2_Palm_Pass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99" y="6381235"/>
            <a:ext cx="4628571" cy="216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13089" y="7370483"/>
            <a:ext cx="146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Fc32 </a:t>
            </a:r>
            <a:r>
              <a:rPr lang="en-US" dirty="0" err="1" smtClean="0"/>
              <a:t>era_int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9" name="Picture 18" descr="timeseries_IMOS_ROMS_2_Palm_Pass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831" y="7091903"/>
            <a:ext cx="4628571" cy="216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85262" y="8171903"/>
            <a:ext cx="697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Fc17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1" name="Picture 20" descr="timeseries_IMOS_ROMS_2_Palm_Pass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71" y="1902363"/>
            <a:ext cx="4628571" cy="216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370246" y="2938814"/>
            <a:ext cx="1437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Fc21, BKPP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08468" y="26193"/>
            <a:ext cx="349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Temperature; ROMS </a:t>
            </a:r>
            <a:r>
              <a:rPr lang="en-US" dirty="0" err="1" smtClean="0"/>
              <a:t>vs</a:t>
            </a:r>
            <a:r>
              <a:rPr lang="en-US" dirty="0" smtClean="0"/>
              <a:t> Mooring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5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37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91177" cy="1800000"/>
          </a:xfrm>
          <a:prstGeom prst="rect">
            <a:avLst/>
          </a:prstGeom>
        </p:spPr>
      </p:pic>
      <p:pic>
        <p:nvPicPr>
          <p:cNvPr id="3" name="Picture 2" descr="7337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" y="1637731"/>
            <a:ext cx="4691177" cy="1800000"/>
          </a:xfrm>
          <a:prstGeom prst="rect">
            <a:avLst/>
          </a:prstGeom>
        </p:spPr>
      </p:pic>
      <p:pic>
        <p:nvPicPr>
          <p:cNvPr id="5" name="Picture 4" descr="7337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5059"/>
            <a:ext cx="4691177" cy="1800000"/>
          </a:xfrm>
          <a:prstGeom prst="rect">
            <a:avLst/>
          </a:prstGeom>
        </p:spPr>
      </p:pic>
      <p:pic>
        <p:nvPicPr>
          <p:cNvPr id="7" name="Picture 6" descr="73372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36023"/>
            <a:ext cx="470588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1993259"/>
            <a:ext cx="9144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Maximum grid stiffness ratios:  </a:t>
            </a:r>
            <a:r>
              <a:rPr lang="is-IS" dirty="0" smtClean="0"/>
              <a:t>HR</a:t>
            </a:r>
          </a:p>
          <a:p>
            <a:r>
              <a:rPr lang="is-IS" dirty="0" smtClean="0"/>
              <a:t>rx0 </a:t>
            </a:r>
            <a:r>
              <a:rPr lang="is-IS" dirty="0"/>
              <a:t>=   3.918769E-01 (Beckmann and Haidvogel)</a:t>
            </a:r>
          </a:p>
          <a:p>
            <a:r>
              <a:rPr lang="is-IS" dirty="0" smtClean="0"/>
              <a:t>rx1 </a:t>
            </a:r>
            <a:r>
              <a:rPr lang="is-IS" dirty="0"/>
              <a:t>=   6.076817E+00 (Haney)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34290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 smtClean="0"/>
              <a:t>Maximum </a:t>
            </a:r>
            <a:r>
              <a:rPr lang="is-IS" dirty="0"/>
              <a:t>grid stiffness ratios:  </a:t>
            </a:r>
            <a:r>
              <a:rPr lang="is-IS" dirty="0" smtClean="0"/>
              <a:t>FC</a:t>
            </a:r>
          </a:p>
          <a:p>
            <a:r>
              <a:rPr lang="is-IS" dirty="0" smtClean="0"/>
              <a:t>rx0 </a:t>
            </a:r>
            <a:r>
              <a:rPr lang="is-IS" dirty="0"/>
              <a:t>=   </a:t>
            </a:r>
            <a:r>
              <a:rPr lang="is-IS" dirty="0" smtClean="0"/>
              <a:t>9.746151E</a:t>
            </a:r>
            <a:r>
              <a:rPr lang="is-IS" dirty="0"/>
              <a:t>-01 (Beckmann and Haidvogel</a:t>
            </a:r>
            <a:r>
              <a:rPr lang="is-IS" dirty="0" smtClean="0"/>
              <a:t>)</a:t>
            </a:r>
          </a:p>
          <a:p>
            <a:r>
              <a:rPr lang="is-IS" dirty="0" smtClean="0"/>
              <a:t>rx1 </a:t>
            </a:r>
            <a:r>
              <a:rPr lang="is-IS" dirty="0"/>
              <a:t>=   4.526679E+01 (Haney)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7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75" y="56158"/>
            <a:ext cx="6994525" cy="1143000"/>
          </a:xfrm>
        </p:spPr>
        <p:txBody>
          <a:bodyPr/>
          <a:lstStyle/>
          <a:p>
            <a:r>
              <a:rPr lang="en-US" dirty="0" smtClean="0"/>
              <a:t>Model setup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6527" y="1222138"/>
            <a:ext cx="9368811" cy="5635862"/>
            <a:chOff x="106527" y="1216666"/>
            <a:chExt cx="9368811" cy="5635862"/>
          </a:xfrm>
        </p:grpSpPr>
        <p:pic>
          <p:nvPicPr>
            <p:cNvPr id="4" name="Picture 3" descr="hr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8" t="5235" r="28136" b="3601"/>
            <a:stretch/>
          </p:blipFill>
          <p:spPr>
            <a:xfrm>
              <a:off x="1671689" y="1471625"/>
              <a:ext cx="5358191" cy="5172436"/>
            </a:xfrm>
            <a:prstGeom prst="rect">
              <a:avLst/>
            </a:prstGeom>
            <a:effectLst/>
          </p:spPr>
        </p:pic>
        <p:pic>
          <p:nvPicPr>
            <p:cNvPr id="5" name="Picture 4" descr="fc cop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6" y="1216666"/>
              <a:ext cx="5594352" cy="4739136"/>
            </a:xfrm>
            <a:prstGeom prst="rect">
              <a:avLst/>
            </a:prstGeom>
            <a:effectLst>
              <a:outerShdw blurRad="50800" dist="38100" dir="7320000" algn="tl" rotWithShape="0">
                <a:schemeClr val="tx1">
                  <a:lumMod val="50000"/>
                  <a:alpha val="91000"/>
                </a:schemeClr>
              </a:outerShdw>
            </a:effectLst>
          </p:spPr>
        </p:pic>
        <p:grpSp>
          <p:nvGrpSpPr>
            <p:cNvPr id="13" name="Group 12"/>
            <p:cNvGrpSpPr/>
            <p:nvPr/>
          </p:nvGrpSpPr>
          <p:grpSpPr>
            <a:xfrm>
              <a:off x="106527" y="2280528"/>
              <a:ext cx="4244258" cy="4572000"/>
              <a:chOff x="257337" y="2330289"/>
              <a:chExt cx="4039419" cy="4261889"/>
            </a:xfrm>
          </p:grpSpPr>
          <p:pic>
            <p:nvPicPr>
              <p:cNvPr id="11" name="Picture 10" descr="002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337" y="2330289"/>
                <a:ext cx="4039419" cy="4261889"/>
              </a:xfrm>
              <a:prstGeom prst="rect">
                <a:avLst/>
              </a:prstGeom>
              <a:effectLst>
                <a:outerShdw blurRad="50800" dist="50800" dir="360000" algn="tl" rotWithShape="0">
                  <a:srgbClr val="000000">
                    <a:alpha val="59000"/>
                  </a:srgbClr>
                </a:outerShdw>
              </a:effec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085283" y="3897759"/>
                <a:ext cx="1909604" cy="1686230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969184" y="5884095"/>
              <a:ext cx="762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500m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81193" y="5514763"/>
              <a:ext cx="620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4km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6987" y="6267572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1E1C11"/>
                  </a:solidFill>
                </a:rPr>
                <a:t>SST</a:t>
              </a:r>
              <a:endParaRPr lang="en-US" dirty="0">
                <a:solidFill>
                  <a:srgbClr val="1E1C1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008413" y="1355102"/>
            <a:ext cx="3476035" cy="1107996"/>
          </a:xfrm>
          <a:prstGeom prst="rect">
            <a:avLst/>
          </a:prstGeom>
          <a:solidFill>
            <a:srgbClr val="060C67">
              <a:alpha val="36000"/>
            </a:srgb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endParaRPr lang="en-US" sz="1100" dirty="0">
              <a:solidFill>
                <a:srgbClr val="FFFFFF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ROMS-FC: </a:t>
            </a:r>
          </a:p>
          <a:p>
            <a:pPr marL="628650" lvl="1" indent="-171450">
              <a:buFont typeface="Arial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4km: 512x128x30 </a:t>
            </a:r>
            <a:r>
              <a:rPr lang="en-US" sz="1100" dirty="0">
                <a:solidFill>
                  <a:srgbClr val="FFFFFF"/>
                </a:solidFill>
                <a:sym typeface="Wingdings"/>
              </a:rPr>
              <a:t>~2,000,000</a:t>
            </a:r>
            <a:endParaRPr lang="en-US" sz="1100" dirty="0">
              <a:solidFill>
                <a:srgbClr val="FFFFFF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ROMS-HR:</a:t>
            </a:r>
          </a:p>
          <a:p>
            <a:pPr marL="628650" lvl="1" indent="-171450">
              <a:buFont typeface="Arial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500m: 4327x1565x25 ~ 170,000,000 </a:t>
            </a:r>
            <a:endParaRPr lang="en-US" sz="1100" dirty="0" smtClean="0">
              <a:solidFill>
                <a:srgbClr val="FFFFFF"/>
              </a:solidFill>
            </a:endParaRPr>
          </a:p>
          <a:p>
            <a:pPr marL="628650" lvl="1" indent="-171450">
              <a:buFont typeface="Arial"/>
              <a:buChar char="•"/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4516" y="3140206"/>
            <a:ext cx="2523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Simulations: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1" dirty="0" err="1">
                <a:solidFill>
                  <a:srgbClr val="FF0000"/>
                </a:solidFill>
              </a:rPr>
              <a:t>Hindcast</a:t>
            </a:r>
            <a:r>
              <a:rPr lang="en-US" sz="1200" b="1" dirty="0">
                <a:solidFill>
                  <a:srgbClr val="FF0000"/>
                </a:solidFill>
              </a:rPr>
              <a:t> (2006 -2011)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1" dirty="0">
                <a:solidFill>
                  <a:srgbClr val="FF0000"/>
                </a:solidFill>
              </a:rPr>
              <a:t>Nature run (2009-</a:t>
            </a:r>
            <a:r>
              <a:rPr lang="en-US" sz="1200" b="1" dirty="0" smtClean="0">
                <a:solidFill>
                  <a:srgbClr val="FF0000"/>
                </a:solidFill>
              </a:rPr>
              <a:t>2011)</a:t>
            </a:r>
            <a:endParaRPr lang="en-US" sz="1200" b="1" dirty="0">
              <a:solidFill>
                <a:srgbClr val="FF0000"/>
              </a:solidFill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</a:rPr>
              <a:t>Reanalysis  </a:t>
            </a:r>
            <a:r>
              <a:rPr lang="en-US" sz="1200" dirty="0" err="1">
                <a:solidFill>
                  <a:srgbClr val="FFFFFF"/>
                </a:solidFill>
              </a:rPr>
              <a:t>EnOI</a:t>
            </a:r>
            <a:r>
              <a:rPr lang="en-US" sz="1200" dirty="0">
                <a:solidFill>
                  <a:srgbClr val="FFFFFF"/>
                </a:solidFill>
              </a:rPr>
              <a:t>/ </a:t>
            </a:r>
            <a:r>
              <a:rPr lang="en-US" sz="1200" dirty="0" err="1">
                <a:solidFill>
                  <a:srgbClr val="FFFFFF"/>
                </a:solidFill>
              </a:rPr>
              <a:t>EnKF</a:t>
            </a:r>
            <a:r>
              <a:rPr lang="en-US" sz="1200" dirty="0">
                <a:solidFill>
                  <a:srgbClr val="FFFFFF"/>
                </a:solidFill>
              </a:rPr>
              <a:t> (2006 -2011)</a:t>
            </a:r>
          </a:p>
          <a:p>
            <a:pPr marL="628650" lvl="1" indent="-171450">
              <a:buFont typeface="Arial"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2240" y="4461917"/>
            <a:ext cx="86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Swaines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2305" y="3281524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Palm Passage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5515" y="4615805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Elusive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Reef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0305" y="2326640"/>
            <a:ext cx="285206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100" i="1" dirty="0" smtClean="0">
                <a:solidFill>
                  <a:srgbClr val="FFFFFF"/>
                </a:solidFill>
              </a:rPr>
              <a:t>Bathymetry </a:t>
            </a:r>
            <a:r>
              <a:rPr lang="en-US" sz="1100" i="1" dirty="0">
                <a:solidFill>
                  <a:srgbClr val="FFFFFF"/>
                </a:solidFill>
              </a:rPr>
              <a:t>– blended product</a:t>
            </a:r>
          </a:p>
          <a:p>
            <a:pPr marL="742950" lvl="1" indent="-285750">
              <a:buFont typeface="Arial"/>
              <a:buChar char="•"/>
            </a:pPr>
            <a:r>
              <a:rPr lang="en-US" sz="1100" i="1" dirty="0">
                <a:solidFill>
                  <a:srgbClr val="FFFFFF"/>
                </a:solidFill>
              </a:rPr>
              <a:t>GBR 100 (Rob </a:t>
            </a:r>
            <a:r>
              <a:rPr lang="en-US" sz="1100" i="1" dirty="0" err="1">
                <a:solidFill>
                  <a:srgbClr val="FFFFFF"/>
                </a:solidFill>
              </a:rPr>
              <a:t>Beaman</a:t>
            </a:r>
            <a:r>
              <a:rPr lang="en-US" sz="1100" i="1" dirty="0">
                <a:solidFill>
                  <a:srgbClr val="FFFFFF"/>
                </a:solidFill>
              </a:rPr>
              <a:t>, JCU)</a:t>
            </a:r>
          </a:p>
          <a:p>
            <a:pPr marL="742950" lvl="1" indent="-285750">
              <a:buFont typeface="Arial"/>
              <a:buChar char="•"/>
            </a:pPr>
            <a:r>
              <a:rPr lang="en-US" sz="1100" i="1" dirty="0">
                <a:solidFill>
                  <a:srgbClr val="FFFFFF"/>
                </a:solidFill>
              </a:rPr>
              <a:t>GA Plus 250m (James </a:t>
            </a:r>
            <a:r>
              <a:rPr lang="en-US" sz="1100" i="1" dirty="0" err="1">
                <a:solidFill>
                  <a:srgbClr val="FFFFFF"/>
                </a:solidFill>
              </a:rPr>
              <a:t>Daniell</a:t>
            </a:r>
            <a:r>
              <a:rPr lang="en-US" sz="1100" i="1" dirty="0">
                <a:solidFill>
                  <a:srgbClr val="FFFFFF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100" i="1" dirty="0">
                <a:solidFill>
                  <a:srgbClr val="FFFFFF"/>
                </a:solidFill>
              </a:rPr>
              <a:t>GA 250m (</a:t>
            </a:r>
            <a:r>
              <a:rPr lang="en-US" sz="1100" i="1" dirty="0" err="1">
                <a:solidFill>
                  <a:srgbClr val="FFFFFF"/>
                </a:solidFill>
              </a:rPr>
              <a:t>Whitewell</a:t>
            </a:r>
            <a:r>
              <a:rPr lang="en-US" sz="1100" i="1" dirty="0">
                <a:solidFill>
                  <a:srgbClr val="FFFFFF"/>
                </a:solidFill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9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15887"/>
            <a:ext cx="9657802" cy="5078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coef</a:t>
            </a:r>
            <a:r>
              <a:rPr lang="en-US" sz="1200" dirty="0"/>
              <a:t>=</a:t>
            </a:r>
            <a:r>
              <a:rPr lang="en-US" sz="1200" dirty="0" err="1"/>
              <a:t>hanning_smoother</a:t>
            </a:r>
            <a:r>
              <a:rPr lang="en-US" sz="1200" dirty="0"/>
              <a:t>(</a:t>
            </a:r>
            <a:r>
              <a:rPr lang="en-US" sz="1200" dirty="0" err="1"/>
              <a:t>coef</a:t>
            </a:r>
            <a:r>
              <a:rPr lang="en-US" sz="1200" dirty="0"/>
              <a:t>);             % </a:t>
            </a:r>
            <a:r>
              <a:rPr lang="en-US" sz="1200" dirty="0" err="1"/>
              <a:t>coef</a:t>
            </a:r>
            <a:r>
              <a:rPr lang="en-US" sz="1200" dirty="0"/>
              <a:t> is a smoothed bathy</a:t>
            </a:r>
          </a:p>
          <a:p>
            <a:r>
              <a:rPr lang="en-US" sz="1200" dirty="0"/>
              <a:t>  end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coef</a:t>
            </a:r>
            <a:r>
              <a:rPr lang="en-US" sz="1200" dirty="0"/>
              <a:t>=0.125*(</a:t>
            </a:r>
            <a:r>
              <a:rPr lang="en-US" sz="1200" dirty="0" err="1"/>
              <a:t>coef</a:t>
            </a:r>
            <a:r>
              <a:rPr lang="en-US" sz="1200" dirty="0"/>
              <a:t>./max(max(</a:t>
            </a:r>
            <a:r>
              <a:rPr lang="en-US" sz="1200" dirty="0" err="1"/>
              <a:t>coef</a:t>
            </a:r>
            <a:r>
              <a:rPr lang="en-US" sz="1200" dirty="0"/>
              <a:t>)));         % rescale the smoothed bathy</a:t>
            </a:r>
          </a:p>
          <a:p>
            <a:r>
              <a:rPr lang="en-US" sz="1200" dirty="0"/>
              <a:t>%</a:t>
            </a:r>
          </a:p>
          <a:p>
            <a:r>
              <a:rPr lang="en-US" sz="1200" dirty="0"/>
              <a:t>  for </a:t>
            </a:r>
            <a:r>
              <a:rPr lang="en-US" sz="1200" dirty="0" err="1"/>
              <a:t>i</a:t>
            </a:r>
            <a:r>
              <a:rPr lang="en-US" sz="1200" dirty="0"/>
              <a:t>=1:n_filter_deep_topo;</a:t>
            </a:r>
          </a:p>
          <a:p>
            <a:r>
              <a:rPr lang="en-US" sz="1200" dirty="0"/>
              <a:t>    h=hanning_smoother_coef2d(</a:t>
            </a:r>
            <a:r>
              <a:rPr lang="en-US" sz="1200" dirty="0" err="1"/>
              <a:t>h,coef</a:t>
            </a:r>
            <a:r>
              <a:rPr lang="en-US" sz="1200" dirty="0"/>
              <a:t>);       % smooth with </a:t>
            </a:r>
            <a:r>
              <a:rPr lang="en-US" sz="1200" dirty="0" err="1"/>
              <a:t>avariable</a:t>
            </a:r>
            <a:r>
              <a:rPr lang="en-US" sz="1200" dirty="0"/>
              <a:t> </a:t>
            </a:r>
            <a:r>
              <a:rPr lang="en-US" sz="1200" dirty="0" err="1"/>
              <a:t>coef</a:t>
            </a:r>
            <a:endParaRPr lang="en-US" sz="1200" dirty="0"/>
          </a:p>
          <a:p>
            <a:r>
              <a:rPr lang="en-US" sz="1200" dirty="0"/>
              <a:t>    h(</a:t>
            </a:r>
            <a:r>
              <a:rPr lang="en-US" sz="1200" dirty="0" err="1"/>
              <a:t>maskr</a:t>
            </a:r>
            <a:r>
              <a:rPr lang="en-US" sz="1200" dirty="0"/>
              <a:t>==0 &amp; h&gt;</a:t>
            </a:r>
            <a:r>
              <a:rPr lang="en-US" sz="1200" dirty="0" err="1"/>
              <a:t>hmax_coast</a:t>
            </a:r>
            <a:r>
              <a:rPr lang="en-US" sz="1200" dirty="0"/>
              <a:t>)=</a:t>
            </a:r>
            <a:r>
              <a:rPr lang="en-US" sz="1200" dirty="0" err="1"/>
              <a:t>hmax_coast</a:t>
            </a:r>
            <a:r>
              <a:rPr lang="en-US" sz="1200" dirty="0"/>
              <a:t>;</a:t>
            </a:r>
          </a:p>
          <a:p>
            <a:r>
              <a:rPr lang="en-US" sz="1200" dirty="0"/>
              <a:t>  end</a:t>
            </a:r>
          </a:p>
          <a:p>
            <a:r>
              <a:rPr lang="en-US" sz="1200" dirty="0"/>
              <a:t>end</a:t>
            </a:r>
          </a:p>
          <a:p>
            <a:r>
              <a:rPr lang="en-US" sz="1200" dirty="0"/>
              <a:t>%</a:t>
            </a:r>
          </a:p>
          <a:p>
            <a:r>
              <a:rPr lang="en-US" sz="1200" dirty="0"/>
              <a:t>%  Apply a selective filter on log(h) to reduce grad(h)/h.</a:t>
            </a:r>
          </a:p>
          <a:p>
            <a:r>
              <a:rPr lang="en-US" sz="1200" dirty="0"/>
              <a:t>%</a:t>
            </a:r>
          </a:p>
          <a:p>
            <a:r>
              <a:rPr lang="en-US" sz="1200" dirty="0" err="1"/>
              <a:t>disp</a:t>
            </a:r>
            <a:r>
              <a:rPr lang="en-US" sz="1200" dirty="0"/>
              <a:t>(' Apply a selective filter on log(h) to reduce grad(h)/h :')</a:t>
            </a:r>
          </a:p>
          <a:p>
            <a:r>
              <a:rPr lang="en-US" sz="1200" dirty="0"/>
              <a:t>if </a:t>
            </a:r>
            <a:r>
              <a:rPr lang="en-US" sz="1200" dirty="0" err="1"/>
              <a:t>hmin</a:t>
            </a:r>
            <a:r>
              <a:rPr lang="en-US" sz="1200" dirty="0"/>
              <a:t>&lt;0, h=h-hmin+1; end</a:t>
            </a:r>
          </a:p>
          <a:p>
            <a:r>
              <a:rPr lang="en-US" sz="1200" dirty="0"/>
              <a:t>h=</a:t>
            </a:r>
            <a:r>
              <a:rPr lang="en-US" sz="1200" dirty="0" err="1"/>
              <a:t>rotfilter</a:t>
            </a:r>
            <a:r>
              <a:rPr lang="en-US" sz="1200" dirty="0"/>
              <a:t>(</a:t>
            </a:r>
            <a:r>
              <a:rPr lang="en-US" sz="1200" dirty="0" err="1"/>
              <a:t>h,maskr,hmax_coast,rmax</a:t>
            </a:r>
            <a:r>
              <a:rPr lang="en-US" sz="1200" dirty="0"/>
              <a:t>);</a:t>
            </a:r>
          </a:p>
          <a:p>
            <a:r>
              <a:rPr lang="en-US" sz="1200" dirty="0"/>
              <a:t>if </a:t>
            </a:r>
            <a:r>
              <a:rPr lang="en-US" sz="1200" dirty="0" err="1"/>
              <a:t>hmin</a:t>
            </a:r>
            <a:r>
              <a:rPr lang="en-US" sz="1200" dirty="0"/>
              <a:t>&lt;0, h=h+hmin-1; end</a:t>
            </a:r>
          </a:p>
          <a:p>
            <a:r>
              <a:rPr lang="en-US" sz="1200" dirty="0"/>
              <a:t>%</a:t>
            </a:r>
          </a:p>
          <a:p>
            <a:r>
              <a:rPr lang="en-US" sz="1200" dirty="0"/>
              <a:t>%  Smooth the topography again to prevent 2D noise</a:t>
            </a:r>
          </a:p>
          <a:p>
            <a:r>
              <a:rPr lang="en-US" sz="1200" dirty="0"/>
              <a:t>%</a:t>
            </a:r>
          </a:p>
          <a:p>
            <a:r>
              <a:rPr lang="en-US" sz="1200" dirty="0"/>
              <a:t>if </a:t>
            </a:r>
            <a:r>
              <a:rPr lang="en-US" sz="1200" dirty="0" err="1"/>
              <a:t>n_filter_final</a:t>
            </a:r>
            <a:r>
              <a:rPr lang="en-US" sz="1200" dirty="0"/>
              <a:t>&gt;1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disp</a:t>
            </a:r>
            <a:r>
              <a:rPr lang="en-US" sz="1200" dirty="0"/>
              <a:t>(' Smooth the topography a last time to prevent 2DX noise:')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disp</a:t>
            </a:r>
            <a:r>
              <a:rPr lang="en-US" sz="1200" dirty="0"/>
              <a:t>(['   ',num2str(</a:t>
            </a:r>
            <a:r>
              <a:rPr lang="en-US" sz="1200" dirty="0" err="1"/>
              <a:t>n_filter_final</a:t>
            </a:r>
            <a:r>
              <a:rPr lang="en-US" sz="1200" dirty="0"/>
              <a:t>),' pass of a </a:t>
            </a:r>
            <a:r>
              <a:rPr lang="en-US" sz="1200" dirty="0" err="1"/>
              <a:t>hanning</a:t>
            </a:r>
            <a:r>
              <a:rPr lang="en-US" sz="1200" dirty="0"/>
              <a:t> smoother.'])</a:t>
            </a:r>
          </a:p>
          <a:p>
            <a:r>
              <a:rPr lang="en-US" sz="1200" dirty="0"/>
              <a:t>  for </a:t>
            </a:r>
            <a:r>
              <a:rPr lang="en-US" sz="1200" dirty="0" err="1"/>
              <a:t>i</a:t>
            </a:r>
            <a:r>
              <a:rPr lang="en-US" sz="1200" dirty="0"/>
              <a:t>=1:n_filter_final</a:t>
            </a:r>
          </a:p>
          <a:p>
            <a:r>
              <a:rPr lang="en-US" sz="1200" dirty="0"/>
              <a:t>    h=</a:t>
            </a:r>
            <a:r>
              <a:rPr lang="en-US" sz="1200" dirty="0" err="1"/>
              <a:t>hanning_smoother</a:t>
            </a:r>
            <a:r>
              <a:rPr lang="en-US" sz="1200" dirty="0"/>
              <a:t>(h);</a:t>
            </a:r>
          </a:p>
          <a:p>
            <a:r>
              <a:rPr lang="en-US" sz="1200" dirty="0"/>
              <a:t>    h(</a:t>
            </a:r>
            <a:r>
              <a:rPr lang="en-US" sz="1200" dirty="0" err="1"/>
              <a:t>maskr</a:t>
            </a:r>
            <a:r>
              <a:rPr lang="en-US" sz="1200" dirty="0"/>
              <a:t>==0 &amp; h&gt;</a:t>
            </a:r>
            <a:r>
              <a:rPr lang="en-US" sz="1200" dirty="0" err="1"/>
              <a:t>hmax_coast</a:t>
            </a:r>
            <a:r>
              <a:rPr lang="en-US" sz="1200" dirty="0"/>
              <a:t>)=</a:t>
            </a:r>
            <a:r>
              <a:rPr lang="en-US" sz="1200" dirty="0" err="1"/>
              <a:t>hmax_coast</a:t>
            </a:r>
            <a:r>
              <a:rPr lang="en-US" sz="1200" dirty="0"/>
              <a:t>;</a:t>
            </a:r>
          </a:p>
          <a:p>
            <a:r>
              <a:rPr lang="en-US" sz="1200" dirty="0"/>
              <a:t>  end</a:t>
            </a:r>
          </a:p>
          <a:p>
            <a:r>
              <a:rPr lang="en-US" sz="120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03038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1" y="301355"/>
            <a:ext cx="4671384" cy="1152525"/>
          </a:xfrm>
        </p:spPr>
        <p:txBody>
          <a:bodyPr/>
          <a:lstStyle/>
          <a:p>
            <a:r>
              <a:rPr lang="en-US" dirty="0" smtClean="0"/>
              <a:t>Main circulation </a:t>
            </a:r>
            <a:br>
              <a:rPr lang="en-US" dirty="0" smtClean="0"/>
            </a:br>
            <a:r>
              <a:rPr lang="en-US" dirty="0" smtClean="0"/>
              <a:t>Coral Sea, GBR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0400"/>
            <a:ext cx="4784135" cy="3799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4135" y="3669814"/>
            <a:ext cx="4359865" cy="304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 smtClean="0"/>
              <a:t>Shelf: Narrow in North 40-60lm</a:t>
            </a: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Reefs cover 90% of the shelf leaving only </a:t>
            </a:r>
            <a:r>
              <a:rPr lang="en-US" sz="1200" dirty="0" smtClean="0"/>
              <a:t>little channels </a:t>
            </a:r>
            <a:r>
              <a:rPr lang="en-US" sz="1200" dirty="0"/>
              <a:t>of oceanic and tidal flows to pass</a:t>
            </a:r>
            <a:endParaRPr lang="en-US" sz="1200" dirty="0" smtClean="0"/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Inside the reef </a:t>
            </a:r>
            <a:r>
              <a:rPr lang="en-US" sz="1200" dirty="0" smtClean="0"/>
              <a:t>matrix complex </a:t>
            </a:r>
            <a:r>
              <a:rPr lang="en-US" sz="1200" dirty="0"/>
              <a:t>circulation </a:t>
            </a:r>
            <a:endParaRPr lang="en-US" sz="1200" dirty="0" smtClean="0"/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interaction </a:t>
            </a:r>
            <a:r>
              <a:rPr lang="en-US" sz="1200" dirty="0"/>
              <a:t>of currents from </a:t>
            </a:r>
            <a:r>
              <a:rPr lang="en-US" sz="1200" dirty="0" smtClean="0"/>
              <a:t>tide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Winds, pressure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continental </a:t>
            </a:r>
            <a:r>
              <a:rPr lang="en-US" sz="1200" dirty="0"/>
              <a:t>shelf </a:t>
            </a:r>
            <a:r>
              <a:rPr lang="en-US" sz="1200" dirty="0" smtClean="0"/>
              <a:t>waves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River discharge</a:t>
            </a: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Atmospheric variability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SE Trades in APR-NOV</a:t>
            </a:r>
            <a:r>
              <a:rPr lang="en-US" sz="1200" dirty="0" smtClean="0">
                <a:sym typeface="Wingdings"/>
              </a:rPr>
              <a:t> impact on EAC, flow reversal, weakening</a:t>
            </a:r>
            <a:endParaRPr lang="en-US" sz="1200" dirty="0" smtClean="0"/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SW-Monsoon, DEC-MAR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Ocean current variability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SEC strong in winter/ spring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EAC weak in </a:t>
            </a:r>
            <a:r>
              <a:rPr lang="en-US" sz="1200" dirty="0" err="1" smtClean="0"/>
              <a:t>autum</a:t>
            </a:r>
            <a:r>
              <a:rPr lang="en-US" sz="1200" dirty="0" smtClean="0"/>
              <a:t>/ winter</a:t>
            </a:r>
          </a:p>
          <a:p>
            <a:pPr marL="285750" indent="-285750">
              <a:buFont typeface="Arial"/>
              <a:buChar char="•"/>
            </a:pP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60960" y="4776365"/>
            <a:ext cx="151916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is-IS" b="1" baseline="30000" dirty="0" smtClean="0">
                <a:solidFill>
                  <a:srgbClr val="000000"/>
                </a:solidFill>
              </a:rPr>
              <a:t>Schiller et al, 2015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64480" y="-2"/>
            <a:ext cx="3779521" cy="3637282"/>
            <a:chOff x="619760" y="0"/>
            <a:chExt cx="3677920" cy="4320000"/>
          </a:xfrm>
        </p:grpSpPr>
        <p:pic>
          <p:nvPicPr>
            <p:cNvPr id="8" name="Picture 7" descr="season_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8" r="25681"/>
            <a:stretch/>
          </p:blipFill>
          <p:spPr>
            <a:xfrm>
              <a:off x="619760" y="0"/>
              <a:ext cx="1788160" cy="2160000"/>
            </a:xfrm>
            <a:prstGeom prst="rect">
              <a:avLst/>
            </a:prstGeom>
          </p:spPr>
        </p:pic>
        <p:pic>
          <p:nvPicPr>
            <p:cNvPr id="9" name="Picture 8" descr="season_0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6" r="22860"/>
            <a:stretch/>
          </p:blipFill>
          <p:spPr>
            <a:xfrm>
              <a:off x="2407920" y="0"/>
              <a:ext cx="1889760" cy="2160000"/>
            </a:xfrm>
            <a:prstGeom prst="rect">
              <a:avLst/>
            </a:prstGeom>
          </p:spPr>
        </p:pic>
        <p:pic>
          <p:nvPicPr>
            <p:cNvPr id="10" name="Picture 9" descr="season_02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8" r="25681"/>
            <a:stretch/>
          </p:blipFill>
          <p:spPr>
            <a:xfrm>
              <a:off x="619760" y="2160000"/>
              <a:ext cx="1788160" cy="2160000"/>
            </a:xfrm>
            <a:prstGeom prst="rect">
              <a:avLst/>
            </a:prstGeom>
          </p:spPr>
        </p:pic>
        <p:pic>
          <p:nvPicPr>
            <p:cNvPr id="11" name="Picture 10" descr="season_03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r="22859"/>
            <a:stretch/>
          </p:blipFill>
          <p:spPr>
            <a:xfrm>
              <a:off x="2407920" y="2160000"/>
              <a:ext cx="1889760" cy="2160000"/>
            </a:xfrm>
            <a:prstGeom prst="rect">
              <a:avLst/>
            </a:prstGeom>
          </p:spPr>
        </p:pic>
        <p:pic>
          <p:nvPicPr>
            <p:cNvPr id="12" name="Picture 11" descr="season_0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99" t="5174" r="4985" b="5926"/>
            <a:stretch/>
          </p:blipFill>
          <p:spPr>
            <a:xfrm>
              <a:off x="873435" y="3159760"/>
              <a:ext cx="169549" cy="84328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0" y="58426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/>
              <a:t>Main </a:t>
            </a:r>
            <a:r>
              <a:rPr lang="en-US" sz="1200" dirty="0" smtClean="0"/>
              <a:t>Currents </a:t>
            </a:r>
            <a:r>
              <a:rPr lang="en-US" sz="1200" dirty="0"/>
              <a:t>SEC</a:t>
            </a:r>
            <a:r>
              <a:rPr lang="en-US" sz="1200" dirty="0" smtClean="0"/>
              <a:t>, EAC, NQC (Papua Gyre)</a:t>
            </a: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Key </a:t>
            </a:r>
            <a:r>
              <a:rPr lang="en-US" sz="1200" dirty="0"/>
              <a:t>outflow from GBR area 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North: via Papua Gyre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South: </a:t>
            </a:r>
            <a:r>
              <a:rPr lang="en-US" sz="1200" dirty="0" smtClean="0"/>
              <a:t>EAC</a:t>
            </a:r>
          </a:p>
          <a:p>
            <a:pPr marL="285750" indent="-285750">
              <a:buFont typeface="Arial"/>
              <a:buChar char="•"/>
            </a:pPr>
            <a:endParaRPr lang="en-US" sz="1200" dirty="0"/>
          </a:p>
          <a:p>
            <a:pPr marL="285750" indent="-285750">
              <a:buFont typeface="Arial"/>
              <a:buChar char="•"/>
            </a:pP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187440" y="1642020"/>
            <a:ext cx="18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Model velocity, 2009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418543" y="301355"/>
            <a:ext cx="60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252463" y="301355"/>
            <a:ext cx="72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18543" y="20881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JJA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52463" y="2088152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0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Surface Temperature, JAN-FEB 2009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c18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9459"/>
          <a:stretch/>
        </p:blipFill>
        <p:spPr>
          <a:xfrm>
            <a:off x="0" y="1557650"/>
            <a:ext cx="5704077" cy="5040000"/>
          </a:xfrm>
          <a:prstGeom prst="rect">
            <a:avLst/>
          </a:prstGeom>
        </p:spPr>
      </p:pic>
      <p:pic>
        <p:nvPicPr>
          <p:cNvPr id="5" name="hr16_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8356"/>
          <a:stretch/>
        </p:blipFill>
        <p:spPr>
          <a:xfrm>
            <a:off x="4171461" y="1557650"/>
            <a:ext cx="5773616" cy="50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910" y="5550998"/>
            <a:ext cx="126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ROMS-FC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6086" y="554004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1F3C"/>
                </a:solidFill>
              </a:rPr>
              <a:t>ROMS-HR</a:t>
            </a:r>
            <a:endParaRPr lang="en-US" dirty="0">
              <a:solidFill>
                <a:srgbClr val="001F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1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c18_P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818000"/>
            <a:ext cx="7139795" cy="2520000"/>
          </a:xfrm>
          <a:prstGeom prst="rect">
            <a:avLst/>
          </a:prstGeom>
        </p:spPr>
      </p:pic>
      <p:pic>
        <p:nvPicPr>
          <p:cNvPr id="13" name="Picture 12" descr="0038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2" t="32279" r="46965" b="29332"/>
          <a:stretch/>
        </p:blipFill>
        <p:spPr>
          <a:xfrm>
            <a:off x="6030258" y="1992127"/>
            <a:ext cx="2219074" cy="2160000"/>
          </a:xfrm>
          <a:prstGeom prst="rect">
            <a:avLst/>
          </a:prstGeom>
        </p:spPr>
      </p:pic>
      <p:pic>
        <p:nvPicPr>
          <p:cNvPr id="5" name="hr16_PP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338000"/>
            <a:ext cx="7139795" cy="252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1295" y="3667819"/>
            <a:ext cx="126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ROMS-FC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20183" y="620703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ROMS-HR</a:t>
            </a:r>
            <a:endParaRPr lang="en-US" dirty="0"/>
          </a:p>
        </p:txBody>
      </p:sp>
      <p:pic>
        <p:nvPicPr>
          <p:cNvPr id="12" name="Picture 11" descr="0038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5" t="32369" r="47300" b="30160"/>
          <a:stretch/>
        </p:blipFill>
        <p:spPr>
          <a:xfrm>
            <a:off x="6030258" y="4542287"/>
            <a:ext cx="2219074" cy="2160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 flipV="1">
            <a:off x="6756400" y="3048000"/>
            <a:ext cx="383395" cy="19304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6756400" y="5577840"/>
            <a:ext cx="383395" cy="19304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Title 1"/>
          <p:cNvSpPr txBox="1">
            <a:spLocks/>
          </p:cNvSpPr>
          <p:nvPr/>
        </p:nvSpPr>
        <p:spPr bwMode="auto">
          <a:xfrm>
            <a:off x="1847850" y="384810"/>
            <a:ext cx="68373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3F7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Comparing Temperature profile/section:  JUL-AUG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120966"/>
            <a:ext cx="3616476" cy="3600000"/>
            <a:chOff x="-459073" y="-179541"/>
            <a:chExt cx="3616476" cy="3600000"/>
          </a:xfrm>
        </p:grpSpPr>
        <p:pic>
          <p:nvPicPr>
            <p:cNvPr id="5" name="Picture 4" descr="000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5" r="18483"/>
            <a:stretch/>
          </p:blipFill>
          <p:spPr>
            <a:xfrm>
              <a:off x="-459073" y="-179541"/>
              <a:ext cx="3616476" cy="360000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1255889" y="677333"/>
              <a:ext cx="1241778" cy="18937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668747" y="2571102"/>
              <a:ext cx="828920" cy="4833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00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r="23591"/>
          <a:stretch/>
        </p:blipFill>
        <p:spPr>
          <a:xfrm>
            <a:off x="3191419" y="1108457"/>
            <a:ext cx="3091300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6475" y="3636807"/>
            <a:ext cx="126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ROMS-FC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 descr="000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1" t="5770" r="5752" b="4637"/>
          <a:stretch/>
        </p:blipFill>
        <p:spPr>
          <a:xfrm>
            <a:off x="622215" y="2605377"/>
            <a:ext cx="363616" cy="17547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09405" y="3652814"/>
            <a:ext cx="136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ROMS-HR`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5831" y="3661656"/>
            <a:ext cx="82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BRAN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 descr="000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r="23152"/>
          <a:stretch/>
        </p:blipFill>
        <p:spPr>
          <a:xfrm>
            <a:off x="6048658" y="1108457"/>
            <a:ext cx="3158001" cy="360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42315" y="378133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ROMS-HR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 descr="032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r="18844"/>
          <a:stretch/>
        </p:blipFill>
        <p:spPr>
          <a:xfrm>
            <a:off x="4702956" y="4693666"/>
            <a:ext cx="4441042" cy="2160000"/>
          </a:xfrm>
          <a:prstGeom prst="rect">
            <a:avLst/>
          </a:prstGeom>
        </p:spPr>
      </p:pic>
      <p:pic>
        <p:nvPicPr>
          <p:cNvPr id="23" name="Picture 22" descr="032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r="14963"/>
          <a:stretch/>
        </p:blipFill>
        <p:spPr>
          <a:xfrm>
            <a:off x="-2" y="4693666"/>
            <a:ext cx="4702959" cy="216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65405" y="5800963"/>
            <a:ext cx="126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ROMS-FC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04227" y="5823643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ROMS</a:t>
            </a:r>
            <a:r>
              <a:rPr lang="en-US" dirty="0" smtClean="0"/>
              <a:t>-HR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127820" y="601616"/>
            <a:ext cx="4702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Monthly mean SST. Month: MAY 2009 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218916" y="2154950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24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6369"/>
            <a:ext cx="9144000" cy="4131631"/>
          </a:xfrm>
          <a:prstGeom prst="rect">
            <a:avLst/>
          </a:prstGeom>
        </p:spPr>
      </p:pic>
      <p:pic>
        <p:nvPicPr>
          <p:cNvPr id="3" name="Picture 2" descr="003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6" t="4964" r="26369"/>
          <a:stretch/>
        </p:blipFill>
        <p:spPr>
          <a:xfrm>
            <a:off x="0" y="0"/>
            <a:ext cx="2455332" cy="295997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 flipV="1">
            <a:off x="1260412" y="586935"/>
            <a:ext cx="6367868" cy="23730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270666" y="2193790"/>
            <a:ext cx="2857575" cy="7661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60412" y="586935"/>
            <a:ext cx="1010254" cy="16068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1927" y="4241702"/>
            <a:ext cx="1462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ROMS-HR -16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5816" y="4241702"/>
            <a:ext cx="141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ROMS-HR-16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1927" y="6347346"/>
            <a:ext cx="153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OBC - BRAN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5816" y="6352318"/>
            <a:ext cx="153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OBC - BRAN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60412" y="2698334"/>
            <a:ext cx="126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01-05-2009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16190" y="2698334"/>
            <a:ext cx="126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12-20-2009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55332" y="217603"/>
            <a:ext cx="618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- Open boundaries and model at eastern boundary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67779" y="993780"/>
            <a:ext cx="3173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temperature profile disconnected from open boundary after 1 year. Model cooling apparent.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696529" y="2726369"/>
            <a:ext cx="3339024" cy="6786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7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ureau Standard">
  <a:themeElements>
    <a:clrScheme name="Bureau Standard 2">
      <a:dk1>
        <a:srgbClr val="666666"/>
      </a:dk1>
      <a:lt1>
        <a:srgbClr val="FFFFFF"/>
      </a:lt1>
      <a:dk2>
        <a:srgbClr val="34657F"/>
      </a:dk2>
      <a:lt2>
        <a:srgbClr val="EEECE1"/>
      </a:lt2>
      <a:accent1>
        <a:srgbClr val="00AFD7"/>
      </a:accent1>
      <a:accent2>
        <a:srgbClr val="34657F"/>
      </a:accent2>
      <a:accent3>
        <a:srgbClr val="FFFFFF"/>
      </a:accent3>
      <a:accent4>
        <a:srgbClr val="565656"/>
      </a:accent4>
      <a:accent5>
        <a:srgbClr val="AAD4E8"/>
      </a:accent5>
      <a:accent6>
        <a:srgbClr val="2E5B72"/>
      </a:accent6>
      <a:hlink>
        <a:srgbClr val="00AFD7"/>
      </a:hlink>
      <a:folHlink>
        <a:srgbClr val="671E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ureau Standard 1">
        <a:dk1>
          <a:srgbClr val="666666"/>
        </a:dk1>
        <a:lt1>
          <a:srgbClr val="FFFFFF"/>
        </a:lt1>
        <a:dk2>
          <a:srgbClr val="1F497D"/>
        </a:dk2>
        <a:lt2>
          <a:srgbClr val="EEECE1"/>
        </a:lt2>
        <a:accent1>
          <a:srgbClr val="10ADDA"/>
        </a:accent1>
        <a:accent2>
          <a:srgbClr val="2A597A"/>
        </a:accent2>
        <a:accent3>
          <a:srgbClr val="FFFFFF"/>
        </a:accent3>
        <a:accent4>
          <a:srgbClr val="565656"/>
        </a:accent4>
        <a:accent5>
          <a:srgbClr val="AAD3EA"/>
        </a:accent5>
        <a:accent6>
          <a:srgbClr val="25506E"/>
        </a:accent6>
        <a:hlink>
          <a:srgbClr val="FF0000"/>
        </a:hlink>
        <a:folHlink>
          <a:srgbClr val="FFE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Standard 2">
        <a:dk1>
          <a:srgbClr val="666666"/>
        </a:dk1>
        <a:lt1>
          <a:srgbClr val="FFFFFF"/>
        </a:lt1>
        <a:dk2>
          <a:srgbClr val="34657F"/>
        </a:dk2>
        <a:lt2>
          <a:srgbClr val="EEECE1"/>
        </a:lt2>
        <a:accent1>
          <a:srgbClr val="00AFD7"/>
        </a:accent1>
        <a:accent2>
          <a:srgbClr val="34657F"/>
        </a:accent2>
        <a:accent3>
          <a:srgbClr val="FFFFFF"/>
        </a:accent3>
        <a:accent4>
          <a:srgbClr val="565656"/>
        </a:accent4>
        <a:accent5>
          <a:srgbClr val="AAD4E8"/>
        </a:accent5>
        <a:accent6>
          <a:srgbClr val="2E5B72"/>
        </a:accent6>
        <a:hlink>
          <a:srgbClr val="00AFD7"/>
        </a:hlink>
        <a:folHlink>
          <a:srgbClr val="671E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ureau Blank">
  <a:themeElements>
    <a:clrScheme name="Bureau Blank 13">
      <a:dk1>
        <a:srgbClr val="666666"/>
      </a:dk1>
      <a:lt1>
        <a:srgbClr val="FFFFFF"/>
      </a:lt1>
      <a:dk2>
        <a:srgbClr val="34657F"/>
      </a:dk2>
      <a:lt2>
        <a:srgbClr val="EEECE1"/>
      </a:lt2>
      <a:accent1>
        <a:srgbClr val="00AFD7"/>
      </a:accent1>
      <a:accent2>
        <a:srgbClr val="34657F"/>
      </a:accent2>
      <a:accent3>
        <a:srgbClr val="FFFFFF"/>
      </a:accent3>
      <a:accent4>
        <a:srgbClr val="565656"/>
      </a:accent4>
      <a:accent5>
        <a:srgbClr val="AAD4E8"/>
      </a:accent5>
      <a:accent6>
        <a:srgbClr val="2E5B72"/>
      </a:accent6>
      <a:hlink>
        <a:srgbClr val="00AFD7"/>
      </a:hlink>
      <a:folHlink>
        <a:srgbClr val="671E75"/>
      </a:folHlink>
    </a:clrScheme>
    <a:fontScheme name="Bureau Blan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ureau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3">
        <a:dk1>
          <a:srgbClr val="666666"/>
        </a:dk1>
        <a:lt1>
          <a:srgbClr val="FFFFFF"/>
        </a:lt1>
        <a:dk2>
          <a:srgbClr val="34657F"/>
        </a:dk2>
        <a:lt2>
          <a:srgbClr val="EEECE1"/>
        </a:lt2>
        <a:accent1>
          <a:srgbClr val="00AFD7"/>
        </a:accent1>
        <a:accent2>
          <a:srgbClr val="34657F"/>
        </a:accent2>
        <a:accent3>
          <a:srgbClr val="FFFFFF"/>
        </a:accent3>
        <a:accent4>
          <a:srgbClr val="565656"/>
        </a:accent4>
        <a:accent5>
          <a:srgbClr val="AAD4E8"/>
        </a:accent5>
        <a:accent6>
          <a:srgbClr val="2E5B72"/>
        </a:accent6>
        <a:hlink>
          <a:srgbClr val="00AFD7"/>
        </a:hlink>
        <a:folHlink>
          <a:srgbClr val="671E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I PowerPoint template">
  <a:themeElements>
    <a:clrScheme name="WI PowerPoint template 13">
      <a:dk1>
        <a:srgbClr val="60605B"/>
      </a:dk1>
      <a:lt1>
        <a:srgbClr val="FFFFFF"/>
      </a:lt1>
      <a:dk2>
        <a:srgbClr val="003F77"/>
      </a:dk2>
      <a:lt2>
        <a:srgbClr val="5B8F22"/>
      </a:lt2>
      <a:accent1>
        <a:srgbClr val="93B7D1"/>
      </a:accent1>
      <a:accent2>
        <a:srgbClr val="280091"/>
      </a:accent2>
      <a:accent3>
        <a:srgbClr val="FFFFFF"/>
      </a:accent3>
      <a:accent4>
        <a:srgbClr val="51514C"/>
      </a:accent4>
      <a:accent5>
        <a:srgbClr val="C8D8E5"/>
      </a:accent5>
      <a:accent6>
        <a:srgbClr val="230083"/>
      </a:accent6>
      <a:hlink>
        <a:srgbClr val="156570"/>
      </a:hlink>
      <a:folHlink>
        <a:srgbClr val="00B588"/>
      </a:folHlink>
    </a:clrScheme>
    <a:fontScheme name="WI PowerPoint 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WI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3">
        <a:dk1>
          <a:srgbClr val="60605B"/>
        </a:dk1>
        <a:lt1>
          <a:srgbClr val="FFFFFF"/>
        </a:lt1>
        <a:dk2>
          <a:srgbClr val="003F77"/>
        </a:dk2>
        <a:lt2>
          <a:srgbClr val="5B8F22"/>
        </a:lt2>
        <a:accent1>
          <a:srgbClr val="93B7D1"/>
        </a:accent1>
        <a:accent2>
          <a:srgbClr val="280091"/>
        </a:accent2>
        <a:accent3>
          <a:srgbClr val="FFFFFF"/>
        </a:accent3>
        <a:accent4>
          <a:srgbClr val="51514C"/>
        </a:accent4>
        <a:accent5>
          <a:srgbClr val="C8D8E5"/>
        </a:accent5>
        <a:accent6>
          <a:srgbClr val="230083"/>
        </a:accent6>
        <a:hlink>
          <a:srgbClr val="156570"/>
        </a:hlink>
        <a:folHlink>
          <a:srgbClr val="00B5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Bureau_Generic_2012_v2.pot</Template>
  <TotalTime>56695</TotalTime>
  <Words>4640</Words>
  <Application>Microsoft Macintosh PowerPoint</Application>
  <PresentationFormat>On-screen Show (4:3)</PresentationFormat>
  <Paragraphs>691</Paragraphs>
  <Slides>40</Slides>
  <Notes>34</Notes>
  <HiddenSlides>4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Bureau Standard</vt:lpstr>
      <vt:lpstr>Bureau Blank</vt:lpstr>
      <vt:lpstr>WI PowerPoint template</vt:lpstr>
      <vt:lpstr>Default Design</vt:lpstr>
      <vt:lpstr>Hydrodynamic models of the Great Barrier Reef region    </vt:lpstr>
      <vt:lpstr>Forecasting system</vt:lpstr>
      <vt:lpstr>4km/ 500m simulations</vt:lpstr>
      <vt:lpstr>Model setup</vt:lpstr>
      <vt:lpstr>Main circulation  Coral Sea, GBR</vt:lpstr>
      <vt:lpstr>Comparing Surface Temperature, JAN-FEB 2009</vt:lpstr>
      <vt:lpstr>PowerPoint Presentation</vt:lpstr>
      <vt:lpstr>PowerPoint Presentation</vt:lpstr>
      <vt:lpstr>PowerPoint Presentation</vt:lpstr>
      <vt:lpstr>Sponge layer</vt:lpstr>
      <vt:lpstr>Model vs Q-IMOS GBR – Moorings</vt:lpstr>
      <vt:lpstr>Yongala</vt:lpstr>
      <vt:lpstr>Capricorn Channel</vt:lpstr>
      <vt:lpstr>Elusive Reef</vt:lpstr>
      <vt:lpstr>Elusive Reef</vt:lpstr>
      <vt:lpstr>Palm Passage</vt:lpstr>
      <vt:lpstr>PowerPoint Presentation</vt:lpstr>
      <vt:lpstr>PowerPoint Presentation</vt:lpstr>
      <vt:lpstr>PowerPoint Presentation</vt:lpstr>
      <vt:lpstr>PowerPoint Presentation</vt:lpstr>
      <vt:lpstr>Tides</vt:lpstr>
      <vt:lpstr>Comparing Tides</vt:lpstr>
      <vt:lpstr>Tide example – Rosslyn Bay</vt:lpstr>
      <vt:lpstr>    Tides example – Cooktown</vt:lpstr>
      <vt:lpstr>River channels  Example: Moreton Bay</vt:lpstr>
      <vt:lpstr>River channel – Burdekin </vt:lpstr>
      <vt:lpstr>Example: Burdekin, negative salinity</vt:lpstr>
      <vt:lpstr>PowerPoint Presentation</vt:lpstr>
      <vt:lpstr>Upwinding limiters</vt:lpstr>
      <vt:lpstr>Catchments</vt:lpstr>
      <vt:lpstr>2009 river discharge, ROMS-FC</vt:lpstr>
      <vt:lpstr>2009 River discharge – Compare to observations</vt:lpstr>
      <vt:lpstr>PowerPoint Presentation</vt:lpstr>
      <vt:lpstr>Summary and conclusions</vt:lpstr>
      <vt:lpstr>Example: Elusive Reef mooring</vt:lpstr>
      <vt:lpstr>Reanalyses and Data assimilation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high resolution ocean model of the Great Barrier Reef</dc:title>
  <dc:creator>Frank Colberg</dc:creator>
  <cp:lastModifiedBy>Frank Colberg</cp:lastModifiedBy>
  <cp:revision>533</cp:revision>
  <cp:lastPrinted>2016-05-16T06:46:24Z</cp:lastPrinted>
  <dcterms:created xsi:type="dcterms:W3CDTF">2016-01-20T05:24:39Z</dcterms:created>
  <dcterms:modified xsi:type="dcterms:W3CDTF">2016-10-19T01:14:27Z</dcterms:modified>
</cp:coreProperties>
</file>