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0" r:id="rId1"/>
    <p:sldMasterId id="2147491533" r:id="rId2"/>
    <p:sldMasterId id="2147493032" r:id="rId3"/>
    <p:sldMasterId id="2147493320" r:id="rId4"/>
    <p:sldMasterId id="2147493560" r:id="rId5"/>
    <p:sldMasterId id="2147493596" r:id="rId6"/>
    <p:sldMasterId id="2147493759" r:id="rId7"/>
    <p:sldMasterId id="2147494111" r:id="rId8"/>
    <p:sldMasterId id="2147494123" r:id="rId9"/>
    <p:sldMasterId id="2147494147" r:id="rId10"/>
    <p:sldMasterId id="2147494207" r:id="rId11"/>
  </p:sldMasterIdLst>
  <p:notesMasterIdLst>
    <p:notesMasterId r:id="rId50"/>
  </p:notesMasterIdLst>
  <p:handoutMasterIdLst>
    <p:handoutMasterId r:id="rId51"/>
  </p:handoutMasterIdLst>
  <p:sldIdLst>
    <p:sldId id="768" r:id="rId12"/>
    <p:sldId id="928" r:id="rId13"/>
    <p:sldId id="824" r:id="rId14"/>
    <p:sldId id="976" r:id="rId15"/>
    <p:sldId id="978" r:id="rId16"/>
    <p:sldId id="979" r:id="rId17"/>
    <p:sldId id="984" r:id="rId18"/>
    <p:sldId id="966" r:id="rId19"/>
    <p:sldId id="967" r:id="rId20"/>
    <p:sldId id="971" r:id="rId21"/>
    <p:sldId id="788" r:id="rId22"/>
    <p:sldId id="962" r:id="rId23"/>
    <p:sldId id="942" r:id="rId24"/>
    <p:sldId id="949" r:id="rId25"/>
    <p:sldId id="991" r:id="rId26"/>
    <p:sldId id="1005" r:id="rId27"/>
    <p:sldId id="995" r:id="rId28"/>
    <p:sldId id="1003" r:id="rId29"/>
    <p:sldId id="1006" r:id="rId30"/>
    <p:sldId id="1007" r:id="rId31"/>
    <p:sldId id="1001" r:id="rId32"/>
    <p:sldId id="854" r:id="rId33"/>
    <p:sldId id="791" r:id="rId34"/>
    <p:sldId id="811" r:id="rId35"/>
    <p:sldId id="977" r:id="rId36"/>
    <p:sldId id="968" r:id="rId37"/>
    <p:sldId id="980" r:id="rId38"/>
    <p:sldId id="988" r:id="rId39"/>
    <p:sldId id="969" r:id="rId40"/>
    <p:sldId id="960" r:id="rId41"/>
    <p:sldId id="943" r:id="rId42"/>
    <p:sldId id="1002" r:id="rId43"/>
    <p:sldId id="945" r:id="rId44"/>
    <p:sldId id="992" r:id="rId45"/>
    <p:sldId id="946" r:id="rId46"/>
    <p:sldId id="993" r:id="rId47"/>
    <p:sldId id="947" r:id="rId48"/>
    <p:sldId id="994" r:id="rId49"/>
  </p:sldIdLst>
  <p:sldSz cx="9144000" cy="6858000" type="screen4x3"/>
  <p:notesSz cx="7010400" cy="9296400"/>
  <p:embeddedFontLst>
    <p:embeddedFont>
      <p:font typeface="MS PGothic" pitchFamily="34" charset="-128"/>
      <p:regular r:id="rId52"/>
    </p:embeddedFont>
    <p:embeddedFont>
      <p:font typeface="Tahoma" pitchFamily="34" charset="0"/>
      <p:regular r:id="rId53"/>
      <p:bold r:id="rId54"/>
    </p:embeddedFont>
    <p:embeddedFont>
      <p:font typeface="Comic Sans MS" pitchFamily="66" charset="0"/>
      <p:regular r:id="rId55"/>
      <p:bold r:id="rId56"/>
    </p:embeddedFont>
  </p:embeddedFontLst>
  <p:defaultTextStyle>
    <a:defPPr>
      <a:defRPr lang="en-US"/>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Dinni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1F2"/>
    <a:srgbClr val="00CC99"/>
    <a:srgbClr val="DBD600"/>
    <a:srgbClr val="FFFF66"/>
    <a:srgbClr val="FFCC99"/>
    <a:srgbClr val="FF9933"/>
    <a:srgbClr val="FFFF00"/>
    <a:srgbClr val="FF0000"/>
    <a:srgbClr val="66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92344" autoAdjust="0"/>
  </p:normalViewPr>
  <p:slideViewPr>
    <p:cSldViewPr showGuides="1">
      <p:cViewPr varScale="1">
        <p:scale>
          <a:sx n="70" d="100"/>
          <a:sy n="70" d="100"/>
        </p:scale>
        <p:origin x="-1578" y="-96"/>
      </p:cViewPr>
      <p:guideLst>
        <p:guide orient="horz" pos="2160"/>
        <p:guide pos="2880"/>
      </p:guideLst>
    </p:cSldViewPr>
  </p:slideViewPr>
  <p:outlineViewPr>
    <p:cViewPr>
      <p:scale>
        <a:sx n="33" d="100"/>
        <a:sy n="33" d="100"/>
      </p:scale>
      <p:origin x="0" y="1260"/>
    </p:cViewPr>
  </p:outlineViewPr>
  <p:notesTextViewPr>
    <p:cViewPr>
      <p:scale>
        <a:sx n="100" d="100"/>
        <a:sy n="100" d="100"/>
      </p:scale>
      <p:origin x="0" y="0"/>
    </p:cViewPr>
  </p:notesTextViewPr>
  <p:sorterViewPr>
    <p:cViewPr varScale="1">
      <p:scale>
        <a:sx n="1" d="1"/>
        <a:sy n="1" d="1"/>
      </p:scale>
      <p:origin x="0" y="-5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2.fntdata"/><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1.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hdr" sz="quarter"/>
          </p:nvPr>
        </p:nvSpPr>
        <p:spPr bwMode="auto">
          <a:xfrm>
            <a:off x="1" y="1"/>
            <a:ext cx="3038162" cy="465140"/>
          </a:xfrm>
          <a:prstGeom prst="rect">
            <a:avLst/>
          </a:prstGeom>
          <a:noFill/>
          <a:ln w="9525">
            <a:noFill/>
            <a:miter lim="800000"/>
            <a:headEnd/>
            <a:tailEnd/>
          </a:ln>
          <a:effectLst/>
        </p:spPr>
        <p:txBody>
          <a:bodyPr vert="horz" wrap="square" lIns="88506" tIns="44255" rIns="88506" bIns="44255" numCol="1" anchor="t" anchorCtr="0" compatLnSpc="1">
            <a:prstTxWarp prst="textNoShape">
              <a:avLst/>
            </a:prstTxWarp>
          </a:bodyPr>
          <a:lstStyle>
            <a:lvl1pPr defTabSz="884762">
              <a:defRPr sz="1200" b="0">
                <a:latin typeface="Arial" charset="0"/>
              </a:defRPr>
            </a:lvl1pPr>
          </a:lstStyle>
          <a:p>
            <a:pPr>
              <a:defRPr/>
            </a:pPr>
            <a:endParaRPr lang="en-US"/>
          </a:p>
        </p:txBody>
      </p:sp>
      <p:sp>
        <p:nvSpPr>
          <p:cNvPr id="619523" name="Rectangle 3"/>
          <p:cNvSpPr>
            <a:spLocks noGrp="1" noChangeArrowheads="1"/>
          </p:cNvSpPr>
          <p:nvPr>
            <p:ph type="dt" sz="quarter" idx="1"/>
          </p:nvPr>
        </p:nvSpPr>
        <p:spPr bwMode="auto">
          <a:xfrm>
            <a:off x="3970635" y="1"/>
            <a:ext cx="3038162" cy="465140"/>
          </a:xfrm>
          <a:prstGeom prst="rect">
            <a:avLst/>
          </a:prstGeom>
          <a:noFill/>
          <a:ln w="9525">
            <a:noFill/>
            <a:miter lim="800000"/>
            <a:headEnd/>
            <a:tailEnd/>
          </a:ln>
          <a:effectLst/>
        </p:spPr>
        <p:txBody>
          <a:bodyPr vert="horz" wrap="square" lIns="88506" tIns="44255" rIns="88506" bIns="44255" numCol="1" anchor="t" anchorCtr="0" compatLnSpc="1">
            <a:prstTxWarp prst="textNoShape">
              <a:avLst/>
            </a:prstTxWarp>
          </a:bodyPr>
          <a:lstStyle>
            <a:lvl1pPr algn="r" defTabSz="884762">
              <a:defRPr sz="1200" b="0">
                <a:latin typeface="Arial" charset="0"/>
              </a:defRPr>
            </a:lvl1pPr>
          </a:lstStyle>
          <a:p>
            <a:pPr>
              <a:defRPr/>
            </a:pPr>
            <a:endParaRPr lang="en-US"/>
          </a:p>
        </p:txBody>
      </p:sp>
      <p:sp>
        <p:nvSpPr>
          <p:cNvPr id="619524" name="Rectangle 4"/>
          <p:cNvSpPr>
            <a:spLocks noGrp="1" noChangeArrowheads="1"/>
          </p:cNvSpPr>
          <p:nvPr>
            <p:ph type="ftr" sz="quarter" idx="2"/>
          </p:nvPr>
        </p:nvSpPr>
        <p:spPr bwMode="auto">
          <a:xfrm>
            <a:off x="1" y="8829662"/>
            <a:ext cx="3038162" cy="465140"/>
          </a:xfrm>
          <a:prstGeom prst="rect">
            <a:avLst/>
          </a:prstGeom>
          <a:noFill/>
          <a:ln w="9525">
            <a:noFill/>
            <a:miter lim="800000"/>
            <a:headEnd/>
            <a:tailEnd/>
          </a:ln>
          <a:effectLst/>
        </p:spPr>
        <p:txBody>
          <a:bodyPr vert="horz" wrap="square" lIns="88506" tIns="44255" rIns="88506" bIns="44255" numCol="1" anchor="b" anchorCtr="0" compatLnSpc="1">
            <a:prstTxWarp prst="textNoShape">
              <a:avLst/>
            </a:prstTxWarp>
          </a:bodyPr>
          <a:lstStyle>
            <a:lvl1pPr defTabSz="884762">
              <a:defRPr sz="1200" b="0">
                <a:latin typeface="Arial" charset="0"/>
              </a:defRPr>
            </a:lvl1pPr>
          </a:lstStyle>
          <a:p>
            <a:pPr>
              <a:defRPr/>
            </a:pPr>
            <a:endParaRPr lang="en-US"/>
          </a:p>
        </p:txBody>
      </p:sp>
      <p:sp>
        <p:nvSpPr>
          <p:cNvPr id="619525" name="Rectangle 5"/>
          <p:cNvSpPr>
            <a:spLocks noGrp="1" noChangeArrowheads="1"/>
          </p:cNvSpPr>
          <p:nvPr>
            <p:ph type="sldNum" sz="quarter" idx="3"/>
          </p:nvPr>
        </p:nvSpPr>
        <p:spPr bwMode="auto">
          <a:xfrm>
            <a:off x="3970635" y="8829662"/>
            <a:ext cx="3038162" cy="465140"/>
          </a:xfrm>
          <a:prstGeom prst="rect">
            <a:avLst/>
          </a:prstGeom>
          <a:noFill/>
          <a:ln w="9525">
            <a:noFill/>
            <a:miter lim="800000"/>
            <a:headEnd/>
            <a:tailEnd/>
          </a:ln>
          <a:effectLst/>
        </p:spPr>
        <p:txBody>
          <a:bodyPr vert="horz" wrap="square" lIns="88506" tIns="44255" rIns="88506" bIns="44255" numCol="1" anchor="b" anchorCtr="0" compatLnSpc="1">
            <a:prstTxWarp prst="textNoShape">
              <a:avLst/>
            </a:prstTxWarp>
          </a:bodyPr>
          <a:lstStyle>
            <a:lvl1pPr algn="r" defTabSz="884762">
              <a:defRPr sz="1200" b="0">
                <a:latin typeface="Arial" charset="0"/>
              </a:defRPr>
            </a:lvl1pPr>
          </a:lstStyle>
          <a:p>
            <a:pPr>
              <a:defRPr/>
            </a:pPr>
            <a:fld id="{C8BC0A69-15CE-42C8-87AC-60ED1C78E71F}" type="slidenum">
              <a:rPr lang="en-US"/>
              <a:pPr>
                <a:defRPr/>
              </a:pPr>
              <a:t>‹#›</a:t>
            </a:fld>
            <a:endParaRPr lang="en-US"/>
          </a:p>
        </p:txBody>
      </p:sp>
    </p:spTree>
    <p:extLst>
      <p:ext uri="{BB962C8B-B14F-4D97-AF65-F5344CB8AC3E}">
        <p14:creationId xmlns:p14="http://schemas.microsoft.com/office/powerpoint/2010/main" val="2342484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0370" name="Rectangle 2"/>
          <p:cNvSpPr>
            <a:spLocks noGrp="1" noChangeArrowheads="1"/>
          </p:cNvSpPr>
          <p:nvPr>
            <p:ph type="hdr" sz="quarter"/>
          </p:nvPr>
        </p:nvSpPr>
        <p:spPr bwMode="auto">
          <a:xfrm>
            <a:off x="1" y="1"/>
            <a:ext cx="3038162" cy="465140"/>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lvl1pPr defTabSz="924402">
              <a:defRPr sz="1300" b="0">
                <a:latin typeface="Arial" charset="0"/>
              </a:defRPr>
            </a:lvl1pPr>
          </a:lstStyle>
          <a:p>
            <a:pPr>
              <a:defRPr/>
            </a:pPr>
            <a:endParaRPr lang="en-US"/>
          </a:p>
        </p:txBody>
      </p:sp>
      <p:sp>
        <p:nvSpPr>
          <p:cNvPr id="570371" name="Rectangle 3"/>
          <p:cNvSpPr>
            <a:spLocks noGrp="1" noChangeArrowheads="1"/>
          </p:cNvSpPr>
          <p:nvPr>
            <p:ph type="dt" idx="1"/>
          </p:nvPr>
        </p:nvSpPr>
        <p:spPr bwMode="auto">
          <a:xfrm>
            <a:off x="3970635" y="1"/>
            <a:ext cx="3038162" cy="465140"/>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lvl1pPr algn="r" defTabSz="924402">
              <a:defRPr sz="1300" b="0">
                <a:latin typeface="Arial" charset="0"/>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70373" name="Rectangle 5"/>
          <p:cNvSpPr>
            <a:spLocks noGrp="1" noChangeArrowheads="1"/>
          </p:cNvSpPr>
          <p:nvPr>
            <p:ph type="body" sz="quarter" idx="3"/>
          </p:nvPr>
        </p:nvSpPr>
        <p:spPr bwMode="auto">
          <a:xfrm>
            <a:off x="701362" y="4416430"/>
            <a:ext cx="5607678" cy="4183060"/>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0374" name="Rectangle 6"/>
          <p:cNvSpPr>
            <a:spLocks noGrp="1" noChangeArrowheads="1"/>
          </p:cNvSpPr>
          <p:nvPr>
            <p:ph type="ftr" sz="quarter" idx="4"/>
          </p:nvPr>
        </p:nvSpPr>
        <p:spPr bwMode="auto">
          <a:xfrm>
            <a:off x="1" y="8829662"/>
            <a:ext cx="3038162" cy="465140"/>
          </a:xfrm>
          <a:prstGeom prst="rect">
            <a:avLst/>
          </a:prstGeom>
          <a:noFill/>
          <a:ln w="9525">
            <a:noFill/>
            <a:miter lim="800000"/>
            <a:headEnd/>
            <a:tailEnd/>
          </a:ln>
          <a:effectLst/>
        </p:spPr>
        <p:txBody>
          <a:bodyPr vert="horz" wrap="square" lIns="92296" tIns="46149" rIns="92296" bIns="46149" numCol="1" anchor="b" anchorCtr="0" compatLnSpc="1">
            <a:prstTxWarp prst="textNoShape">
              <a:avLst/>
            </a:prstTxWarp>
          </a:bodyPr>
          <a:lstStyle>
            <a:lvl1pPr defTabSz="924402">
              <a:defRPr sz="1300" b="0">
                <a:latin typeface="Arial" charset="0"/>
              </a:defRPr>
            </a:lvl1pPr>
          </a:lstStyle>
          <a:p>
            <a:pPr>
              <a:defRPr/>
            </a:pPr>
            <a:endParaRPr lang="en-US"/>
          </a:p>
        </p:txBody>
      </p:sp>
      <p:sp>
        <p:nvSpPr>
          <p:cNvPr id="570375" name="Rectangle 7"/>
          <p:cNvSpPr>
            <a:spLocks noGrp="1" noChangeArrowheads="1"/>
          </p:cNvSpPr>
          <p:nvPr>
            <p:ph type="sldNum" sz="quarter" idx="5"/>
          </p:nvPr>
        </p:nvSpPr>
        <p:spPr bwMode="auto">
          <a:xfrm>
            <a:off x="3970635" y="8829662"/>
            <a:ext cx="3038162" cy="465140"/>
          </a:xfrm>
          <a:prstGeom prst="rect">
            <a:avLst/>
          </a:prstGeom>
          <a:noFill/>
          <a:ln w="9525">
            <a:noFill/>
            <a:miter lim="800000"/>
            <a:headEnd/>
            <a:tailEnd/>
          </a:ln>
          <a:effectLst/>
        </p:spPr>
        <p:txBody>
          <a:bodyPr vert="horz" wrap="square" lIns="92296" tIns="46149" rIns="92296" bIns="46149" numCol="1" anchor="b" anchorCtr="0" compatLnSpc="1">
            <a:prstTxWarp prst="textNoShape">
              <a:avLst/>
            </a:prstTxWarp>
          </a:bodyPr>
          <a:lstStyle>
            <a:lvl1pPr algn="r" defTabSz="924402">
              <a:defRPr sz="1300" b="0">
                <a:latin typeface="Arial" charset="0"/>
              </a:defRPr>
            </a:lvl1pPr>
          </a:lstStyle>
          <a:p>
            <a:pPr>
              <a:defRPr/>
            </a:pPr>
            <a:fld id="{7D2F9273-08AB-4BE8-8273-8EE697C8F915}" type="slidenum">
              <a:rPr lang="en-US"/>
              <a:pPr>
                <a:defRPr/>
              </a:pPr>
              <a:t>‹#›</a:t>
            </a:fld>
            <a:endParaRPr lang="en-US"/>
          </a:p>
        </p:txBody>
      </p:sp>
    </p:spTree>
    <p:extLst>
      <p:ext uri="{BB962C8B-B14F-4D97-AF65-F5344CB8AC3E}">
        <p14:creationId xmlns:p14="http://schemas.microsoft.com/office/powerpoint/2010/main" val="36052459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defTabSz="923925"/>
            <a:fld id="{AB5AD1ED-D410-4C40-AD67-4106E7226481}" type="slidenum">
              <a:rPr lang="en-US" smtClean="0">
                <a:solidFill>
                  <a:prstClr val="black"/>
                </a:solidFill>
              </a:rPr>
              <a:pPr defTabSz="923925"/>
              <a:t>1</a:t>
            </a:fld>
            <a:endParaRPr lang="en-US">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97065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5A612606-067F-4179-9A50-A58AFC460017}" type="slidenum">
              <a:rPr kumimoji="0" lang="en-US" altLang="en-US" sz="1200" b="0" i="0" u="none" strike="noStrike" kern="0" cap="none" spc="0" normalizeH="0" baseline="0" noProof="0">
                <a:ln>
                  <a:noFill/>
                </a:ln>
                <a:solidFill>
                  <a:srgbClr val="000000"/>
                </a:solidFill>
                <a:effectLst/>
                <a:uLnTx/>
                <a:uFillTx/>
                <a:latin typeface="Arial" pitchFamily="34" charset="0"/>
              </a:rPr>
              <a:pPr marL="0" marR="0" lvl="0" indent="0" defTabSz="923925"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0" cap="none" spc="0" normalizeH="0" baseline="0" noProof="0">
              <a:ln>
                <a:noFill/>
              </a:ln>
              <a:solidFill>
                <a:srgbClr val="000000"/>
              </a:solidFill>
              <a:effectLst/>
              <a:uLnTx/>
              <a:uFillTx/>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Not much of a gain in EKE from 10 to 5km…10km is probably fine for eddying out in the open ocean</a:t>
            </a:r>
            <a:r>
              <a:rPr lang="en-US" altLang="en-US" baseline="0" dirty="0">
                <a:latin typeface="Arial" pitchFamily="34" charset="0"/>
              </a:rPr>
              <a:t> and 5km still isn’t likely good enough on the continental shelf</a:t>
            </a:r>
            <a:r>
              <a:rPr lang="en-US" altLang="en-US" baseline="0" dirty="0" smtClean="0">
                <a:latin typeface="Arial" pitchFamily="34" charset="0"/>
              </a:rPr>
              <a:t>.</a:t>
            </a:r>
            <a:endParaRPr lang="en-US" altLang="en-US" dirty="0">
              <a:latin typeface="Arial" pitchFamily="34" charset="0"/>
            </a:endParaRPr>
          </a:p>
        </p:txBody>
      </p:sp>
    </p:spTree>
    <p:extLst>
      <p:ext uri="{BB962C8B-B14F-4D97-AF65-F5344CB8AC3E}">
        <p14:creationId xmlns:p14="http://schemas.microsoft.com/office/powerpoint/2010/main" val="9024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11</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More heat getting onto the continental shelf with higher resolution along the Amundsen/Bellingshausen coast.</a:t>
            </a:r>
            <a:r>
              <a:rPr lang="en-US" baseline="0" dirty="0"/>
              <a:t>  Mention PIG is still poor, but is much better than before.</a:t>
            </a:r>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12</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5km model better represents mean flow/topography</a:t>
            </a:r>
            <a:r>
              <a:rPr lang="en-US" baseline="0" dirty="0" smtClean="0"/>
              <a:t> interactions along the Amundsen continental slope.  Suspect we could do even better if we were eddy resolving on the continental shelf.</a:t>
            </a:r>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13</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Mention sectors/ice </a:t>
            </a:r>
            <a:r>
              <a:rPr lang="en-US" dirty="0" smtClean="0"/>
              <a:t>shelves/four </a:t>
            </a:r>
            <a:r>
              <a:rPr lang="en-US" dirty="0"/>
              <a:t>areas</a:t>
            </a:r>
          </a:p>
        </p:txBody>
      </p:sp>
    </p:spTree>
    <p:extLst>
      <p:ext uri="{BB962C8B-B14F-4D97-AF65-F5344CB8AC3E}">
        <p14:creationId xmlns:p14="http://schemas.microsoft.com/office/powerpoint/2010/main" val="286708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14</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Good</a:t>
            </a:r>
            <a:r>
              <a:rPr lang="en-US" baseline="0" dirty="0"/>
              <a:t> sanity check to show that the m</a:t>
            </a:r>
            <a:r>
              <a:rPr lang="en-US" dirty="0"/>
              <a:t>odel seems to be working as one would expect.  Bottom water formation site: Ross Sea.  Not a bottom water formation site: Bellingshausen</a:t>
            </a:r>
            <a:r>
              <a:rPr lang="en-US" baseline="0" dirty="0"/>
              <a:t> Sea.  Log scale (and 1 dye unit is 10^-4 parts melt water).</a:t>
            </a:r>
            <a:endParaRPr lang="en-US" dirty="0"/>
          </a:p>
        </p:txBody>
      </p:sp>
    </p:spTree>
    <p:extLst>
      <p:ext uri="{BB962C8B-B14F-4D97-AF65-F5344CB8AC3E}">
        <p14:creationId xmlns:p14="http://schemas.microsoft.com/office/powerpoint/2010/main" val="1521313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C31AABEB-AB3B-421D-B4E3-F12D54BEE2A8}" type="slidenum">
              <a:rPr kumimoji="0" lang="en-US" sz="1800" b="0" i="0" u="none" strike="noStrike" kern="0" cap="none" spc="0" normalizeH="0" baseline="0" noProof="0" smtClean="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Note</a:t>
            </a:r>
            <a:r>
              <a:rPr lang="en-US" baseline="0" dirty="0" smtClean="0"/>
              <a:t> that AASW is freshening more than the other water types and this is the water coming upstream from the Amundsen.</a:t>
            </a:r>
            <a:endParaRPr lang="en-US" dirty="0"/>
          </a:p>
        </p:txBody>
      </p:sp>
    </p:spTree>
    <p:extLst>
      <p:ext uri="{BB962C8B-B14F-4D97-AF65-F5344CB8AC3E}">
        <p14:creationId xmlns:p14="http://schemas.microsoft.com/office/powerpoint/2010/main" val="216760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Mention:</a:t>
            </a:r>
            <a:r>
              <a:rPr lang="en-US" baseline="0" dirty="0"/>
              <a:t> top four sources, note changes in y-axis, Ross sourced bottom dye &gt;  </a:t>
            </a:r>
            <a:r>
              <a:rPr lang="en-US" baseline="0" dirty="0" err="1"/>
              <a:t>sfc</a:t>
            </a:r>
            <a:r>
              <a:rPr lang="en-US" baseline="0" dirty="0"/>
              <a:t> dye over shelf.  Note that 1 dye unit is 10^-4 parts melt water</a:t>
            </a:r>
          </a:p>
          <a:p>
            <a:pPr eaLnBrk="1" hangingPunct="1"/>
            <a:endParaRPr lang="en-US" dirty="0"/>
          </a:p>
        </p:txBody>
      </p:sp>
    </p:spTree>
    <p:extLst>
      <p:ext uri="{BB962C8B-B14F-4D97-AF65-F5344CB8AC3E}">
        <p14:creationId xmlns:p14="http://schemas.microsoft.com/office/powerpoint/2010/main" val="241210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Show two</a:t>
            </a:r>
            <a:r>
              <a:rPr lang="en-US" baseline="0" dirty="0"/>
              <a:t> pathways from CFC concentrations.  </a:t>
            </a:r>
            <a:r>
              <a:rPr lang="en-US" dirty="0"/>
              <a:t>Show</a:t>
            </a:r>
            <a:r>
              <a:rPr lang="en-US" baseline="0" dirty="0"/>
              <a:t> pathways of Amundsen meltwater and mention where AABW </a:t>
            </a:r>
            <a:r>
              <a:rPr lang="en-US" baseline="0" dirty="0" smtClean="0"/>
              <a:t>formed. </a:t>
            </a:r>
            <a:r>
              <a:rPr lang="en-US" baseline="0" dirty="0"/>
              <a:t>Mention scales in both model plots (and that this is only last year of a seven year run (probably not steady-state).  It’s at least conceivable that Amundsen sector meltwater could be significantly contributing to the estimated AABW freshening.</a:t>
            </a:r>
            <a:endParaRPr lang="en-US" dirty="0"/>
          </a:p>
        </p:txBody>
      </p:sp>
    </p:spTree>
    <p:extLst>
      <p:ext uri="{BB962C8B-B14F-4D97-AF65-F5344CB8AC3E}">
        <p14:creationId xmlns:p14="http://schemas.microsoft.com/office/powerpoint/2010/main" val="1764474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C31AABEB-AB3B-421D-B4E3-F12D54BEE2A8}" type="slidenum">
              <a:rPr kumimoji="0" lang="en-US" sz="1800" b="0" i="0" u="none" strike="noStrike" kern="0" cap="none" spc="0" normalizeH="0" baseline="0" noProof="0" smtClean="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rgbClr val="000000"/>
              </a:solidFill>
              <a:effectLst/>
              <a:uLnTx/>
              <a:uFillTx/>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a:t>Mention highly productive Ant CS and that </a:t>
            </a:r>
            <a:r>
              <a:rPr lang="en-US" dirty="0" err="1"/>
              <a:t>dFe</a:t>
            </a:r>
            <a:r>
              <a:rPr lang="en-US" dirty="0"/>
              <a:t> is a limiting micro-nutrient.</a:t>
            </a:r>
          </a:p>
        </p:txBody>
      </p:sp>
    </p:spTree>
    <p:extLst>
      <p:ext uri="{BB962C8B-B14F-4D97-AF65-F5344CB8AC3E}">
        <p14:creationId xmlns:p14="http://schemas.microsoft.com/office/powerpoint/2010/main" val="272206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23925"/>
            <a:fld id="{D84B51F4-256C-47BE-9696-F4D6E38ABBDA}" type="slidenum">
              <a:rPr lang="en-US">
                <a:solidFill>
                  <a:srgbClr val="FF0000"/>
                </a:solidFill>
              </a:rPr>
              <a:pPr defTabSz="923925"/>
              <a:t>2</a:t>
            </a:fld>
            <a:endParaRPr lang="en-US">
              <a:solidFill>
                <a:srgbClr val="FF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dirty="0">
              <a:cs typeface="Arial" charset="0"/>
            </a:endParaRPr>
          </a:p>
        </p:txBody>
      </p:sp>
    </p:spTree>
    <p:extLst>
      <p:ext uri="{BB962C8B-B14F-4D97-AF65-F5344CB8AC3E}">
        <p14:creationId xmlns:p14="http://schemas.microsoft.com/office/powerpoint/2010/main" val="417421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baseline="0" dirty="0" smtClean="0"/>
              <a:t>Amundsen </a:t>
            </a:r>
            <a:r>
              <a:rPr lang="en-US" baseline="0" dirty="0"/>
              <a:t>is </a:t>
            </a:r>
            <a:r>
              <a:rPr lang="en-US" baseline="0" dirty="0" smtClean="0"/>
              <a:t>thought to be the </a:t>
            </a:r>
            <a:r>
              <a:rPr lang="en-US" baseline="0" dirty="0"/>
              <a:t>productive coastal </a:t>
            </a:r>
            <a:r>
              <a:rPr lang="en-US" baseline="0" dirty="0" smtClean="0"/>
              <a:t>polynya (per unit area).</a:t>
            </a:r>
            <a:endParaRPr lang="en-US" dirty="0"/>
          </a:p>
        </p:txBody>
      </p:sp>
    </p:spTree>
    <p:extLst>
      <p:ext uri="{BB962C8B-B14F-4D97-AF65-F5344CB8AC3E}">
        <p14:creationId xmlns:p14="http://schemas.microsoft.com/office/powerpoint/2010/main" val="411756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Mention:</a:t>
            </a:r>
            <a:r>
              <a:rPr lang="en-US" baseline="0" dirty="0"/>
              <a:t> top four sources, note changes in y-axis.  Filchner-Ronne MW gets mixed into the bottom, QM MW comes in more at the surface.  Takes well over a year for full effect</a:t>
            </a:r>
            <a:r>
              <a:rPr lang="en-US" baseline="0" dirty="0" smtClean="0"/>
              <a:t>.</a:t>
            </a:r>
            <a:endParaRPr lang="en-US" dirty="0"/>
          </a:p>
        </p:txBody>
      </p:sp>
    </p:spTree>
    <p:extLst>
      <p:ext uri="{BB962C8B-B14F-4D97-AF65-F5344CB8AC3E}">
        <p14:creationId xmlns:p14="http://schemas.microsoft.com/office/powerpoint/2010/main" val="1154123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393ECB-639B-4F97-9063-88CC72600B19}" type="slidenum">
              <a:rPr lang="en-US" altLang="en-US">
                <a:solidFill>
                  <a:srgbClr val="000000"/>
                </a:solidFill>
              </a:rPr>
              <a:pPr eaLnBrk="1" hangingPunct="1">
                <a:spcBef>
                  <a:spcPct val="0"/>
                </a:spcBef>
              </a:pPr>
              <a:t>22</a:t>
            </a:fld>
            <a:endParaRPr lang="en-US" altLang="en-US">
              <a:solidFill>
                <a:srgbClr val="000000"/>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2245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B7CED05C-A824-4EC2-93B4-C7B1CE8D3714}" type="slidenum">
              <a:rPr lang="en-US" sz="1200">
                <a:solidFill>
                  <a:srgbClr val="000000"/>
                </a:solidFill>
              </a:rPr>
              <a:pPr eaLnBrk="1" hangingPunct="1"/>
              <a:t>23</a:t>
            </a:fld>
            <a:endParaRPr lang="en-US" sz="1200">
              <a:solidFill>
                <a:srgbClr val="000000"/>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907080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24</a:t>
            </a:fld>
            <a:endParaRPr lang="en-US">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1218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FBFFFB10-2D19-40DE-BEAE-3FCF80F6118B}" type="slidenum">
              <a:rPr kumimoji="0" lang="en-US" altLang="en-US" sz="12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0" cap="none" spc="0" normalizeH="0" baseline="0" noProof="0">
              <a:ln>
                <a:noFill/>
              </a:ln>
              <a:solidFill>
                <a:srgbClr val="000000"/>
              </a:solidFill>
              <a:effectLst/>
              <a:uLnTx/>
              <a:uFillTx/>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172294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C3E7992E-F2DE-4748-9D83-5879C4DADE79}" type="slidenum">
              <a:rPr kumimoji="0" lang="en-US" altLang="en-US" sz="12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0" cap="none" spc="0" normalizeH="0" baseline="0" noProof="0">
              <a:ln>
                <a:noFill/>
              </a:ln>
              <a:solidFill>
                <a:srgbClr val="000000"/>
              </a:solidFill>
              <a:effectLst/>
              <a:uLnTx/>
              <a:uFillTx/>
              <a:latin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Mode 1: winter-time</a:t>
            </a:r>
            <a:r>
              <a:rPr lang="en-US" altLang="en-US" baseline="0" dirty="0"/>
              <a:t> coastal polynyas.  Mode 3:  summer-time coastal polynyas.</a:t>
            </a:r>
            <a:endParaRPr lang="en-US" altLang="en-US" dirty="0"/>
          </a:p>
        </p:txBody>
      </p:sp>
    </p:spTree>
    <p:extLst>
      <p:ext uri="{BB962C8B-B14F-4D97-AF65-F5344CB8AC3E}">
        <p14:creationId xmlns:p14="http://schemas.microsoft.com/office/powerpoint/2010/main" val="362754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FBFFFB10-2D19-40DE-BEAE-3FCF80F6118B}" type="slidenum">
              <a:rPr kumimoji="0" lang="en-US" altLang="en-US" sz="12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0" cap="none" spc="0" normalizeH="0" baseline="0" noProof="0">
              <a:ln>
                <a:noFill/>
              </a:ln>
              <a:solidFill>
                <a:srgbClr val="000000"/>
              </a:solidFill>
              <a:effectLst/>
              <a:uLnTx/>
              <a:uFillTx/>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128921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90367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486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EB27101-DD1C-48FE-A25D-888FFAC39103}" type="slidenum">
              <a:rPr lang="en-US" altLang="en-US">
                <a:solidFill>
                  <a:srgbClr val="000000"/>
                </a:solidFill>
              </a:rPr>
              <a:pPr eaLnBrk="1" hangingPunct="1">
                <a:spcBef>
                  <a:spcPct val="0"/>
                </a:spcBef>
              </a:pPr>
              <a:t>3</a:t>
            </a:fld>
            <a:endParaRPr lang="en-US" altLang="en-US">
              <a:solidFill>
                <a:srgbClr val="000000"/>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Make point about looking here more at what the ice shelves do to the ocean vs. the other way around (re: SLR).</a:t>
            </a:r>
            <a:endParaRPr lang="en-US" altLang="en-US" dirty="0"/>
          </a:p>
        </p:txBody>
      </p:sp>
    </p:spTree>
    <p:extLst>
      <p:ext uri="{BB962C8B-B14F-4D97-AF65-F5344CB8AC3E}">
        <p14:creationId xmlns:p14="http://schemas.microsoft.com/office/powerpoint/2010/main" val="1230600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30</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31</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92024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33</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Seven years</a:t>
            </a:r>
          </a:p>
        </p:txBody>
      </p:sp>
    </p:spTree>
    <p:extLst>
      <p:ext uri="{BB962C8B-B14F-4D97-AF65-F5344CB8AC3E}">
        <p14:creationId xmlns:p14="http://schemas.microsoft.com/office/powerpoint/2010/main" val="2678401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35</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952246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23925"/>
            <a:fld id="{2FFD1AE4-E189-4589-ADB1-472FEBB8F009}" type="slidenum">
              <a:rPr lang="en-US">
                <a:solidFill>
                  <a:srgbClr val="000000"/>
                </a:solidFill>
              </a:rPr>
              <a:pPr defTabSz="923925"/>
              <a:t>37</a:t>
            </a:fld>
            <a:endParaRPr lang="en-US">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7089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775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FFCBBB55-73B7-48C9-9DD8-1C64AB0731F9}" type="slidenum">
              <a:rPr kumimoji="0" lang="en-US" altLang="en-US" sz="13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4</a:t>
            </a:fld>
            <a:endParaRPr kumimoji="0" lang="en-US" altLang="en-US" sz="1300" b="0" i="0" u="none" strike="noStrike" kern="0" cap="none" spc="0" normalizeH="0" baseline="0" noProof="0">
              <a:ln>
                <a:noFill/>
              </a:ln>
              <a:solidFill>
                <a:srgbClr val="000000"/>
              </a:solidFill>
              <a:effectLst/>
              <a:uLnTx/>
              <a:uFillTx/>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Show where cross section is (Ross (left) and Ronne-Filchner) and size of Ross (Spain).</a:t>
            </a:r>
          </a:p>
        </p:txBody>
      </p:sp>
    </p:spTree>
    <p:extLst>
      <p:ext uri="{BB962C8B-B14F-4D97-AF65-F5344CB8AC3E}">
        <p14:creationId xmlns:p14="http://schemas.microsoft.com/office/powerpoint/2010/main" val="18044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FBFFFB10-2D19-40DE-BEAE-3FCF80F6118B}" type="slidenum">
              <a:rPr kumimoji="0" lang="en-US" altLang="en-US" sz="12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0" cap="none" spc="0" normalizeH="0" baseline="0" noProof="0">
              <a:ln>
                <a:noFill/>
              </a:ln>
              <a:solidFill>
                <a:srgbClr val="000000"/>
              </a:solidFill>
              <a:effectLst/>
              <a:uLnTx/>
              <a:uFillTx/>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Fast moving ice area is ~ 40km across, groundling line near right edge</a:t>
            </a:r>
          </a:p>
        </p:txBody>
      </p:sp>
    </p:spTree>
    <p:extLst>
      <p:ext uri="{BB962C8B-B14F-4D97-AF65-F5344CB8AC3E}">
        <p14:creationId xmlns:p14="http://schemas.microsoft.com/office/powerpoint/2010/main" val="295657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BC92B443-10AF-4189-A391-B9202981EBFC}" type="slidenum">
              <a:rPr kumimoji="0" lang="en-US" altLang="en-US" sz="12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0" cap="none" spc="0" normalizeH="0" baseline="0" noProof="0">
              <a:ln>
                <a:noFill/>
              </a:ln>
              <a:solidFill>
                <a:srgbClr val="000000"/>
              </a:solidFill>
              <a:effectLst/>
              <a:uLnTx/>
              <a:uFillTx/>
              <a:latin typeface="Arial"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thought that basal melt exceeds calving flux.</a:t>
            </a:r>
            <a:r>
              <a:rPr lang="en-US" altLang="en-US" baseline="0" dirty="0"/>
              <a:t>  Ice shelf thickening = net surface mass balance – basal melt – lateral divergence of volume flux.</a:t>
            </a:r>
            <a:endParaRPr lang="en-US" altLang="en-US" dirty="0"/>
          </a:p>
        </p:txBody>
      </p:sp>
    </p:spTree>
    <p:extLst>
      <p:ext uri="{BB962C8B-B14F-4D97-AF65-F5344CB8AC3E}">
        <p14:creationId xmlns:p14="http://schemas.microsoft.com/office/powerpoint/2010/main" val="56927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marL="0" marR="0" lvl="0" indent="0" defTabSz="923925" eaLnBrk="1" fontAlgn="auto" latinLnBrk="0" hangingPunct="1">
              <a:lnSpc>
                <a:spcPct val="100000"/>
              </a:lnSpc>
              <a:spcBef>
                <a:spcPct val="0"/>
              </a:spcBef>
              <a:spcAft>
                <a:spcPts val="0"/>
              </a:spcAft>
              <a:buClrTx/>
              <a:buSzTx/>
              <a:buFontTx/>
              <a:buNone/>
              <a:tabLst/>
              <a:defRPr/>
            </a:pPr>
            <a:fld id="{FBFFFB10-2D19-40DE-BEAE-3FCF80F6118B}" type="slidenum">
              <a:rPr kumimoji="0" lang="en-US" altLang="en-US" sz="1200" b="0" i="0" u="none" strike="noStrike" kern="0" cap="none" spc="0" normalizeH="0" baseline="0" noProof="0">
                <a:ln>
                  <a:noFill/>
                </a:ln>
                <a:solidFill>
                  <a:srgbClr val="000000"/>
                </a:solidFill>
                <a:effectLst/>
                <a:uLnTx/>
                <a:uFillTx/>
                <a:latin typeface="Arial" charset="0"/>
              </a:rPr>
              <a:pPr marL="0" marR="0" lvl="0" indent="0" defTabSz="923925"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0" cap="none" spc="0" normalizeH="0" baseline="0" noProof="0">
              <a:ln>
                <a:noFill/>
              </a:ln>
              <a:solidFill>
                <a:srgbClr val="000000"/>
              </a:solidFill>
              <a:effectLst/>
              <a:uLnTx/>
              <a:uFillTx/>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Mention ice sheet drainage basins and ice shelves.  Amundsen and AP ice shelves can melt faster due to the proximity of relatively warm CDW. Southern ACC boundary defined by the southern extent of the UCDW.  Warm vs. Cold shelves. WAIS vs. EAIS (and WAIS is ~5m of sea</a:t>
            </a:r>
            <a:r>
              <a:rPr lang="en-US" altLang="en-US" baseline="0" dirty="0"/>
              <a:t> level).</a:t>
            </a:r>
            <a:endParaRPr lang="en-US" altLang="en-US" dirty="0"/>
          </a:p>
        </p:txBody>
      </p:sp>
    </p:spTree>
    <p:extLst>
      <p:ext uri="{BB962C8B-B14F-4D97-AF65-F5344CB8AC3E}">
        <p14:creationId xmlns:p14="http://schemas.microsoft.com/office/powerpoint/2010/main" val="77135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baseline="0" dirty="0"/>
              <a:t>Note ACC fronts and ice shelves in the model.</a:t>
            </a:r>
            <a:endParaRPr lang="en-US" dirty="0"/>
          </a:p>
        </p:txBody>
      </p:sp>
    </p:spTree>
    <p:extLst>
      <p:ext uri="{BB962C8B-B14F-4D97-AF65-F5344CB8AC3E}">
        <p14:creationId xmlns:p14="http://schemas.microsoft.com/office/powerpoint/2010/main" val="1179840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defTabSz="923925" eaLnBrk="1" fontAlgn="auto" latinLnBrk="0" hangingPunct="1">
              <a:lnSpc>
                <a:spcPct val="100000"/>
              </a:lnSpc>
              <a:spcBef>
                <a:spcPts val="0"/>
              </a:spcBef>
              <a:spcAft>
                <a:spcPts val="0"/>
              </a:spcAft>
              <a:buClrTx/>
              <a:buSzTx/>
              <a:buFontTx/>
              <a:buNone/>
              <a:tabLst/>
              <a:defRPr/>
            </a:pPr>
            <a:fld id="{2FFD1AE4-E189-4589-ADB1-472FEBB8F009}" type="slidenum">
              <a:rPr kumimoji="0" lang="en-US" sz="1800" b="0" i="0" u="none" strike="noStrike" kern="0" cap="none" spc="0" normalizeH="0" baseline="0" noProof="0">
                <a:ln>
                  <a:noFill/>
                </a:ln>
                <a:solidFill>
                  <a:srgbClr val="000000"/>
                </a:solidFill>
                <a:effectLst/>
                <a:uLnTx/>
                <a:uFillTx/>
              </a:rPr>
              <a:pPr marL="0" marR="0" lvl="0" indent="0" defTabSz="923925"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rgbClr val="000000"/>
              </a:solidFill>
              <a:effectLst/>
              <a:uLnTx/>
              <a:uFillTx/>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a:t>Explain</a:t>
            </a:r>
            <a:r>
              <a:rPr lang="en-US" baseline="0" dirty="0"/>
              <a:t> that it’s a run with repeating 2010 winds (to look at spin-up vs. </a:t>
            </a:r>
            <a:r>
              <a:rPr lang="en-US" baseline="0" dirty="0" err="1"/>
              <a:t>interannual</a:t>
            </a:r>
            <a:r>
              <a:rPr lang="en-US" baseline="0" dirty="0"/>
              <a:t> variability in the wind forcing)</a:t>
            </a:r>
            <a:endParaRPr lang="en-US" dirty="0"/>
          </a:p>
        </p:txBody>
      </p:sp>
    </p:spTree>
    <p:extLst>
      <p:ext uri="{BB962C8B-B14F-4D97-AF65-F5344CB8AC3E}">
        <p14:creationId xmlns:p14="http://schemas.microsoft.com/office/powerpoint/2010/main" val="2241173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1478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84159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26409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906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70340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1915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05100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0554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59708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436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30811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44964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pPr lvl="0"/>
            <a:r>
              <a:rPr lang="en-US" altLang="en-US" noProof="0"/>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 name="Rectangle 5"/>
          <p:cNvSpPr>
            <a:spLocks noGrp="1" noChangeArrowheads="1"/>
          </p:cNvSpPr>
          <p:nvPr>
            <p:ph type="ftr" sz="quarter" idx="10"/>
          </p:nvPr>
        </p:nvSpPr>
        <p:spPr/>
        <p:txBody>
          <a:bodyPr/>
          <a:lstStyle>
            <a:lvl1pPr>
              <a:defRPr>
                <a:latin typeface="Arial" charset="0"/>
              </a:defRPr>
            </a:lvl1pPr>
          </a:lstStyle>
          <a:p>
            <a:pPr>
              <a:defRPr/>
            </a:pPr>
            <a:endParaRPr lang="en-US" altLang="en-US"/>
          </a:p>
        </p:txBody>
      </p:sp>
      <p:sp>
        <p:nvSpPr>
          <p:cNvPr id="6" name="Rectangle 6"/>
          <p:cNvSpPr>
            <a:spLocks noGrp="1" noChangeArrowheads="1"/>
          </p:cNvSpPr>
          <p:nvPr>
            <p:ph type="sldNum" sz="quarter" idx="11"/>
          </p:nvPr>
        </p:nvSpPr>
        <p:spPr/>
        <p:txBody>
          <a:bodyPr/>
          <a:lstStyle>
            <a:lvl1pPr>
              <a:defRPr>
                <a:latin typeface="Arial" charset="0"/>
              </a:defRPr>
            </a:lvl1pPr>
          </a:lstStyle>
          <a:p>
            <a:pPr>
              <a:defRPr/>
            </a:pPr>
            <a:fld id="{42EF66F8-7A2C-466F-8530-5DC229964468}" type="slidenum">
              <a:rPr lang="en-US" altLang="en-US"/>
              <a:pPr>
                <a:defRPr/>
              </a:pPr>
              <a:t>‹#›</a:t>
            </a:fld>
            <a:endParaRPr lang="en-US" altLang="en-US"/>
          </a:p>
        </p:txBody>
      </p:sp>
      <p:sp>
        <p:nvSpPr>
          <p:cNvPr id="7" name="Rectangle 7"/>
          <p:cNvSpPr>
            <a:spLocks noGrp="1" noChangeArrowheads="1"/>
          </p:cNvSpPr>
          <p:nvPr>
            <p:ph type="dt" sz="quarter" idx="12"/>
          </p:nvPr>
        </p:nvSpPr>
        <p:spPr/>
        <p:txBody>
          <a:bodyPr/>
          <a:lstStyle>
            <a:lvl1pPr>
              <a:defRPr>
                <a:latin typeface="Arial" charset="0"/>
              </a:defRPr>
            </a:lvl1pPr>
          </a:lstStyle>
          <a:p>
            <a:pPr>
              <a:defRPr/>
            </a:pPr>
            <a:endParaRPr lang="en-US" altLang="en-US"/>
          </a:p>
        </p:txBody>
      </p:sp>
    </p:spTree>
    <p:extLst>
      <p:ext uri="{BB962C8B-B14F-4D97-AF65-F5344CB8AC3E}">
        <p14:creationId xmlns:p14="http://schemas.microsoft.com/office/powerpoint/2010/main" val="35209802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6B66052D-5676-4AD4-8790-6A149DB5A35B}" type="slidenum">
              <a:rPr lang="en-US" altLang="en-US"/>
              <a:pPr>
                <a:defRPr/>
              </a:pPr>
              <a:t>‹#›</a:t>
            </a:fld>
            <a:endParaRPr lang="en-US" altLang="en-US"/>
          </a:p>
        </p:txBody>
      </p:sp>
    </p:spTree>
    <p:extLst>
      <p:ext uri="{BB962C8B-B14F-4D97-AF65-F5344CB8AC3E}">
        <p14:creationId xmlns:p14="http://schemas.microsoft.com/office/powerpoint/2010/main" val="1671972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592C38B-CBA4-4FEC-9720-E3BD8368F705}" type="slidenum">
              <a:rPr lang="en-US" altLang="en-US"/>
              <a:pPr>
                <a:defRPr/>
              </a:pPr>
              <a:t>‹#›</a:t>
            </a:fld>
            <a:endParaRPr lang="en-US" altLang="en-US"/>
          </a:p>
        </p:txBody>
      </p:sp>
    </p:spTree>
    <p:extLst>
      <p:ext uri="{BB962C8B-B14F-4D97-AF65-F5344CB8AC3E}">
        <p14:creationId xmlns:p14="http://schemas.microsoft.com/office/powerpoint/2010/main" val="32564398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7077EF0F-187A-4124-99A5-E2FE29D4D968}" type="slidenum">
              <a:rPr lang="en-US" altLang="en-US"/>
              <a:pPr>
                <a:defRPr/>
              </a:pPr>
              <a:t>‹#›</a:t>
            </a:fld>
            <a:endParaRPr lang="en-US" altLang="en-US"/>
          </a:p>
        </p:txBody>
      </p:sp>
    </p:spTree>
    <p:extLst>
      <p:ext uri="{BB962C8B-B14F-4D97-AF65-F5344CB8AC3E}">
        <p14:creationId xmlns:p14="http://schemas.microsoft.com/office/powerpoint/2010/main" val="41772461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lt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6DB98373-E2AB-4A2B-AB04-AB412D034DEA}" type="slidenum">
              <a:rPr lang="en-US" altLang="en-US"/>
              <a:pPr>
                <a:defRPr/>
              </a:pPr>
              <a:t>‹#›</a:t>
            </a:fld>
            <a:endParaRPr lang="en-US" altLang="en-US"/>
          </a:p>
        </p:txBody>
      </p:sp>
    </p:spTree>
    <p:extLst>
      <p:ext uri="{BB962C8B-B14F-4D97-AF65-F5344CB8AC3E}">
        <p14:creationId xmlns:p14="http://schemas.microsoft.com/office/powerpoint/2010/main" val="302996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lt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411942A5-5DBF-4888-812D-799D1275E7DF}" type="slidenum">
              <a:rPr lang="en-US" altLang="en-US"/>
              <a:pPr>
                <a:defRPr/>
              </a:pPr>
              <a:t>‹#›</a:t>
            </a:fld>
            <a:endParaRPr lang="en-US" altLang="en-US"/>
          </a:p>
        </p:txBody>
      </p:sp>
    </p:spTree>
    <p:extLst>
      <p:ext uri="{BB962C8B-B14F-4D97-AF65-F5344CB8AC3E}">
        <p14:creationId xmlns:p14="http://schemas.microsoft.com/office/powerpoint/2010/main" val="23293469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lt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4C7A5DB-22F3-40CF-B773-EB699F4EEB7D}" type="slidenum">
              <a:rPr lang="en-US" altLang="en-US"/>
              <a:pPr>
                <a:defRPr/>
              </a:pPr>
              <a:t>‹#›</a:t>
            </a:fld>
            <a:endParaRPr lang="en-US" altLang="en-US"/>
          </a:p>
        </p:txBody>
      </p:sp>
    </p:spTree>
    <p:extLst>
      <p:ext uri="{BB962C8B-B14F-4D97-AF65-F5344CB8AC3E}">
        <p14:creationId xmlns:p14="http://schemas.microsoft.com/office/powerpoint/2010/main" val="1008093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DEA28F37-B78B-410A-B269-76753ED1DCAF}" type="slidenum">
              <a:rPr lang="en-US" altLang="en-US"/>
              <a:pPr>
                <a:defRPr/>
              </a:pPr>
              <a:t>‹#›</a:t>
            </a:fld>
            <a:endParaRPr lang="en-US" altLang="en-US"/>
          </a:p>
        </p:txBody>
      </p:sp>
    </p:spTree>
    <p:extLst>
      <p:ext uri="{BB962C8B-B14F-4D97-AF65-F5344CB8AC3E}">
        <p14:creationId xmlns:p14="http://schemas.microsoft.com/office/powerpoint/2010/main" val="31036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7864CEB2-8D58-4867-AADC-745432A89E5A}" type="slidenum">
              <a:rPr lang="en-US" altLang="en-US"/>
              <a:pPr>
                <a:defRPr/>
              </a:pPr>
              <a:t>‹#›</a:t>
            </a:fld>
            <a:endParaRPr lang="en-US" altLang="en-US"/>
          </a:p>
        </p:txBody>
      </p:sp>
    </p:spTree>
    <p:extLst>
      <p:ext uri="{BB962C8B-B14F-4D97-AF65-F5344CB8AC3E}">
        <p14:creationId xmlns:p14="http://schemas.microsoft.com/office/powerpoint/2010/main" val="20450627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CE365D0-8535-4FC8-BE63-9D8AC9A47361}" type="slidenum">
              <a:rPr lang="en-US" altLang="en-US"/>
              <a:pPr>
                <a:defRPr/>
              </a:pPr>
              <a:t>‹#›</a:t>
            </a:fld>
            <a:endParaRPr lang="en-US" altLang="en-US"/>
          </a:p>
        </p:txBody>
      </p:sp>
    </p:spTree>
    <p:extLst>
      <p:ext uri="{BB962C8B-B14F-4D97-AF65-F5344CB8AC3E}">
        <p14:creationId xmlns:p14="http://schemas.microsoft.com/office/powerpoint/2010/main" val="27367106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6F5BF168-0888-4278-894D-3B3604CAB248}" type="slidenum">
              <a:rPr lang="en-US" altLang="en-US"/>
              <a:pPr>
                <a:defRPr/>
              </a:pPr>
              <a:t>‹#›</a:t>
            </a:fld>
            <a:endParaRPr lang="en-US" altLang="en-US"/>
          </a:p>
        </p:txBody>
      </p:sp>
    </p:spTree>
    <p:extLst>
      <p:ext uri="{BB962C8B-B14F-4D97-AF65-F5344CB8AC3E}">
        <p14:creationId xmlns:p14="http://schemas.microsoft.com/office/powerpoint/2010/main" val="1119028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E2CBC-18F9-4203-AC79-EB08048E0AB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A959E-7E37-49B1-B3CE-F431657F242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B3BAD9-4AC5-4D71-B03E-A21895F8270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1F664A-389D-453D-A07F-1FDA91ABD51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9BC7CB-E094-4CF9-B098-CBF24069BE2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3707B7-C2D5-4894-9E80-437485D7943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73319A-35F2-4ED8-93D4-74CA4F2F585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AE4B6-F8D8-4238-86CF-C021A479DEF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6718D-C59B-42F9-AA71-DB23255B6F9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627BBF-4C46-4712-B2C8-53996112B10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30744-648B-40B2-8C02-395B54AA785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rtl="0" fontAlgn="base">
              <a:spcBef>
                <a:spcPct val="0"/>
              </a:spcBef>
              <a:spcAft>
                <a:spcPct val="0"/>
              </a:spcAft>
              <a:defRPr/>
            </a:pPr>
            <a:endParaRPr lang="en-US" sz="2400" b="1" kern="1200">
              <a:solidFill>
                <a:srgbClr val="FF0000"/>
              </a:solidFill>
              <a:latin typeface="Arial" charset="0"/>
              <a:ea typeface="+mn-ea"/>
              <a:cs typeface="+mn-cs"/>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algn="r" rtl="0" fontAlgn="base">
              <a:spcBef>
                <a:spcPct val="0"/>
              </a:spcBef>
              <a:spcAft>
                <a:spcPct val="0"/>
              </a:spcAft>
              <a:defRPr/>
            </a:pPr>
            <a:fld id="{EDBBA981-DC95-4767-9112-A0B680EC1DA1}"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8D7CBD-24C1-46DD-91C8-72E1E283F048}"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50DA357-0A96-443C-88F6-228F816A985E}"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12AAACC-BED3-4A81-B448-37891F45527E}"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304E18-96E0-406C-A7B3-2B45CA709AD0}"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C2EC3B8-3EB4-422B-861F-05880087708C}"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AB418A-99FD-4E6B-8A75-902EDABBF9CC}"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5E90CE4-6FD7-4EA0-BA40-2F1F24280BD7}"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9BD40B-C7B4-4534-ACF2-7972F798B6B9}"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3BE30B-6CD7-4D6E-BAA0-D08AB41A35D8}"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BD02A-EC4E-4EB0-9D44-6411A1074AC6}"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95060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158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8058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1396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100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4593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9467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1662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663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3699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9688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698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3170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7534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0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9749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4685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096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8412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166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8656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4762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1948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5456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5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4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025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0786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379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41341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70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6885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9112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81C0A633-E4C5-49D3-8BD6-478C1FC240D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794498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060692-FC8B-40A1-87FE-027982B8371B}" type="slidenum">
              <a:rPr lang="en-US"/>
              <a:pPr>
                <a:defRPr/>
              </a:pPr>
              <a:t>‹#›</a:t>
            </a:fld>
            <a:endParaRPr lang="en-US"/>
          </a:p>
        </p:txBody>
      </p:sp>
    </p:spTree>
    <p:extLst>
      <p:ext uri="{BB962C8B-B14F-4D97-AF65-F5344CB8AC3E}">
        <p14:creationId xmlns:p14="http://schemas.microsoft.com/office/powerpoint/2010/main" val="174181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3FC84-A836-41B0-B48A-62BF909D12C8}" type="slidenum">
              <a:rPr lang="en-US"/>
              <a:pPr>
                <a:defRPr/>
              </a:pPr>
              <a:t>‹#›</a:t>
            </a:fld>
            <a:endParaRPr lang="en-US"/>
          </a:p>
        </p:txBody>
      </p:sp>
    </p:spTree>
    <p:extLst>
      <p:ext uri="{BB962C8B-B14F-4D97-AF65-F5344CB8AC3E}">
        <p14:creationId xmlns:p14="http://schemas.microsoft.com/office/powerpoint/2010/main" val="1966136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D75F2D-9259-4A3A-8BCF-C6B6644342FB}" type="slidenum">
              <a:rPr lang="en-US"/>
              <a:pPr>
                <a:defRPr/>
              </a:pPr>
              <a:t>‹#›</a:t>
            </a:fld>
            <a:endParaRPr lang="en-US"/>
          </a:p>
        </p:txBody>
      </p:sp>
    </p:spTree>
    <p:extLst>
      <p:ext uri="{BB962C8B-B14F-4D97-AF65-F5344CB8AC3E}">
        <p14:creationId xmlns:p14="http://schemas.microsoft.com/office/powerpoint/2010/main" val="1638402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B81CD5-7E57-4DF7-81F6-47B43D33A58D}" type="slidenum">
              <a:rPr lang="en-US"/>
              <a:pPr>
                <a:defRPr/>
              </a:pPr>
              <a:t>‹#›</a:t>
            </a:fld>
            <a:endParaRPr lang="en-US"/>
          </a:p>
        </p:txBody>
      </p:sp>
    </p:spTree>
    <p:extLst>
      <p:ext uri="{BB962C8B-B14F-4D97-AF65-F5344CB8AC3E}">
        <p14:creationId xmlns:p14="http://schemas.microsoft.com/office/powerpoint/2010/main" val="2792405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79EBC-4F5B-477F-B39B-45B827F09216}" type="slidenum">
              <a:rPr lang="en-US"/>
              <a:pPr>
                <a:defRPr/>
              </a:pPr>
              <a:t>‹#›</a:t>
            </a:fld>
            <a:endParaRPr lang="en-US"/>
          </a:p>
        </p:txBody>
      </p:sp>
    </p:spTree>
    <p:extLst>
      <p:ext uri="{BB962C8B-B14F-4D97-AF65-F5344CB8AC3E}">
        <p14:creationId xmlns:p14="http://schemas.microsoft.com/office/powerpoint/2010/main" val="4214331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B5328A-AEE5-4C7F-BFB1-55C260ECE4C3}" type="slidenum">
              <a:rPr lang="en-US"/>
              <a:pPr>
                <a:defRPr/>
              </a:pPr>
              <a:t>‹#›</a:t>
            </a:fld>
            <a:endParaRPr lang="en-US"/>
          </a:p>
        </p:txBody>
      </p:sp>
    </p:spTree>
    <p:extLst>
      <p:ext uri="{BB962C8B-B14F-4D97-AF65-F5344CB8AC3E}">
        <p14:creationId xmlns:p14="http://schemas.microsoft.com/office/powerpoint/2010/main" val="2492482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2EDBE-4A3F-4DA3-ABB4-0DE4DB124406}" type="slidenum">
              <a:rPr lang="en-US"/>
              <a:pPr>
                <a:defRPr/>
              </a:pPr>
              <a:t>‹#›</a:t>
            </a:fld>
            <a:endParaRPr lang="en-US"/>
          </a:p>
        </p:txBody>
      </p:sp>
    </p:spTree>
    <p:extLst>
      <p:ext uri="{BB962C8B-B14F-4D97-AF65-F5344CB8AC3E}">
        <p14:creationId xmlns:p14="http://schemas.microsoft.com/office/powerpoint/2010/main" val="826314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14E393-6345-4FAD-B056-3BEE0F0B294A}" type="slidenum">
              <a:rPr lang="en-US"/>
              <a:pPr>
                <a:defRPr/>
              </a:pPr>
              <a:t>‹#›</a:t>
            </a:fld>
            <a:endParaRPr lang="en-US"/>
          </a:p>
        </p:txBody>
      </p:sp>
    </p:spTree>
    <p:extLst>
      <p:ext uri="{BB962C8B-B14F-4D97-AF65-F5344CB8AC3E}">
        <p14:creationId xmlns:p14="http://schemas.microsoft.com/office/powerpoint/2010/main" val="8733263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E9639-DC70-4A03-8697-6EE95F45870A}" type="slidenum">
              <a:rPr lang="en-US"/>
              <a:pPr>
                <a:defRPr/>
              </a:pPr>
              <a:t>‹#›</a:t>
            </a:fld>
            <a:endParaRPr lang="en-US"/>
          </a:p>
        </p:txBody>
      </p:sp>
    </p:spTree>
    <p:extLst>
      <p:ext uri="{BB962C8B-B14F-4D97-AF65-F5344CB8AC3E}">
        <p14:creationId xmlns:p14="http://schemas.microsoft.com/office/powerpoint/2010/main" val="4091348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A90F81-64C7-44F4-B06B-F998EAC7259B}" type="slidenum">
              <a:rPr lang="en-US"/>
              <a:pPr>
                <a:defRPr/>
              </a:pPr>
              <a:t>‹#›</a:t>
            </a:fld>
            <a:endParaRPr lang="en-US"/>
          </a:p>
        </p:txBody>
      </p:sp>
    </p:spTree>
    <p:extLst>
      <p:ext uri="{BB962C8B-B14F-4D97-AF65-F5344CB8AC3E}">
        <p14:creationId xmlns:p14="http://schemas.microsoft.com/office/powerpoint/2010/main" val="1891845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53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7053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698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4954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36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924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67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2429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472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67899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764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5954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15199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840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187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9670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1876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0148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60814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961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91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97" r:id="rId1"/>
    <p:sldLayoutId id="2147492744" r:id="rId2"/>
    <p:sldLayoutId id="2147492745" r:id="rId3"/>
    <p:sldLayoutId id="2147492746" r:id="rId4"/>
    <p:sldLayoutId id="2147492747" r:id="rId5"/>
    <p:sldLayoutId id="2147492748" r:id="rId6"/>
    <p:sldLayoutId id="2147492749" r:id="rId7"/>
    <p:sldLayoutId id="2147492750" r:id="rId8"/>
    <p:sldLayoutId id="2147492751" r:id="rId9"/>
    <p:sldLayoutId id="2147492752" r:id="rId10"/>
    <p:sldLayoutId id="21474927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668072"/>
      </p:ext>
    </p:extLst>
  </p:cSld>
  <p:clrMap bg1="dk2" tx1="lt1" bg2="dk1" tx2="lt2" accent1="accent1" accent2="accent2" accent3="accent3" accent4="accent4" accent5="accent5" accent6="accent6" hlink="hlink" folHlink="folHlink"/>
  <p:sldLayoutIdLst>
    <p:sldLayoutId id="2147494148" r:id="rId1"/>
    <p:sldLayoutId id="2147494149" r:id="rId2"/>
    <p:sldLayoutId id="2147494150" r:id="rId3"/>
    <p:sldLayoutId id="2147494151" r:id="rId4"/>
    <p:sldLayoutId id="2147494152" r:id="rId5"/>
    <p:sldLayoutId id="2147494153" r:id="rId6"/>
    <p:sldLayoutId id="2147494154" r:id="rId7"/>
    <p:sldLayoutId id="2147494155" r:id="rId8"/>
    <p:sldLayoutId id="2147494156" r:id="rId9"/>
    <p:sldLayoutId id="2147494157" r:id="rId10"/>
    <p:sldLayoutId id="214749415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pitchFamily="34" charset="0"/>
              </a:defRPr>
            </a:lvl1pPr>
          </a:lstStyle>
          <a:p>
            <a:pPr>
              <a:defRPr/>
            </a:pPr>
            <a:endParaRPr lang="en-US" alt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pitchFamily="34" charset="0"/>
              </a:defRPr>
            </a:lvl1pPr>
          </a:lstStyle>
          <a:p>
            <a:pPr>
              <a:defRPr/>
            </a:pPr>
            <a:endParaRPr lang="en-US" alt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pitchFamily="34" charset="0"/>
              </a:defRPr>
            </a:lvl1pPr>
          </a:lstStyle>
          <a:p>
            <a:pPr>
              <a:defRPr/>
            </a:pPr>
            <a:fld id="{B2A6A08B-CF29-41F0-97DF-A389743B60B9}" type="slidenum">
              <a:rPr lang="en-US" altLang="en-US"/>
              <a:pPr>
                <a:defRPr/>
              </a:pPr>
              <a:t>‹#›</a:t>
            </a:fld>
            <a:endParaRPr lang="en-US" altLang="en-US"/>
          </a:p>
        </p:txBody>
      </p:sp>
    </p:spTree>
    <p:extLst>
      <p:ext uri="{BB962C8B-B14F-4D97-AF65-F5344CB8AC3E}">
        <p14:creationId xmlns:p14="http://schemas.microsoft.com/office/powerpoint/2010/main" val="3579813800"/>
      </p:ext>
    </p:extLst>
  </p:cSld>
  <p:clrMap bg1="dk2" tx1="lt1" bg2="dk1" tx2="lt2" accent1="accent1" accent2="accent2" accent3="accent3" accent4="accent4" accent5="accent5" accent6="accent6" hlink="hlink" folHlink="folHlink"/>
  <p:sldLayoutIdLst>
    <p:sldLayoutId id="2147494208" r:id="rId1"/>
    <p:sldLayoutId id="2147494209" r:id="rId2"/>
    <p:sldLayoutId id="2147494210" r:id="rId3"/>
    <p:sldLayoutId id="2147494211" r:id="rId4"/>
    <p:sldLayoutId id="2147494212" r:id="rId5"/>
    <p:sldLayoutId id="2147494213" r:id="rId6"/>
    <p:sldLayoutId id="2147494214" r:id="rId7"/>
    <p:sldLayoutId id="2147494215" r:id="rId8"/>
    <p:sldLayoutId id="2147494216" r:id="rId9"/>
    <p:sldLayoutId id="2147494217" r:id="rId10"/>
    <p:sldLayoutId id="214749421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ea typeface="Geneva" pitchFamily="34" charset="0"/>
                <a:cs typeface="Geneva"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ea typeface="Geneva" pitchFamily="34" charset="0"/>
                <a:cs typeface="Geneva"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pPr>
              <a:defRPr/>
            </a:pPr>
            <a:fld id="{4A221214-2197-4F94-8AEA-8C81FB53E7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006" r:id="rId1"/>
    <p:sldLayoutId id="2147492834" r:id="rId2"/>
    <p:sldLayoutId id="2147492835" r:id="rId3"/>
    <p:sldLayoutId id="2147492836" r:id="rId4"/>
    <p:sldLayoutId id="2147492837" r:id="rId5"/>
    <p:sldLayoutId id="2147492838" r:id="rId6"/>
    <p:sldLayoutId id="2147492839" r:id="rId7"/>
    <p:sldLayoutId id="2147492840" r:id="rId8"/>
    <p:sldLayoutId id="2147492841" r:id="rId9"/>
    <p:sldLayoutId id="2147492842" r:id="rId10"/>
    <p:sldLayoutId id="2147492843" r:id="rId11"/>
    <p:sldLayoutId id="2147492844" r:id="rId12"/>
  </p:sldLayoutIdLst>
  <p:txStyles>
    <p:titleStyle>
      <a:lvl1pPr algn="ctr" rtl="0" eaLnBrk="0" fontAlgn="base" hangingPunct="0">
        <a:spcBef>
          <a:spcPct val="0"/>
        </a:spcBef>
        <a:spcAft>
          <a:spcPct val="0"/>
        </a:spcAft>
        <a:defRPr sz="4400">
          <a:solidFill>
            <a:schemeClr val="bg1"/>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MS PGothic" pitchFamily="34"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MS PGothic" pitchFamily="34"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solidFill>
                  <a:srgbClr val="FFFFFF"/>
                </a:solidFill>
                <a:effectLst>
                  <a:outerShdw blurRad="38100" dist="38100" dir="2700000" algn="tl">
                    <a:srgbClr val="000000"/>
                  </a:outerShdw>
                </a:effectLst>
                <a:latin typeface="Arial" charset="0"/>
              </a:defRPr>
            </a:lvl1pPr>
          </a:lstStyle>
          <a:p>
            <a:pPr rtl="0" fontAlgn="base">
              <a:spcBef>
                <a:spcPct val="0"/>
              </a:spcBef>
              <a:spcAft>
                <a:spcPct val="0"/>
              </a:spcAft>
              <a:defRPr/>
            </a:pPr>
            <a:endParaRPr lang="en-US" kern="1200">
              <a:ea typeface="+mn-ea"/>
              <a:cs typeface="+mn-cs"/>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rtl="0" fontAlgn="base">
              <a:spcBef>
                <a:spcPct val="0"/>
              </a:spcBef>
              <a:spcAft>
                <a:spcPct val="0"/>
              </a:spcAft>
              <a:defRPr/>
            </a:pPr>
            <a:endParaRPr lang="en-US" kern="1200">
              <a:ea typeface="+mn-ea"/>
              <a:cs typeface="+mn-cs"/>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rtl="0" fontAlgn="base">
              <a:spcBef>
                <a:spcPct val="0"/>
              </a:spcBef>
              <a:spcAft>
                <a:spcPct val="0"/>
              </a:spcAft>
              <a:defRPr/>
            </a:pPr>
            <a:fld id="{818CA5E1-9CD7-4F33-90BD-6D421AD673CF}"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dk2" tx1="lt1" bg2="dk1" tx2="lt2" accent1="accent1" accent2="accent2" accent3="accent3" accent4="accent4" accent5="accent5" accent6="accent6" hlink="hlink" folHlink="folHlink"/>
  <p:sldLayoutIdLst>
    <p:sldLayoutId id="2147493033" r:id="rId1"/>
    <p:sldLayoutId id="2147493034" r:id="rId2"/>
    <p:sldLayoutId id="2147493035" r:id="rId3"/>
    <p:sldLayoutId id="2147493036" r:id="rId4"/>
    <p:sldLayoutId id="2147493037" r:id="rId5"/>
    <p:sldLayoutId id="2147493038" r:id="rId6"/>
    <p:sldLayoutId id="2147493039" r:id="rId7"/>
    <p:sldLayoutId id="2147493040" r:id="rId8"/>
    <p:sldLayoutId id="2147493041" r:id="rId9"/>
    <p:sldLayoutId id="2147493042" r:id="rId10"/>
    <p:sldLayoutId id="214749304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8241258"/>
      </p:ext>
    </p:extLst>
  </p:cSld>
  <p:clrMap bg1="dk2" tx1="lt1" bg2="dk1" tx2="lt2" accent1="accent1" accent2="accent2" accent3="accent3" accent4="accent4" accent5="accent5" accent6="accent6" hlink="hlink" folHlink="folHlink"/>
  <p:sldLayoutIdLst>
    <p:sldLayoutId id="2147493321" r:id="rId1"/>
    <p:sldLayoutId id="2147493322" r:id="rId2"/>
    <p:sldLayoutId id="2147493323" r:id="rId3"/>
    <p:sldLayoutId id="2147493324" r:id="rId4"/>
    <p:sldLayoutId id="2147493325" r:id="rId5"/>
    <p:sldLayoutId id="2147493326" r:id="rId6"/>
    <p:sldLayoutId id="2147493327" r:id="rId7"/>
    <p:sldLayoutId id="2147493328" r:id="rId8"/>
    <p:sldLayoutId id="2147493329" r:id="rId9"/>
    <p:sldLayoutId id="2147493330" r:id="rId10"/>
    <p:sldLayoutId id="214749333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622365"/>
      </p:ext>
    </p:extLst>
  </p:cSld>
  <p:clrMap bg1="dk2" tx1="lt1" bg2="dk1" tx2="lt2" accent1="accent1" accent2="accent2" accent3="accent3" accent4="accent4" accent5="accent5" accent6="accent6" hlink="hlink" folHlink="folHlink"/>
  <p:sldLayoutIdLst>
    <p:sldLayoutId id="2147493561" r:id="rId1"/>
    <p:sldLayoutId id="2147493562" r:id="rId2"/>
    <p:sldLayoutId id="2147493563" r:id="rId3"/>
    <p:sldLayoutId id="2147493564" r:id="rId4"/>
    <p:sldLayoutId id="2147493565" r:id="rId5"/>
    <p:sldLayoutId id="2147493566" r:id="rId6"/>
    <p:sldLayoutId id="2147493567" r:id="rId7"/>
    <p:sldLayoutId id="2147493568" r:id="rId8"/>
    <p:sldLayoutId id="2147493569" r:id="rId9"/>
    <p:sldLayoutId id="2147493570" r:id="rId10"/>
    <p:sldLayoutId id="214749357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8459428"/>
      </p:ext>
    </p:extLst>
  </p:cSld>
  <p:clrMap bg1="dk2" tx1="lt1" bg2="dk1" tx2="lt2" accent1="accent1" accent2="accent2" accent3="accent3" accent4="accent4" accent5="accent5" accent6="accent6" hlink="hlink" folHlink="folHlink"/>
  <p:sldLayoutIdLst>
    <p:sldLayoutId id="2147493597" r:id="rId1"/>
    <p:sldLayoutId id="2147493598" r:id="rId2"/>
    <p:sldLayoutId id="2147493599" r:id="rId3"/>
    <p:sldLayoutId id="2147493600" r:id="rId4"/>
    <p:sldLayoutId id="2147493601" r:id="rId5"/>
    <p:sldLayoutId id="2147493602" r:id="rId6"/>
    <p:sldLayoutId id="2147493603" r:id="rId7"/>
    <p:sldLayoutId id="2147493604" r:id="rId8"/>
    <p:sldLayoutId id="2147493605" r:id="rId9"/>
    <p:sldLayoutId id="2147493606" r:id="rId10"/>
    <p:sldLayoutId id="214749360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3690F72D-251D-4A2D-8B7D-8E24C71C6F76}" type="slidenum">
              <a:rPr lang="en-US"/>
              <a:pPr>
                <a:defRPr/>
              </a:pPr>
              <a:t>‹#›</a:t>
            </a:fld>
            <a:endParaRPr lang="en-US"/>
          </a:p>
        </p:txBody>
      </p:sp>
    </p:spTree>
    <p:extLst>
      <p:ext uri="{BB962C8B-B14F-4D97-AF65-F5344CB8AC3E}">
        <p14:creationId xmlns:p14="http://schemas.microsoft.com/office/powerpoint/2010/main" val="511417914"/>
      </p:ext>
    </p:extLst>
  </p:cSld>
  <p:clrMap bg1="dk2" tx1="lt1" bg2="dk1" tx2="lt2" accent1="accent1" accent2="accent2" accent3="accent3" accent4="accent4" accent5="accent5" accent6="accent6" hlink="hlink" folHlink="folHlink"/>
  <p:sldLayoutIdLst>
    <p:sldLayoutId id="2147493760" r:id="rId1"/>
    <p:sldLayoutId id="2147493761" r:id="rId2"/>
    <p:sldLayoutId id="2147493762" r:id="rId3"/>
    <p:sldLayoutId id="2147493763" r:id="rId4"/>
    <p:sldLayoutId id="2147493764" r:id="rId5"/>
    <p:sldLayoutId id="2147493765" r:id="rId6"/>
    <p:sldLayoutId id="2147493766" r:id="rId7"/>
    <p:sldLayoutId id="2147493767" r:id="rId8"/>
    <p:sldLayoutId id="2147493768" r:id="rId9"/>
    <p:sldLayoutId id="2147493769" r:id="rId10"/>
    <p:sldLayoutId id="214749377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411527"/>
      </p:ext>
    </p:extLst>
  </p:cSld>
  <p:clrMap bg1="dk2" tx1="lt1" bg2="dk1" tx2="lt2" accent1="accent1" accent2="accent2" accent3="accent3" accent4="accent4" accent5="accent5" accent6="accent6" hlink="hlink" folHlink="folHlink"/>
  <p:sldLayoutIdLst>
    <p:sldLayoutId id="2147494112" r:id="rId1"/>
    <p:sldLayoutId id="2147494113" r:id="rId2"/>
    <p:sldLayoutId id="2147494114" r:id="rId3"/>
    <p:sldLayoutId id="2147494115" r:id="rId4"/>
    <p:sldLayoutId id="2147494116" r:id="rId5"/>
    <p:sldLayoutId id="2147494117" r:id="rId6"/>
    <p:sldLayoutId id="2147494118" r:id="rId7"/>
    <p:sldLayoutId id="2147494119" r:id="rId8"/>
    <p:sldLayoutId id="2147494120" r:id="rId9"/>
    <p:sldLayoutId id="2147494121" r:id="rId10"/>
    <p:sldLayoutId id="214749412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2545603"/>
      </p:ext>
    </p:extLst>
  </p:cSld>
  <p:clrMap bg1="dk2" tx1="lt1" bg2="dk1" tx2="lt2" accent1="accent1" accent2="accent2" accent3="accent3" accent4="accent4" accent5="accent5" accent6="accent6" hlink="hlink" folHlink="folHlink"/>
  <p:sldLayoutIdLst>
    <p:sldLayoutId id="2147494124" r:id="rId1"/>
    <p:sldLayoutId id="2147494125" r:id="rId2"/>
    <p:sldLayoutId id="2147494126" r:id="rId3"/>
    <p:sldLayoutId id="2147494127" r:id="rId4"/>
    <p:sldLayoutId id="2147494128" r:id="rId5"/>
    <p:sldLayoutId id="2147494129" r:id="rId6"/>
    <p:sldLayoutId id="2147494130" r:id="rId7"/>
    <p:sldLayoutId id="2147494131" r:id="rId8"/>
    <p:sldLayoutId id="2147494132" r:id="rId9"/>
    <p:sldLayoutId id="2147494133" r:id="rId10"/>
    <p:sldLayoutId id="214749413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8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5.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9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533400" y="76200"/>
            <a:ext cx="8077200" cy="1431925"/>
          </a:xfrm>
        </p:spPr>
        <p:txBody>
          <a:bodyPr/>
          <a:lstStyle/>
          <a:p>
            <a:pPr algn="ctr" eaLnBrk="1" hangingPunct="1">
              <a:defRPr/>
            </a:pPr>
            <a:r>
              <a:rPr lang="en-US" sz="2800" b="1" dirty="0">
                <a:solidFill>
                  <a:srgbClr val="FFFF00"/>
                </a:solidFill>
              </a:rPr>
              <a:t>Transport pathways and consequences for Antarctic ice shelf basal meltwater</a:t>
            </a:r>
          </a:p>
        </p:txBody>
      </p:sp>
      <p:sp>
        <p:nvSpPr>
          <p:cNvPr id="50179" name="Text Box 4"/>
          <p:cNvSpPr txBox="1">
            <a:spLocks noChangeArrowheads="1"/>
          </p:cNvSpPr>
          <p:nvPr/>
        </p:nvSpPr>
        <p:spPr bwMode="auto">
          <a:xfrm>
            <a:off x="762000" y="2133600"/>
            <a:ext cx="7543800" cy="457200"/>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sp>
        <p:nvSpPr>
          <p:cNvPr id="492549" name="Text Box 5"/>
          <p:cNvSpPr txBox="1">
            <a:spLocks noChangeArrowheads="1"/>
          </p:cNvSpPr>
          <p:nvPr/>
        </p:nvSpPr>
        <p:spPr bwMode="auto">
          <a:xfrm>
            <a:off x="1485900" y="1905000"/>
            <a:ext cx="6172200" cy="2492990"/>
          </a:xfrm>
          <a:prstGeom prst="rect">
            <a:avLst/>
          </a:prstGeom>
          <a:solidFill>
            <a:srgbClr val="66FFFF"/>
          </a:solidFill>
          <a:ln w="9525">
            <a:noFill/>
            <a:miter lim="800000"/>
            <a:headEnd/>
            <a:tailEnd/>
          </a:ln>
          <a:effectLst/>
        </p:spPr>
        <p:txBody>
          <a:bodyPr>
            <a:spAutoFit/>
          </a:bodyPr>
          <a:lstStyle/>
          <a:p>
            <a:pPr algn="ctr">
              <a:defRPr/>
            </a:pPr>
            <a:r>
              <a:rPr lang="en-US" sz="2000" b="0" dirty="0">
                <a:solidFill>
                  <a:srgbClr val="000000"/>
                </a:solidFill>
                <a:effectLst>
                  <a:outerShdw blurRad="38100" dist="38100" dir="2700000" algn="tl">
                    <a:srgbClr val="FFFFFF"/>
                  </a:outerShdw>
                </a:effectLst>
                <a:latin typeface="Tahoma" pitchFamily="34" charset="0"/>
              </a:rPr>
              <a:t>Mike Dinniman, John </a:t>
            </a:r>
            <a:r>
              <a:rPr lang="en-US" sz="2000" b="0" dirty="0" err="1">
                <a:solidFill>
                  <a:srgbClr val="000000"/>
                </a:solidFill>
                <a:effectLst>
                  <a:outerShdw blurRad="38100" dist="38100" dir="2700000" algn="tl">
                    <a:srgbClr val="FFFFFF"/>
                  </a:outerShdw>
                </a:effectLst>
                <a:latin typeface="Tahoma" pitchFamily="34" charset="0"/>
              </a:rPr>
              <a:t>Klinck</a:t>
            </a:r>
            <a:endParaRPr lang="en-US" sz="2000" b="0" dirty="0">
              <a:solidFill>
                <a:srgbClr val="000000"/>
              </a:solidFill>
              <a:effectLst>
                <a:outerShdw blurRad="38100" dist="38100" dir="2700000" algn="tl">
                  <a:srgbClr val="FFFFFF"/>
                </a:outerShdw>
              </a:effectLst>
              <a:latin typeface="Tahoma" pitchFamily="34" charset="0"/>
            </a:endParaRPr>
          </a:p>
          <a:p>
            <a:pPr algn="ctr">
              <a:defRPr/>
            </a:pPr>
            <a:r>
              <a:rPr lang="en-US" sz="2000" b="0" dirty="0">
                <a:solidFill>
                  <a:srgbClr val="000000"/>
                </a:solidFill>
                <a:effectLst>
                  <a:outerShdw blurRad="38100" dist="38100" dir="2700000" algn="tl">
                    <a:srgbClr val="FFFFFF"/>
                  </a:outerShdw>
                </a:effectLst>
                <a:latin typeface="Tahoma" pitchFamily="34" charset="0"/>
              </a:rPr>
              <a:t>Center for Coastal Physical Oceanography</a:t>
            </a:r>
          </a:p>
          <a:p>
            <a:pPr algn="ctr">
              <a:defRPr/>
            </a:pPr>
            <a:r>
              <a:rPr lang="en-US" sz="2000" b="0" dirty="0">
                <a:solidFill>
                  <a:srgbClr val="000000"/>
                </a:solidFill>
                <a:effectLst>
                  <a:outerShdw blurRad="38100" dist="38100" dir="2700000" algn="tl">
                    <a:srgbClr val="FFFFFF"/>
                  </a:outerShdw>
                </a:effectLst>
                <a:latin typeface="Tahoma" pitchFamily="34" charset="0"/>
              </a:rPr>
              <a:t>Old Dominion University</a:t>
            </a:r>
          </a:p>
          <a:p>
            <a:pPr algn="ctr">
              <a:defRPr/>
            </a:pPr>
            <a:endParaRPr lang="en-US" sz="2000" b="0" dirty="0">
              <a:solidFill>
                <a:srgbClr val="000000"/>
              </a:solidFill>
              <a:effectLst>
                <a:outerShdw blurRad="38100" dist="38100" dir="2700000" algn="tl">
                  <a:srgbClr val="FFFFFF"/>
                </a:outerShdw>
              </a:effectLst>
              <a:latin typeface="Tahoma" pitchFamily="34" charset="0"/>
            </a:endParaRPr>
          </a:p>
          <a:p>
            <a:pPr algn="ctr">
              <a:defRPr/>
            </a:pPr>
            <a:r>
              <a:rPr lang="en-US" sz="2000" b="0" dirty="0">
                <a:solidFill>
                  <a:srgbClr val="000000"/>
                </a:solidFill>
                <a:effectLst>
                  <a:outerShdw blurRad="38100" dist="38100" dir="2700000" algn="tl">
                    <a:srgbClr val="FFFFFF"/>
                  </a:outerShdw>
                </a:effectLst>
                <a:latin typeface="Tahoma" pitchFamily="34" charset="0"/>
              </a:rPr>
              <a:t>Laurie </a:t>
            </a:r>
            <a:r>
              <a:rPr lang="en-US" sz="2000" b="0" dirty="0" err="1">
                <a:solidFill>
                  <a:srgbClr val="000000"/>
                </a:solidFill>
                <a:effectLst>
                  <a:outerShdw blurRad="38100" dist="38100" dir="2700000" algn="tl">
                    <a:srgbClr val="FFFFFF"/>
                  </a:outerShdw>
                </a:effectLst>
                <a:latin typeface="Tahoma" pitchFamily="34" charset="0"/>
              </a:rPr>
              <a:t>Padman</a:t>
            </a:r>
            <a:endParaRPr lang="en-US" sz="2000" b="0" dirty="0">
              <a:solidFill>
                <a:srgbClr val="000000"/>
              </a:solidFill>
              <a:effectLst>
                <a:outerShdw blurRad="38100" dist="38100" dir="2700000" algn="tl">
                  <a:srgbClr val="FFFFFF"/>
                </a:outerShdw>
              </a:effectLst>
              <a:latin typeface="Tahoma" pitchFamily="34" charset="0"/>
            </a:endParaRPr>
          </a:p>
          <a:p>
            <a:pPr algn="ctr">
              <a:defRPr/>
            </a:pPr>
            <a:r>
              <a:rPr lang="en-US" sz="2000" b="0" dirty="0">
                <a:solidFill>
                  <a:srgbClr val="000000"/>
                </a:solidFill>
                <a:effectLst>
                  <a:outerShdw blurRad="38100" dist="38100" dir="2700000" algn="tl">
                    <a:srgbClr val="FFFFFF"/>
                  </a:outerShdw>
                </a:effectLst>
                <a:latin typeface="Tahoma" pitchFamily="34" charset="0"/>
              </a:rPr>
              <a:t>Earth and Space Research</a:t>
            </a:r>
          </a:p>
          <a:p>
            <a:pPr algn="ctr">
              <a:defRPr/>
            </a:pPr>
            <a:endParaRPr lang="en-US" sz="800" b="0" dirty="0">
              <a:solidFill>
                <a:srgbClr val="000000"/>
              </a:solidFill>
              <a:effectLst>
                <a:outerShdw blurRad="38100" dist="38100" dir="2700000" algn="tl">
                  <a:srgbClr val="FFFFFF"/>
                </a:outerShdw>
              </a:effectLst>
              <a:latin typeface="Tahoma" pitchFamily="34" charset="0"/>
            </a:endParaRPr>
          </a:p>
          <a:p>
            <a:pPr algn="ctr">
              <a:defRPr/>
            </a:pPr>
            <a:endParaRPr lang="en-US" sz="800" b="0" dirty="0">
              <a:solidFill>
                <a:srgbClr val="000000"/>
              </a:solidFill>
              <a:effectLst>
                <a:outerShdw blurRad="38100" dist="38100" dir="2700000" algn="tl">
                  <a:srgbClr val="FFFFFF"/>
                </a:outerShdw>
              </a:effectLst>
              <a:latin typeface="Tahoma" pitchFamily="34" charset="0"/>
            </a:endParaRPr>
          </a:p>
          <a:p>
            <a:pPr algn="ctr">
              <a:defRPr/>
            </a:pPr>
            <a:r>
              <a:rPr lang="en-US" sz="2000" b="0" dirty="0">
                <a:solidFill>
                  <a:srgbClr val="000000"/>
                </a:solidFill>
                <a:effectLst>
                  <a:outerShdw blurRad="38100" dist="38100" dir="2700000" algn="tl">
                    <a:srgbClr val="FFFFFF"/>
                  </a:outerShdw>
                </a:effectLst>
                <a:latin typeface="Tahoma" pitchFamily="34" charset="0"/>
              </a:rPr>
              <a:t>October 18, 2016</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610465"/>
            <a:ext cx="2359152" cy="911491"/>
          </a:xfrm>
          <a:prstGeom prst="rect">
            <a:avLst/>
          </a:prstGeom>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 r="66002"/>
          <a:stretch/>
        </p:blipFill>
        <p:spPr bwMode="auto">
          <a:xfrm>
            <a:off x="4155338" y="5610465"/>
            <a:ext cx="4150462" cy="91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312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1968" b="25668"/>
          <a:stretch/>
        </p:blipFill>
        <p:spPr>
          <a:xfrm>
            <a:off x="3008493" y="4023360"/>
            <a:ext cx="3285764" cy="265176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0753" b="9682"/>
          <a:stretch/>
        </p:blipFill>
        <p:spPr>
          <a:xfrm>
            <a:off x="3008493" y="12192"/>
            <a:ext cx="3285764" cy="338328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381" t="10753" b="9681"/>
          <a:stretch/>
        </p:blipFill>
        <p:spPr>
          <a:xfrm>
            <a:off x="6035040" y="0"/>
            <a:ext cx="3108960" cy="3383280"/>
          </a:xfrm>
          <a:prstGeom prst="rect">
            <a:avLst/>
          </a:prstGeom>
        </p:spPr>
      </p:pic>
      <p:sp>
        <p:nvSpPr>
          <p:cNvPr id="48132" name="TextBox 2"/>
          <p:cNvSpPr txBox="1">
            <a:spLocks noChangeArrowheads="1"/>
          </p:cNvSpPr>
          <p:nvPr/>
        </p:nvSpPr>
        <p:spPr bwMode="auto">
          <a:xfrm>
            <a:off x="3377311" y="3346704"/>
            <a:ext cx="252984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EKE: 10km grid</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(mean: 0.0180 m</a:t>
            </a:r>
            <a:r>
              <a:rPr kumimoji="0" lang="en-US" altLang="en-US" sz="1800" b="0" i="0" u="none" strike="noStrike" kern="0" cap="none" spc="0" normalizeH="0" baseline="30000" noProof="0" dirty="0">
                <a:ln>
                  <a:noFill/>
                </a:ln>
                <a:solidFill>
                  <a:srgbClr val="000099"/>
                </a:solidFill>
                <a:effectLst/>
                <a:uLnTx/>
                <a:uFillTx/>
                <a:latin typeface="Comic Sans MS" pitchFamily="66" charset="0"/>
              </a:rPr>
              <a:t>2</a:t>
            </a:r>
            <a:r>
              <a:rPr kumimoji="0" lang="en-US" altLang="en-US" sz="1800" b="0" i="0" u="none" strike="noStrike" kern="0" cap="none" spc="0" normalizeH="0" baseline="0" noProof="0" dirty="0">
                <a:ln>
                  <a:noFill/>
                </a:ln>
                <a:solidFill>
                  <a:srgbClr val="000099"/>
                </a:solidFill>
                <a:effectLst/>
                <a:uLnTx/>
                <a:uFillTx/>
                <a:latin typeface="Comic Sans MS" pitchFamily="66" charset="0"/>
              </a:rPr>
              <a:t>/s</a:t>
            </a:r>
            <a:r>
              <a:rPr kumimoji="0" lang="en-US" altLang="en-US" sz="1800" b="0" i="0" u="none" strike="noStrike" kern="0" cap="none" spc="0" normalizeH="0" baseline="30000" noProof="0" dirty="0">
                <a:ln>
                  <a:noFill/>
                </a:ln>
                <a:solidFill>
                  <a:srgbClr val="000099"/>
                </a:solidFill>
                <a:effectLst/>
                <a:uLnTx/>
                <a:uFillTx/>
                <a:latin typeface="Comic Sans MS" pitchFamily="66" charset="0"/>
              </a:rPr>
              <a:t>2</a:t>
            </a:r>
            <a:r>
              <a:rPr kumimoji="0" lang="en-US" altLang="en-US" sz="1800" b="0" i="0" u="none" strike="noStrike" kern="0" cap="none" spc="0" normalizeH="0" baseline="0" noProof="0" dirty="0">
                <a:ln>
                  <a:noFill/>
                </a:ln>
                <a:solidFill>
                  <a:srgbClr val="000099"/>
                </a:solidFill>
                <a:effectLst/>
                <a:uLnTx/>
                <a:uFillTx/>
                <a:latin typeface="Comic Sans MS" pitchFamily="66" charset="0"/>
              </a:rPr>
              <a:t>)</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99"/>
              </a:solidFill>
              <a:effectLst/>
              <a:uLnTx/>
              <a:uFillTx/>
              <a:latin typeface="Comic Sans MS" pitchFamily="66" charset="0"/>
            </a:endParaRPr>
          </a:p>
        </p:txBody>
      </p:sp>
      <p:sp>
        <p:nvSpPr>
          <p:cNvPr id="48133" name="TextBox 2"/>
          <p:cNvSpPr txBox="1">
            <a:spLocks noChangeArrowheads="1"/>
          </p:cNvSpPr>
          <p:nvPr/>
        </p:nvSpPr>
        <p:spPr bwMode="auto">
          <a:xfrm>
            <a:off x="6355149" y="3346704"/>
            <a:ext cx="246874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EKE: 20km grid</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(mean: 0.0074 m</a:t>
            </a:r>
            <a:r>
              <a:rPr kumimoji="0" lang="en-US" altLang="en-US" sz="1800" b="0" i="0" u="none" strike="noStrike" kern="0" cap="none" spc="0" normalizeH="0" baseline="30000" noProof="0" dirty="0">
                <a:ln>
                  <a:noFill/>
                </a:ln>
                <a:solidFill>
                  <a:srgbClr val="000099"/>
                </a:solidFill>
                <a:effectLst/>
                <a:uLnTx/>
                <a:uFillTx/>
                <a:latin typeface="Comic Sans MS" pitchFamily="66" charset="0"/>
              </a:rPr>
              <a:t>2</a:t>
            </a:r>
            <a:r>
              <a:rPr kumimoji="0" lang="en-US" altLang="en-US" sz="1800" b="0" i="0" u="none" strike="noStrike" kern="0" cap="none" spc="0" normalizeH="0" baseline="0" noProof="0" dirty="0">
                <a:ln>
                  <a:noFill/>
                </a:ln>
                <a:solidFill>
                  <a:srgbClr val="000099"/>
                </a:solidFill>
                <a:effectLst/>
                <a:uLnTx/>
                <a:uFillTx/>
                <a:latin typeface="Comic Sans MS" pitchFamily="66" charset="0"/>
              </a:rPr>
              <a:t>/s</a:t>
            </a:r>
            <a:r>
              <a:rPr kumimoji="0" lang="en-US" altLang="en-US" sz="1800" b="0" i="0" u="none" strike="noStrike" kern="0" cap="none" spc="0" normalizeH="0" baseline="30000" noProof="0" dirty="0">
                <a:ln>
                  <a:noFill/>
                </a:ln>
                <a:solidFill>
                  <a:srgbClr val="000099"/>
                </a:solidFill>
                <a:effectLst/>
                <a:uLnTx/>
                <a:uFillTx/>
                <a:latin typeface="Comic Sans MS" pitchFamily="66" charset="0"/>
              </a:rPr>
              <a:t>2</a:t>
            </a:r>
            <a:r>
              <a:rPr kumimoji="0" lang="en-US" altLang="en-US" sz="1800" b="0" i="0" u="none" strike="noStrike" kern="0" cap="none" spc="0" normalizeH="0" baseline="0" noProof="0" dirty="0">
                <a:ln>
                  <a:noFill/>
                </a:ln>
                <a:solidFill>
                  <a:srgbClr val="000099"/>
                </a:solidFill>
                <a:effectLst/>
                <a:uLnTx/>
                <a:uFillTx/>
                <a:latin typeface="Comic Sans MS" pitchFamily="66" charset="0"/>
              </a:rPr>
              <a:t>)</a:t>
            </a: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0788" b="9928"/>
          <a:stretch/>
        </p:blipFill>
        <p:spPr>
          <a:xfrm>
            <a:off x="0" y="0"/>
            <a:ext cx="3297382" cy="3383280"/>
          </a:xfrm>
          <a:prstGeom prst="rect">
            <a:avLst/>
          </a:prstGeom>
        </p:spPr>
      </p:pic>
      <p:sp>
        <p:nvSpPr>
          <p:cNvPr id="10" name="TextBox 2"/>
          <p:cNvSpPr txBox="1">
            <a:spLocks noChangeArrowheads="1"/>
          </p:cNvSpPr>
          <p:nvPr/>
        </p:nvSpPr>
        <p:spPr bwMode="auto">
          <a:xfrm>
            <a:off x="383771" y="3344799"/>
            <a:ext cx="252984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EKE: 5km grid</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(mean: 0.0218 m</a:t>
            </a:r>
            <a:r>
              <a:rPr kumimoji="0" lang="en-US" altLang="en-US" sz="1800" b="0" i="0" u="none" strike="noStrike" kern="0" cap="none" spc="0" normalizeH="0" baseline="30000" noProof="0" dirty="0">
                <a:ln>
                  <a:noFill/>
                </a:ln>
                <a:solidFill>
                  <a:srgbClr val="000099"/>
                </a:solidFill>
                <a:effectLst/>
                <a:uLnTx/>
                <a:uFillTx/>
                <a:latin typeface="Comic Sans MS" pitchFamily="66" charset="0"/>
              </a:rPr>
              <a:t>2</a:t>
            </a:r>
            <a:r>
              <a:rPr kumimoji="0" lang="en-US" altLang="en-US" sz="1800" b="0" i="0" u="none" strike="noStrike" kern="0" cap="none" spc="0" normalizeH="0" baseline="0" noProof="0" dirty="0">
                <a:ln>
                  <a:noFill/>
                </a:ln>
                <a:solidFill>
                  <a:srgbClr val="000099"/>
                </a:solidFill>
                <a:effectLst/>
                <a:uLnTx/>
                <a:uFillTx/>
                <a:latin typeface="Comic Sans MS" pitchFamily="66" charset="0"/>
              </a:rPr>
              <a:t>/s</a:t>
            </a:r>
            <a:r>
              <a:rPr kumimoji="0" lang="en-US" altLang="en-US" sz="1800" b="0" i="0" u="none" strike="noStrike" kern="0" cap="none" spc="0" normalizeH="0" baseline="30000" noProof="0" dirty="0">
                <a:ln>
                  <a:noFill/>
                </a:ln>
                <a:solidFill>
                  <a:srgbClr val="000099"/>
                </a:solidFill>
                <a:effectLst/>
                <a:uLnTx/>
                <a:uFillTx/>
                <a:latin typeface="Comic Sans MS" pitchFamily="66" charset="0"/>
              </a:rPr>
              <a:t>2</a:t>
            </a:r>
            <a:r>
              <a:rPr kumimoji="0" lang="en-US" altLang="en-US" sz="1800" b="0" i="0" u="none" strike="noStrike" kern="0" cap="none" spc="0" normalizeH="0" baseline="0" noProof="0" dirty="0">
                <a:ln>
                  <a:noFill/>
                </a:ln>
                <a:solidFill>
                  <a:srgbClr val="000099"/>
                </a:solidFill>
                <a:effectLst/>
                <a:uLnTx/>
                <a:uFillTx/>
                <a:latin typeface="Comic Sans MS" pitchFamily="66" charset="0"/>
              </a:rPr>
              <a:t>)</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99"/>
              </a:solidFill>
              <a:effectLst/>
              <a:uLnTx/>
              <a:uFillTx/>
              <a:latin typeface="Comic Sans MS" pitchFamily="66" charset="0"/>
            </a:endParaRPr>
          </a:p>
        </p:txBody>
      </p:sp>
      <p:sp>
        <p:nvSpPr>
          <p:cNvPr id="11" name="TextBox 2"/>
          <p:cNvSpPr txBox="1">
            <a:spLocks noChangeArrowheads="1"/>
          </p:cNvSpPr>
          <p:nvPr/>
        </p:nvSpPr>
        <p:spPr bwMode="auto">
          <a:xfrm>
            <a:off x="6385491" y="4779853"/>
            <a:ext cx="2438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dirty="0">
                <a:ln>
                  <a:noFill/>
                </a:ln>
                <a:solidFill>
                  <a:srgbClr val="000099"/>
                </a:solidFill>
                <a:effectLst/>
                <a:uLnTx/>
                <a:uFillTx/>
                <a:latin typeface="Comic Sans MS" pitchFamily="66" charset="0"/>
              </a:rPr>
              <a:t>From AVISO estimates of geostrophic velocity anomalies for 2010.</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99"/>
              </a:solidFill>
              <a:effectLst/>
              <a:uLnTx/>
              <a:uFillTx/>
              <a:latin typeface="Comic Sans MS" pitchFamily="66" charset="0"/>
            </a:endParaRPr>
          </a:p>
        </p:txBody>
      </p:sp>
    </p:spTree>
    <p:extLst>
      <p:ext uri="{BB962C8B-B14F-4D97-AF65-F5344CB8AC3E}">
        <p14:creationId xmlns:p14="http://schemas.microsoft.com/office/powerpoint/2010/main" val="1611483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622" b="-2622"/>
          <a:stretch/>
        </p:blipFill>
        <p:spPr>
          <a:xfrm>
            <a:off x="4297680" y="3"/>
            <a:ext cx="4769657" cy="6172498"/>
          </a:xfrm>
          <a:prstGeom prst="rect">
            <a:avLst/>
          </a:prstGeom>
        </p:spPr>
      </p:pic>
      <p:sp>
        <p:nvSpPr>
          <p:cNvPr id="68611" name="TextBox 2"/>
          <p:cNvSpPr txBox="1">
            <a:spLocks noChangeArrowheads="1"/>
          </p:cNvSpPr>
          <p:nvPr/>
        </p:nvSpPr>
        <p:spPr bwMode="auto">
          <a:xfrm>
            <a:off x="158496" y="228600"/>
            <a:ext cx="3733800" cy="4708981"/>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Total modeled basal melt rate is slightly low compared to observational estimates (750-1450 Gt/</a:t>
            </a:r>
            <a:r>
              <a:rPr lang="en-US" sz="2000" b="0" dirty="0" err="1">
                <a:solidFill>
                  <a:srgbClr val="000099"/>
                </a:solidFill>
                <a:latin typeface="Comic Sans MS" pitchFamily="66" charset="0"/>
              </a:rPr>
              <a:t>yr</a:t>
            </a:r>
            <a:r>
              <a:rPr lang="en-US" sz="2000" b="0" dirty="0">
                <a:solidFill>
                  <a:srgbClr val="000099"/>
                </a:solidFill>
                <a:latin typeface="Comic Sans MS" pitchFamily="66" charset="0"/>
              </a:rPr>
              <a:t>)</a:t>
            </a:r>
          </a:p>
          <a:p>
            <a:endParaRPr lang="en-US" sz="2000" b="0" dirty="0">
              <a:solidFill>
                <a:srgbClr val="000099"/>
              </a:solidFill>
              <a:latin typeface="Comic Sans MS" pitchFamily="66" charset="0"/>
            </a:endParaRPr>
          </a:p>
          <a:p>
            <a:r>
              <a:rPr lang="en-US" sz="2000" b="0" dirty="0">
                <a:solidFill>
                  <a:srgbClr val="000099"/>
                </a:solidFill>
                <a:latin typeface="Comic Sans MS" pitchFamily="66" charset="0"/>
              </a:rPr>
              <a:t>Total basal melt increases by</a:t>
            </a:r>
          </a:p>
          <a:p>
            <a:r>
              <a:rPr lang="en-US" sz="2000" b="0" dirty="0">
                <a:solidFill>
                  <a:srgbClr val="000099"/>
                </a:solidFill>
                <a:latin typeface="Comic Sans MS" pitchFamily="66" charset="0"/>
              </a:rPr>
              <a:t>17% just by increasing the horizontal resolution from 10 to </a:t>
            </a:r>
            <a:r>
              <a:rPr lang="en-US" sz="2000" b="0" dirty="0" smtClean="0">
                <a:solidFill>
                  <a:srgbClr val="000099"/>
                </a:solidFill>
                <a:latin typeface="Comic Sans MS" pitchFamily="66" charset="0"/>
              </a:rPr>
              <a:t>5 km</a:t>
            </a:r>
            <a:endParaRPr lang="en-US" sz="2000" b="0" dirty="0">
              <a:solidFill>
                <a:srgbClr val="000099"/>
              </a:solidFill>
              <a:latin typeface="Comic Sans MS" pitchFamily="66" charset="0"/>
            </a:endParaRPr>
          </a:p>
          <a:p>
            <a:endParaRPr lang="en-US" sz="2000" b="0" dirty="0">
              <a:solidFill>
                <a:srgbClr val="000099"/>
              </a:solidFill>
              <a:latin typeface="Comic Sans MS" pitchFamily="66" charset="0"/>
            </a:endParaRPr>
          </a:p>
          <a:p>
            <a:r>
              <a:rPr lang="en-US" sz="2000" b="0" dirty="0">
                <a:solidFill>
                  <a:srgbClr val="000099"/>
                </a:solidFill>
                <a:latin typeface="Comic Sans MS" pitchFamily="66" charset="0"/>
              </a:rPr>
              <a:t>Increase in melt is not spread evenly:  Not much change for “cold” water ice shelves, but dramatic improvement for </a:t>
            </a:r>
            <a:r>
              <a:rPr lang="en-US" sz="2000" b="0" dirty="0">
                <a:solidFill>
                  <a:srgbClr val="C00000"/>
                </a:solidFill>
                <a:latin typeface="Comic Sans MS" pitchFamily="66" charset="0"/>
              </a:rPr>
              <a:t>“warm”</a:t>
            </a:r>
          </a:p>
        </p:txBody>
      </p:sp>
      <p:sp>
        <p:nvSpPr>
          <p:cNvPr id="4" name="TextBox 2"/>
          <p:cNvSpPr txBox="1">
            <a:spLocks noChangeArrowheads="1"/>
          </p:cNvSpPr>
          <p:nvPr/>
        </p:nvSpPr>
        <p:spPr bwMode="auto">
          <a:xfrm>
            <a:off x="135343" y="4937581"/>
            <a:ext cx="8865782" cy="1754326"/>
          </a:xfrm>
          <a:prstGeom prst="rect">
            <a:avLst/>
          </a:prstGeom>
          <a:noFill/>
          <a:ln w="9525">
            <a:noFill/>
            <a:miter lim="800000"/>
            <a:headEnd/>
            <a:tailEnd/>
          </a:ln>
        </p:spPr>
        <p:txBody>
          <a:bodyPr wrap="square">
            <a:spAutoFit/>
          </a:bodyPr>
          <a:lstStyle/>
          <a:p>
            <a:r>
              <a:rPr lang="en-US" sz="1800" b="0" dirty="0">
                <a:solidFill>
                  <a:srgbClr val="000099"/>
                </a:solidFill>
                <a:latin typeface="Comic Sans MS" pitchFamily="66" charset="0"/>
              </a:rPr>
              <a:t>                      10 km model (m/</a:t>
            </a:r>
            <a:r>
              <a:rPr lang="en-US" sz="1800" b="0" dirty="0" err="1">
                <a:solidFill>
                  <a:srgbClr val="000099"/>
                </a:solidFill>
                <a:latin typeface="Comic Sans MS" pitchFamily="66" charset="0"/>
              </a:rPr>
              <a:t>yr</a:t>
            </a:r>
            <a:r>
              <a:rPr lang="en-US" sz="1800" b="0" dirty="0">
                <a:solidFill>
                  <a:srgbClr val="000099"/>
                </a:solidFill>
                <a:latin typeface="Comic Sans MS" pitchFamily="66" charset="0"/>
              </a:rPr>
              <a:t>)      5 km model (m/</a:t>
            </a:r>
            <a:r>
              <a:rPr lang="en-US" sz="1800" b="0" dirty="0" err="1">
                <a:solidFill>
                  <a:srgbClr val="000099"/>
                </a:solidFill>
                <a:latin typeface="Comic Sans MS" pitchFamily="66" charset="0"/>
              </a:rPr>
              <a:t>yr</a:t>
            </a:r>
            <a:r>
              <a:rPr lang="en-US" sz="1800" b="0" dirty="0">
                <a:solidFill>
                  <a:srgbClr val="000099"/>
                </a:solidFill>
                <a:latin typeface="Comic Sans MS" pitchFamily="66" charset="0"/>
              </a:rPr>
              <a:t>)    Observations (m/</a:t>
            </a:r>
            <a:r>
              <a:rPr lang="en-US" sz="1800" b="0" dirty="0" err="1">
                <a:solidFill>
                  <a:srgbClr val="000099"/>
                </a:solidFill>
                <a:latin typeface="Comic Sans MS" pitchFamily="66" charset="0"/>
              </a:rPr>
              <a:t>yr</a:t>
            </a:r>
            <a:r>
              <a:rPr lang="en-US" sz="1800" b="0" dirty="0">
                <a:solidFill>
                  <a:srgbClr val="000099"/>
                </a:solidFill>
                <a:latin typeface="Comic Sans MS" pitchFamily="66" charset="0"/>
              </a:rPr>
              <a:t>)</a:t>
            </a:r>
          </a:p>
          <a:p>
            <a:r>
              <a:rPr lang="en-US" sz="1800" b="0" dirty="0">
                <a:solidFill>
                  <a:srgbClr val="000099"/>
                </a:solidFill>
                <a:latin typeface="Comic Sans MS" pitchFamily="66" charset="0"/>
              </a:rPr>
              <a:t>Ross                     0.14 ± 0.06                  0.16 ± 0.07                  0.00 - 0.20</a:t>
            </a:r>
          </a:p>
          <a:p>
            <a:r>
              <a:rPr lang="en-US" sz="1800" b="0" dirty="0">
                <a:solidFill>
                  <a:srgbClr val="000099"/>
                </a:solidFill>
                <a:latin typeface="Comic Sans MS" pitchFamily="66" charset="0"/>
              </a:rPr>
              <a:t>Filchner-Ronne     0.19 ± 0.02                  0.22 ± 0.02                 0.03 – 0.44</a:t>
            </a:r>
          </a:p>
          <a:p>
            <a:r>
              <a:rPr lang="en-US" sz="1800" b="0" dirty="0">
                <a:solidFill>
                  <a:srgbClr val="C00000"/>
                </a:solidFill>
                <a:latin typeface="Comic Sans MS" pitchFamily="66" charset="0"/>
              </a:rPr>
              <a:t>Getz                     0.66 ± 0.30                 1.36 ± 0.37                     1.1 – 4.7</a:t>
            </a:r>
          </a:p>
          <a:p>
            <a:r>
              <a:rPr lang="en-US" sz="1800" b="0" dirty="0">
                <a:solidFill>
                  <a:srgbClr val="C00000"/>
                </a:solidFill>
                <a:latin typeface="Comic Sans MS" pitchFamily="66" charset="0"/>
              </a:rPr>
              <a:t>George VI             1.19 ± 0.18                  4.08 ± 0.54                    2.1 – 4.8 </a:t>
            </a:r>
          </a:p>
          <a:p>
            <a:r>
              <a:rPr lang="en-US" sz="1800" b="0" dirty="0">
                <a:solidFill>
                  <a:srgbClr val="C00000"/>
                </a:solidFill>
                <a:latin typeface="Comic Sans MS" pitchFamily="66" charset="0"/>
              </a:rPr>
              <a:t>Pine Island            1.62 ± 0.97                 7.31 ± 1.07                      14 - 33</a:t>
            </a:r>
          </a:p>
        </p:txBody>
      </p:sp>
    </p:spTree>
    <p:extLst>
      <p:ext uri="{BB962C8B-B14F-4D97-AF65-F5344CB8AC3E}">
        <p14:creationId xmlns:p14="http://schemas.microsoft.com/office/powerpoint/2010/main" val="536460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579794" y="304800"/>
            <a:ext cx="8001000" cy="400110"/>
          </a:xfrm>
          <a:prstGeom prst="rect">
            <a:avLst/>
          </a:prstGeom>
          <a:noFill/>
          <a:ln w="9525">
            <a:noFill/>
            <a:miter lim="800000"/>
            <a:headEnd/>
            <a:tailEnd/>
          </a:ln>
        </p:spPr>
        <p:txBody>
          <a:bodyPr wrap="square">
            <a:spAutoFit/>
          </a:bodyPr>
          <a:lstStyle/>
          <a:p>
            <a:pPr algn="ctr"/>
            <a:r>
              <a:rPr lang="en-US" sz="2000" b="0" dirty="0">
                <a:solidFill>
                  <a:srgbClr val="000099"/>
                </a:solidFill>
                <a:latin typeface="Comic Sans MS" pitchFamily="66" charset="0"/>
              </a:rPr>
              <a:t>Model bottom layer temperature for West Antarctica</a:t>
            </a:r>
            <a:endParaRPr lang="en-US" sz="2000" b="0" dirty="0">
              <a:solidFill>
                <a:srgbClr val="C00000"/>
              </a:solidFill>
              <a:latin typeface="Comic Sans MS" pitchFamily="66"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325" y="990600"/>
            <a:ext cx="6988888" cy="5056336"/>
          </a:xfrm>
          <a:prstGeom prst="rect">
            <a:avLst/>
          </a:prstGeom>
        </p:spPr>
      </p:pic>
    </p:spTree>
    <p:extLst>
      <p:ext uri="{BB962C8B-B14F-4D97-AF65-F5344CB8AC3E}">
        <p14:creationId xmlns:p14="http://schemas.microsoft.com/office/powerpoint/2010/main" val="2943535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125818" y="152400"/>
            <a:ext cx="3912781" cy="6063198"/>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Divide Antarctic ice shelves into eight regions (same as Paolo et al., 2015)</a:t>
            </a:r>
          </a:p>
          <a:p>
            <a:endParaRPr lang="en-US" sz="1600" b="0" dirty="0">
              <a:solidFill>
                <a:srgbClr val="000099"/>
              </a:solidFill>
              <a:latin typeface="Comic Sans MS" pitchFamily="66" charset="0"/>
            </a:endParaRPr>
          </a:p>
          <a:p>
            <a:r>
              <a:rPr lang="en-US" sz="2000" b="0" dirty="0">
                <a:solidFill>
                  <a:srgbClr val="000099"/>
                </a:solidFill>
                <a:latin typeface="Comic Sans MS" pitchFamily="66" charset="0"/>
              </a:rPr>
              <a:t>Separate ice shelf meltwater tracer for each region</a:t>
            </a:r>
          </a:p>
          <a:p>
            <a:endParaRPr lang="en-US" sz="1600" b="0" dirty="0">
              <a:solidFill>
                <a:srgbClr val="000099"/>
              </a:solidFill>
              <a:latin typeface="Comic Sans MS" pitchFamily="66" charset="0"/>
            </a:endParaRPr>
          </a:p>
          <a:p>
            <a:r>
              <a:rPr lang="en-US" sz="2000" b="0" dirty="0">
                <a:solidFill>
                  <a:srgbClr val="000099"/>
                </a:solidFill>
                <a:latin typeface="Comic Sans MS" pitchFamily="66" charset="0"/>
              </a:rPr>
              <a:t>Three simulations starting from same point:</a:t>
            </a:r>
          </a:p>
          <a:p>
            <a:endParaRPr lang="en-US" sz="2000" b="0" dirty="0">
              <a:solidFill>
                <a:srgbClr val="000099"/>
              </a:solidFill>
              <a:latin typeface="Comic Sans MS" pitchFamily="66" charset="0"/>
            </a:endParaRPr>
          </a:p>
          <a:p>
            <a:pPr marL="800100" lvl="1" indent="-342900">
              <a:buFont typeface="Arial" panose="020B0604020202020204" pitchFamily="34" charset="0"/>
              <a:buChar char="•"/>
            </a:pPr>
            <a:r>
              <a:rPr lang="en-US" sz="2000" b="0" dirty="0">
                <a:solidFill>
                  <a:srgbClr val="000099"/>
                </a:solidFill>
                <a:latin typeface="Comic Sans MS" pitchFamily="66" charset="0"/>
              </a:rPr>
              <a:t>Seven years continuously pumping dye into the ocean</a:t>
            </a:r>
          </a:p>
          <a:p>
            <a:pPr marL="800100" lvl="1" indent="-342900">
              <a:buFont typeface="Arial" panose="020B0604020202020204" pitchFamily="34" charset="0"/>
              <a:buChar char="•"/>
            </a:pPr>
            <a:r>
              <a:rPr lang="en-US" sz="2000" b="0" dirty="0">
                <a:solidFill>
                  <a:srgbClr val="000099"/>
                </a:solidFill>
                <a:latin typeface="Comic Sans MS" pitchFamily="66" charset="0"/>
              </a:rPr>
              <a:t>Two years with a 60 d dye release during summer</a:t>
            </a:r>
          </a:p>
          <a:p>
            <a:pPr marL="800100" lvl="1" indent="-342900">
              <a:buFont typeface="Arial" panose="020B0604020202020204" pitchFamily="34" charset="0"/>
              <a:buChar char="•"/>
            </a:pPr>
            <a:r>
              <a:rPr lang="en-US" sz="2000" b="0" dirty="0">
                <a:solidFill>
                  <a:srgbClr val="000099"/>
                </a:solidFill>
                <a:latin typeface="Comic Sans MS" pitchFamily="66" charset="0"/>
              </a:rPr>
              <a:t>Two years with a 60 d dye release during winter</a:t>
            </a:r>
          </a:p>
          <a:p>
            <a:endParaRPr lang="en-US" sz="1600" b="0" dirty="0">
              <a:solidFill>
                <a:srgbClr val="000099"/>
              </a:solidFill>
              <a:latin typeface="Comic Sans MS" pitchFamily="66"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004" t="12005" r="6721" b="19993"/>
          <a:stretch/>
        </p:blipFill>
        <p:spPr>
          <a:xfrm>
            <a:off x="4038599" y="-9526"/>
            <a:ext cx="5105401" cy="5207633"/>
          </a:xfrm>
          <a:prstGeom prst="rect">
            <a:avLst/>
          </a:prstGeom>
        </p:spPr>
      </p:pic>
    </p:spTree>
    <p:extLst>
      <p:ext uri="{BB962C8B-B14F-4D97-AF65-F5344CB8AC3E}">
        <p14:creationId xmlns:p14="http://schemas.microsoft.com/office/powerpoint/2010/main" val="2051376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6248400" y="609600"/>
            <a:ext cx="2514600" cy="1938992"/>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Ice shelf meltwater surface tracer from the Amundsen sector (three years)</a:t>
            </a:r>
          </a:p>
          <a:p>
            <a:endParaRPr lang="en-US" sz="2000" b="0" dirty="0">
              <a:solidFill>
                <a:srgbClr val="000099"/>
              </a:solidFill>
              <a:latin typeface="Comic Sans MS"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57200"/>
            <a:ext cx="6153150" cy="7962900"/>
          </a:xfrm>
          <a:prstGeom prst="rect">
            <a:avLst/>
          </a:prstGeom>
        </p:spPr>
      </p:pic>
    </p:spTree>
    <p:extLst>
      <p:ext uri="{BB962C8B-B14F-4D97-AF65-F5344CB8AC3E}">
        <p14:creationId xmlns:p14="http://schemas.microsoft.com/office/powerpoint/2010/main" val="626290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777" t="8333" r="2777" b="10418"/>
          <a:stretch/>
        </p:blipFill>
        <p:spPr>
          <a:xfrm>
            <a:off x="3108960" y="0"/>
            <a:ext cx="3108960" cy="3566160"/>
          </a:xfrm>
          <a:prstGeom prst="rect">
            <a:avLst/>
          </a:prstGeom>
        </p:spPr>
      </p:pic>
      <p:pic>
        <p:nvPicPr>
          <p:cNvPr id="2" name="Picture 1"/>
          <p:cNvPicPr>
            <a:picLocks noChangeAspect="1"/>
          </p:cNvPicPr>
          <p:nvPr/>
        </p:nvPicPr>
        <p:blipFill rotWithShape="1">
          <a:blip r:embed="rId4"/>
          <a:srcRect l="2777" t="8333" r="2777" b="10418"/>
          <a:stretch/>
        </p:blipFill>
        <p:spPr>
          <a:xfrm>
            <a:off x="0" y="0"/>
            <a:ext cx="3108960" cy="3566160"/>
          </a:xfrm>
          <a:prstGeom prst="rect">
            <a:avLst/>
          </a:prstGeom>
        </p:spPr>
      </p:pic>
      <p:sp>
        <p:nvSpPr>
          <p:cNvPr id="68611" name="TextBox 2"/>
          <p:cNvSpPr txBox="1">
            <a:spLocks noChangeArrowheads="1"/>
          </p:cNvSpPr>
          <p:nvPr/>
        </p:nvSpPr>
        <p:spPr bwMode="auto">
          <a:xfrm>
            <a:off x="6477000" y="152400"/>
            <a:ext cx="2514600" cy="4093428"/>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Ice shelf meltwater tracers after </a:t>
            </a:r>
            <a:r>
              <a:rPr lang="en-US" sz="2000" b="0" kern="0" dirty="0">
                <a:solidFill>
                  <a:srgbClr val="000099"/>
                </a:solidFill>
                <a:latin typeface="Comic Sans MS" pitchFamily="66" charset="0"/>
              </a:rPr>
              <a:t>seven</a:t>
            </a:r>
            <a:r>
              <a:rPr kumimoji="0" lang="en-US" sz="2000" b="0" i="0" u="none" strike="noStrike" kern="0" cap="none" spc="0" normalizeH="0" baseline="0" noProof="0" dirty="0">
                <a:ln>
                  <a:noFill/>
                </a:ln>
                <a:solidFill>
                  <a:srgbClr val="000099"/>
                </a:solidFill>
                <a:effectLst/>
                <a:uLnTx/>
                <a:uFillTx/>
                <a:latin typeface="Comic Sans MS" pitchFamily="66" charset="0"/>
              </a:rPr>
              <a:t> years at surface (top) and bottom model layers (bottom) for a “cold” shelf (Ross Sea: left) and a </a:t>
            </a:r>
            <a:r>
              <a:rPr kumimoji="0" lang="en-US" sz="2000" b="0" i="0" u="none" strike="noStrike" kern="0" cap="none" spc="0" normalizeH="0" baseline="0" noProof="0" dirty="0">
                <a:ln>
                  <a:noFill/>
                </a:ln>
                <a:solidFill>
                  <a:srgbClr val="FF0000"/>
                </a:solidFill>
                <a:effectLst/>
                <a:uLnTx/>
                <a:uFillTx/>
                <a:latin typeface="Comic Sans MS" pitchFamily="66" charset="0"/>
              </a:rPr>
              <a:t>“warm” shelf </a:t>
            </a:r>
            <a:r>
              <a:rPr kumimoji="0" lang="en-US" sz="2000" b="0" i="0" u="none" strike="noStrike" kern="0" cap="none" spc="0" normalizeH="0" baseline="0" noProof="0" dirty="0">
                <a:ln>
                  <a:noFill/>
                </a:ln>
                <a:solidFill>
                  <a:srgbClr val="000099"/>
                </a:solidFill>
                <a:effectLst/>
                <a:uLnTx/>
                <a:uFillTx/>
                <a:latin typeface="Comic Sans MS" pitchFamily="66" charset="0"/>
              </a:rPr>
              <a:t>(Bellingshausen Sea: right)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 </a:t>
            </a:r>
          </a:p>
        </p:txBody>
      </p:sp>
      <p:pic>
        <p:nvPicPr>
          <p:cNvPr id="9" name="Picture 8"/>
          <p:cNvPicPr>
            <a:picLocks noChangeAspect="1"/>
          </p:cNvPicPr>
          <p:nvPr/>
        </p:nvPicPr>
        <p:blipFill rotWithShape="1">
          <a:blip r:embed="rId5"/>
          <a:srcRect l="2777" t="8332" r="2777" b="10418"/>
          <a:stretch/>
        </p:blipFill>
        <p:spPr>
          <a:xfrm>
            <a:off x="3108960" y="3017520"/>
            <a:ext cx="3108960" cy="3566160"/>
          </a:xfrm>
          <a:prstGeom prst="rect">
            <a:avLst/>
          </a:prstGeom>
        </p:spPr>
      </p:pic>
      <p:pic>
        <p:nvPicPr>
          <p:cNvPr id="3" name="Picture 2"/>
          <p:cNvPicPr>
            <a:picLocks noChangeAspect="1"/>
          </p:cNvPicPr>
          <p:nvPr/>
        </p:nvPicPr>
        <p:blipFill rotWithShape="1">
          <a:blip r:embed="rId6"/>
          <a:srcRect l="2777" t="8332" r="2777" b="10418"/>
          <a:stretch/>
        </p:blipFill>
        <p:spPr>
          <a:xfrm>
            <a:off x="0" y="3017520"/>
            <a:ext cx="3108960" cy="3566160"/>
          </a:xfrm>
          <a:prstGeom prst="rect">
            <a:avLst/>
          </a:prstGeom>
        </p:spPr>
      </p:pic>
    </p:spTree>
    <p:extLst>
      <p:ext uri="{BB962C8B-B14F-4D97-AF65-F5344CB8AC3E}">
        <p14:creationId xmlns:p14="http://schemas.microsoft.com/office/powerpoint/2010/main" val="2298445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05924" y="2898793"/>
            <a:ext cx="27638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kern="0" dirty="0">
                <a:solidFill>
                  <a:schemeClr val="bg1"/>
                </a:solidFill>
                <a:latin typeface="Comic Sans MS" panose="030F0702030302020204" pitchFamily="66" charset="0"/>
              </a:rPr>
              <a:t>Jacobs and </a:t>
            </a:r>
            <a:r>
              <a:rPr lang="en-US" sz="1800" b="0" kern="0" dirty="0" err="1">
                <a:solidFill>
                  <a:schemeClr val="bg1"/>
                </a:solidFill>
                <a:latin typeface="Comic Sans MS" panose="030F0702030302020204" pitchFamily="66" charset="0"/>
              </a:rPr>
              <a:t>Giulivi</a:t>
            </a:r>
            <a:r>
              <a:rPr kumimoji="0" lang="en-US" sz="1800" b="0" i="0" u="none" strike="noStrike" kern="0" cap="none" spc="0" normalizeH="0" baseline="0" noProof="0" dirty="0">
                <a:ln>
                  <a:noFill/>
                </a:ln>
                <a:solidFill>
                  <a:schemeClr val="bg1"/>
                </a:solidFill>
                <a:effectLst/>
                <a:uLnTx/>
                <a:uFillTx/>
                <a:latin typeface="Comic Sans MS" panose="030F0702030302020204" pitchFamily="66" charset="0"/>
              </a:rPr>
              <a:t>, 2010</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258" t="38442" r="33635" b="20875"/>
          <a:stretch/>
        </p:blipFill>
        <p:spPr bwMode="auto">
          <a:xfrm>
            <a:off x="5251936" y="262477"/>
            <a:ext cx="3074127" cy="26354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486399" y="2898793"/>
            <a:ext cx="260520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chemeClr val="bg1"/>
                </a:solidFill>
                <a:effectLst/>
                <a:uLnTx/>
                <a:uFillTx/>
                <a:latin typeface="Comic Sans MS" panose="030F0702030302020204" pitchFamily="66" charset="0"/>
              </a:rPr>
              <a:t>Schmidtko</a:t>
            </a:r>
            <a:r>
              <a:rPr kumimoji="0" lang="en-US" sz="1800" b="0" i="0" u="none" strike="noStrike" kern="0" cap="none" spc="0" normalizeH="0" baseline="0" noProof="0" dirty="0">
                <a:ln>
                  <a:noFill/>
                </a:ln>
                <a:solidFill>
                  <a:schemeClr val="bg1"/>
                </a:solidFill>
                <a:effectLst/>
                <a:uLnTx/>
                <a:uFillTx/>
                <a:latin typeface="Comic Sans MS" panose="030F0702030302020204" pitchFamily="66" charset="0"/>
              </a:rPr>
              <a:t> et al., 2015</a:t>
            </a:r>
          </a:p>
        </p:txBody>
      </p:sp>
      <p:pic>
        <p:nvPicPr>
          <p:cNvPr id="7" name="Picture 6"/>
          <p:cNvPicPr>
            <a:picLocks noChangeAspect="1"/>
          </p:cNvPicPr>
          <p:nvPr/>
        </p:nvPicPr>
        <p:blipFill>
          <a:blip r:embed="rId4"/>
          <a:stretch>
            <a:fillRect/>
          </a:stretch>
        </p:blipFill>
        <p:spPr>
          <a:xfrm>
            <a:off x="597396" y="262477"/>
            <a:ext cx="3980954" cy="2255550"/>
          </a:xfrm>
          <a:prstGeom prst="rect">
            <a:avLst/>
          </a:prstGeom>
        </p:spPr>
      </p:pic>
      <p:sp>
        <p:nvSpPr>
          <p:cNvPr id="8" name="TextBox 6"/>
          <p:cNvSpPr txBox="1">
            <a:spLocks noChangeArrowheads="1"/>
          </p:cNvSpPr>
          <p:nvPr/>
        </p:nvSpPr>
        <p:spPr bwMode="auto">
          <a:xfrm>
            <a:off x="179387" y="3652316"/>
            <a:ext cx="8797925"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altLang="en-US" sz="2400" b="0" kern="0" dirty="0">
                <a:solidFill>
                  <a:srgbClr val="000099"/>
                </a:solidFill>
                <a:latin typeface="Comic Sans MS" pitchFamily="66" charset="0"/>
              </a:rPr>
              <a:t>Observed freshening in the Ross Sea over the last 50+ years may not be due to local processes but rather a signature of increased basal melt from “upstream” ice shelves in the Amundsen Sea</a:t>
            </a:r>
            <a:endParaRPr kumimoji="0" lang="en-US" altLang="en-US" sz="24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r>
              <a:rPr lang="en-US" altLang="en-US" sz="2400" b="0" kern="0" dirty="0">
                <a:solidFill>
                  <a:srgbClr val="000099"/>
                </a:solidFill>
                <a:latin typeface="Comic Sans MS" pitchFamily="66" charset="0"/>
              </a:rPr>
              <a:t>Could lead to changes in Antarctic Bottom Water (AABW) formation</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0" i="0" u="none" strike="noStrike" kern="0" cap="none" spc="0" normalizeH="0" baseline="0" noProof="0" dirty="0">
              <a:ln>
                <a:noFill/>
              </a:ln>
              <a:solidFill>
                <a:srgbClr val="000099"/>
              </a:solidFill>
              <a:effectLst/>
              <a:uLnTx/>
              <a:uFillTx/>
              <a:latin typeface="Comic Sans MS" pitchFamily="66" charset="0"/>
            </a:endParaRPr>
          </a:p>
        </p:txBody>
      </p:sp>
    </p:spTree>
    <p:extLst>
      <p:ext uri="{BB962C8B-B14F-4D97-AF65-F5344CB8AC3E}">
        <p14:creationId xmlns:p14="http://schemas.microsoft.com/office/powerpoint/2010/main" val="3363705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6324600" y="228600"/>
            <a:ext cx="2514600" cy="4401205"/>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Significant fraction of the meltwater in the Ross Sea continental shelf comes from the Amundsen sector and contributes (</a:t>
            </a:r>
            <a:r>
              <a:rPr lang="en-US" sz="2000" b="0" kern="0" dirty="0">
                <a:solidFill>
                  <a:srgbClr val="000099"/>
                </a:solidFill>
                <a:latin typeface="Comic Sans MS" pitchFamily="66" charset="0"/>
              </a:rPr>
              <a:t>37</a:t>
            </a:r>
            <a:r>
              <a:rPr kumimoji="0" lang="en-US" sz="2000" b="0" i="0" u="none" strike="noStrike" kern="0" cap="none" spc="0" normalizeH="0" baseline="0" noProof="0" dirty="0">
                <a:ln>
                  <a:noFill/>
                </a:ln>
                <a:solidFill>
                  <a:srgbClr val="000099"/>
                </a:solidFill>
                <a:effectLst/>
                <a:uLnTx/>
                <a:uFillTx/>
                <a:latin typeface="Comic Sans MS" pitchFamily="66" charset="0"/>
              </a:rPr>
              <a:t>% of the total meltwater contribution after 7 years) to AABW formation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 </a:t>
            </a:r>
          </a:p>
        </p:txBody>
      </p:sp>
      <p:pic>
        <p:nvPicPr>
          <p:cNvPr id="2" name="Picture 1"/>
          <p:cNvPicPr>
            <a:picLocks noChangeAspect="1"/>
          </p:cNvPicPr>
          <p:nvPr/>
        </p:nvPicPr>
        <p:blipFill rotWithShape="1">
          <a:blip r:embed="rId3"/>
          <a:srcRect l="-1" t="2" r="5556" b="20832"/>
          <a:stretch/>
        </p:blipFill>
        <p:spPr>
          <a:xfrm>
            <a:off x="1" y="1"/>
            <a:ext cx="3108960" cy="3474720"/>
          </a:xfrm>
          <a:prstGeom prst="rect">
            <a:avLst/>
          </a:prstGeom>
        </p:spPr>
      </p:pic>
      <p:pic>
        <p:nvPicPr>
          <p:cNvPr id="3" name="Picture 2"/>
          <p:cNvPicPr>
            <a:picLocks noChangeAspect="1"/>
          </p:cNvPicPr>
          <p:nvPr/>
        </p:nvPicPr>
        <p:blipFill rotWithShape="1">
          <a:blip r:embed="rId4"/>
          <a:srcRect l="-1" t="2" r="5556" b="20832"/>
          <a:stretch/>
        </p:blipFill>
        <p:spPr>
          <a:xfrm>
            <a:off x="3108960" y="0"/>
            <a:ext cx="3108960" cy="3474720"/>
          </a:xfrm>
          <a:prstGeom prst="rect">
            <a:avLst/>
          </a:prstGeom>
        </p:spPr>
      </p:pic>
      <p:pic>
        <p:nvPicPr>
          <p:cNvPr id="4" name="Picture 3"/>
          <p:cNvPicPr>
            <a:picLocks noChangeAspect="1"/>
          </p:cNvPicPr>
          <p:nvPr/>
        </p:nvPicPr>
        <p:blipFill rotWithShape="1">
          <a:blip r:embed="rId5"/>
          <a:srcRect t="2" r="5557" b="20832"/>
          <a:stretch/>
        </p:blipFill>
        <p:spPr>
          <a:xfrm>
            <a:off x="3108960" y="3383280"/>
            <a:ext cx="3108960" cy="3474720"/>
          </a:xfrm>
          <a:prstGeom prst="rect">
            <a:avLst/>
          </a:prstGeom>
        </p:spPr>
      </p:pic>
    </p:spTree>
    <p:extLst>
      <p:ext uri="{BB962C8B-B14F-4D97-AF65-F5344CB8AC3E}">
        <p14:creationId xmlns:p14="http://schemas.microsoft.com/office/powerpoint/2010/main" val="3136592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6477000" y="152400"/>
            <a:ext cx="2514600" cy="624786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Top: AABW layer CFC-11 (left: </a:t>
            </a:r>
            <a:r>
              <a:rPr kumimoji="0" lang="en-US" sz="2000" b="0" i="0" u="none" strike="noStrike" kern="0" cap="none" spc="0" normalizeH="0" baseline="0" noProof="0" dirty="0" err="1">
                <a:ln>
                  <a:noFill/>
                </a:ln>
                <a:solidFill>
                  <a:srgbClr val="000099"/>
                </a:solidFill>
                <a:effectLst/>
                <a:uLnTx/>
                <a:uFillTx/>
                <a:latin typeface="Comic Sans MS" pitchFamily="66" charset="0"/>
              </a:rPr>
              <a:t>Orsi</a:t>
            </a:r>
            <a:r>
              <a:rPr kumimoji="0" lang="en-US" sz="2000" b="0" i="0" u="none" strike="noStrike" kern="0" cap="none" spc="0" normalizeH="0" baseline="0" noProof="0" dirty="0">
                <a:ln>
                  <a:noFill/>
                </a:ln>
                <a:solidFill>
                  <a:srgbClr val="000099"/>
                </a:solidFill>
                <a:effectLst/>
                <a:uLnTx/>
                <a:uFillTx/>
                <a:latin typeface="Comic Sans MS" pitchFamily="66" charset="0"/>
              </a:rPr>
              <a:t> et al., 1999) and model meltwater tracer (dye units) at bottom originated from the Amundsen sector (right)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Bottom: Recent deep freshwater flux (right: </a:t>
            </a:r>
            <a:r>
              <a:rPr kumimoji="0" lang="en-US" sz="2000" b="0" i="0" u="none" strike="noStrike" kern="0" cap="none" spc="0" normalizeH="0" baseline="0" noProof="0" dirty="0" err="1">
                <a:ln>
                  <a:noFill/>
                </a:ln>
                <a:solidFill>
                  <a:srgbClr val="000099"/>
                </a:solidFill>
                <a:effectLst/>
                <a:uLnTx/>
                <a:uFillTx/>
                <a:latin typeface="Comic Sans MS" pitchFamily="66" charset="0"/>
              </a:rPr>
              <a:t>Purkey</a:t>
            </a:r>
            <a:r>
              <a:rPr kumimoji="0" lang="en-US" sz="2000" b="0" i="0" u="none" strike="noStrike" kern="0" cap="none" spc="0" normalizeH="0" baseline="0" noProof="0" dirty="0">
                <a:ln>
                  <a:noFill/>
                </a:ln>
                <a:solidFill>
                  <a:srgbClr val="000099"/>
                </a:solidFill>
                <a:effectLst/>
                <a:uLnTx/>
                <a:uFillTx/>
                <a:latin typeface="Comic Sans MS" pitchFamily="66" charset="0"/>
              </a:rPr>
              <a:t> and Johnson, 2013) and model estimate of Amundsen melt contribution to freshwater flux (cm/</a:t>
            </a:r>
            <a:r>
              <a:rPr kumimoji="0" lang="en-US" sz="2000" b="0" i="0" u="none" strike="noStrike" kern="0" cap="none" spc="0" normalizeH="0" baseline="0" noProof="0" dirty="0" err="1">
                <a:ln>
                  <a:noFill/>
                </a:ln>
                <a:solidFill>
                  <a:srgbClr val="000099"/>
                </a:solidFill>
                <a:effectLst/>
                <a:uLnTx/>
                <a:uFillTx/>
                <a:latin typeface="Comic Sans MS" pitchFamily="66" charset="0"/>
              </a:rPr>
              <a:t>yr</a:t>
            </a:r>
            <a:r>
              <a:rPr kumimoji="0" lang="en-US" sz="2000" b="0" i="0" u="none" strike="noStrike" kern="0" cap="none" spc="0" normalizeH="0" baseline="0" noProof="0" dirty="0">
                <a:ln>
                  <a:noFill/>
                </a:ln>
                <a:solidFill>
                  <a:srgbClr val="000099"/>
                </a:solidFill>
                <a:effectLst/>
                <a:uLnTx/>
                <a:uFillTx/>
                <a:latin typeface="Comic Sans MS" pitchFamily="66" charset="0"/>
              </a:rPr>
              <a:t>) computed in same manner</a:t>
            </a:r>
          </a:p>
        </p:txBody>
      </p:sp>
      <p:pic>
        <p:nvPicPr>
          <p:cNvPr id="6" name="Picture 5"/>
          <p:cNvPicPr>
            <a:picLocks noChangeAspect="1"/>
          </p:cNvPicPr>
          <p:nvPr/>
        </p:nvPicPr>
        <p:blipFill rotWithShape="1">
          <a:blip r:embed="rId3"/>
          <a:srcRect l="23705" t="19880" r="21796" b="21729"/>
          <a:stretch/>
        </p:blipFill>
        <p:spPr>
          <a:xfrm>
            <a:off x="304800" y="152400"/>
            <a:ext cx="2592920" cy="2592885"/>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94" y="3390926"/>
            <a:ext cx="2372626" cy="259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9" y="6147121"/>
            <a:ext cx="3279336" cy="50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6"/>
          <a:srcRect l="2777" t="8332" r="2777" b="10418"/>
          <a:stretch/>
        </p:blipFill>
        <p:spPr>
          <a:xfrm>
            <a:off x="3383280" y="1"/>
            <a:ext cx="2914704" cy="3343282"/>
          </a:xfrm>
          <a:prstGeom prst="rect">
            <a:avLst/>
          </a:prstGeom>
        </p:spPr>
      </p:pic>
      <p:pic>
        <p:nvPicPr>
          <p:cNvPr id="2" name="Picture 1"/>
          <p:cNvPicPr>
            <a:picLocks noChangeAspect="1"/>
          </p:cNvPicPr>
          <p:nvPr/>
        </p:nvPicPr>
        <p:blipFill rotWithShape="1">
          <a:blip r:embed="rId7"/>
          <a:srcRect l="2777" t="8332" r="2777" b="10418"/>
          <a:stretch/>
        </p:blipFill>
        <p:spPr>
          <a:xfrm>
            <a:off x="3383280" y="3291840"/>
            <a:ext cx="2914704" cy="3343282"/>
          </a:xfrm>
          <a:prstGeom prst="rect">
            <a:avLst/>
          </a:prstGeom>
        </p:spPr>
      </p:pic>
    </p:spTree>
    <p:extLst>
      <p:ext uri="{BB962C8B-B14F-4D97-AF65-F5344CB8AC3E}">
        <p14:creationId xmlns:p14="http://schemas.microsoft.com/office/powerpoint/2010/main" val="707293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228601" y="380999"/>
            <a:ext cx="3949115" cy="4953001"/>
          </a:xfrm>
          <a:prstGeom prst="rect">
            <a:avLst/>
          </a:prstGeom>
          <a:noFill/>
          <a:ln w="9525">
            <a:noFill/>
            <a:round/>
            <a:headEnd/>
            <a:tailEnd/>
          </a:ln>
        </p:spPr>
      </p:pic>
      <p:sp>
        <p:nvSpPr>
          <p:cNvPr id="4" name="TextBox 3"/>
          <p:cNvSpPr txBox="1"/>
          <p:nvPr/>
        </p:nvSpPr>
        <p:spPr>
          <a:xfrm>
            <a:off x="533400" y="5486400"/>
            <a:ext cx="3733799"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omic Sans MS" panose="030F0702030302020204" pitchFamily="66" charset="0"/>
              </a:rPr>
              <a:t>Strong correlation between </a:t>
            </a:r>
            <a:r>
              <a:rPr kumimoji="0" lang="en-US" sz="1800" b="0" i="0" u="none" strike="noStrike" kern="0" cap="none" spc="0" normalizeH="0" baseline="0" noProof="0" dirty="0" err="1">
                <a:ln>
                  <a:noFill/>
                </a:ln>
                <a:solidFill>
                  <a:schemeClr val="bg1"/>
                </a:solidFill>
                <a:effectLst/>
                <a:uLnTx/>
                <a:uFillTx/>
                <a:latin typeface="Comic Sans MS" panose="030F0702030302020204" pitchFamily="66" charset="0"/>
              </a:rPr>
              <a:t>Chl</a:t>
            </a:r>
            <a:r>
              <a:rPr kumimoji="0" lang="en-US" sz="1800" b="0" i="0" u="none" strike="noStrike" kern="0" cap="none" spc="0" normalizeH="0" baseline="0" noProof="0" dirty="0">
                <a:ln>
                  <a:noFill/>
                </a:ln>
                <a:solidFill>
                  <a:schemeClr val="bg1"/>
                </a:solidFill>
                <a:effectLst/>
                <a:uLnTx/>
                <a:uFillTx/>
                <a:latin typeface="Comic Sans MS" panose="030F0702030302020204" pitchFamily="66" charset="0"/>
              </a:rPr>
              <a:t> a concentration</a:t>
            </a:r>
            <a:r>
              <a:rPr kumimoji="0" lang="en-US" sz="1800" b="0" i="0" u="none" strike="noStrike" kern="0" cap="none" spc="0" normalizeH="0" noProof="0" dirty="0">
                <a:ln>
                  <a:noFill/>
                </a:ln>
                <a:solidFill>
                  <a:schemeClr val="bg1"/>
                </a:solidFill>
                <a:effectLst/>
                <a:uLnTx/>
                <a:uFillTx/>
                <a:latin typeface="Comic Sans MS" panose="030F0702030302020204" pitchFamily="66" charset="0"/>
              </a:rPr>
              <a:t> and ice shelf basal melt (</a:t>
            </a:r>
            <a:r>
              <a:rPr kumimoji="0" lang="en-US" sz="1800" b="0" i="0" u="none" strike="noStrike" kern="0" cap="none" spc="0" normalizeH="0" baseline="0" noProof="0" dirty="0">
                <a:ln>
                  <a:noFill/>
                </a:ln>
                <a:solidFill>
                  <a:schemeClr val="bg1"/>
                </a:solidFill>
                <a:effectLst/>
                <a:uLnTx/>
                <a:uFillTx/>
                <a:latin typeface="Comic Sans MS" panose="030F0702030302020204" pitchFamily="66" charset="0"/>
              </a:rPr>
              <a:t>Arrigo et al., 2015)</a:t>
            </a:r>
          </a:p>
        </p:txBody>
      </p:sp>
      <p:pic>
        <p:nvPicPr>
          <p:cNvPr id="3" name="Picture 2"/>
          <p:cNvPicPr>
            <a:picLocks noChangeAspect="1"/>
          </p:cNvPicPr>
          <p:nvPr/>
        </p:nvPicPr>
        <p:blipFill>
          <a:blip r:embed="rId4"/>
          <a:stretch>
            <a:fillRect/>
          </a:stretch>
        </p:blipFill>
        <p:spPr>
          <a:xfrm>
            <a:off x="4267200" y="152400"/>
            <a:ext cx="4773582" cy="2109399"/>
          </a:xfrm>
          <a:prstGeom prst="rect">
            <a:avLst/>
          </a:prstGeom>
        </p:spPr>
      </p:pic>
      <p:sp>
        <p:nvSpPr>
          <p:cNvPr id="7" name="TextBox 2"/>
          <p:cNvSpPr txBox="1">
            <a:spLocks noChangeArrowheads="1"/>
          </p:cNvSpPr>
          <p:nvPr/>
        </p:nvSpPr>
        <p:spPr bwMode="auto">
          <a:xfrm>
            <a:off x="4672790" y="2362200"/>
            <a:ext cx="4166409" cy="2862322"/>
          </a:xfrm>
          <a:prstGeom prst="rect">
            <a:avLst/>
          </a:prstGeom>
          <a:noFill/>
          <a:ln w="9525">
            <a:noFill/>
            <a:miter lim="800000"/>
            <a:headEnd/>
            <a:tailEnd/>
          </a:ln>
        </p:spPr>
        <p:txBody>
          <a:bodyPr wrap="square">
            <a:spAutoFit/>
          </a:bodyPr>
          <a:lstStyle/>
          <a:p>
            <a:r>
              <a:rPr lang="en-US" sz="1800" b="0" dirty="0">
                <a:solidFill>
                  <a:srgbClr val="000099"/>
                </a:solidFill>
                <a:latin typeface="Comic Sans MS" pitchFamily="66" charset="0"/>
              </a:rPr>
              <a:t>Iron in a transect approaching Dotson (on left) Ice Shelf</a:t>
            </a:r>
          </a:p>
          <a:p>
            <a:r>
              <a:rPr lang="en-US" sz="1800" b="0" dirty="0">
                <a:solidFill>
                  <a:srgbClr val="000099"/>
                </a:solidFill>
                <a:latin typeface="Comic Sans MS" pitchFamily="66" charset="0"/>
              </a:rPr>
              <a:t>(</a:t>
            </a:r>
            <a:r>
              <a:rPr lang="en-US" sz="1800" b="0" dirty="0" err="1">
                <a:solidFill>
                  <a:srgbClr val="000099"/>
                </a:solidFill>
                <a:latin typeface="Comic Sans MS" pitchFamily="66" charset="0"/>
              </a:rPr>
              <a:t>Sherrell</a:t>
            </a:r>
            <a:r>
              <a:rPr lang="en-US" sz="1800" b="0" dirty="0">
                <a:solidFill>
                  <a:srgbClr val="000099"/>
                </a:solidFill>
                <a:latin typeface="Comic Sans MS" pitchFamily="66" charset="0"/>
              </a:rPr>
              <a:t> et al., 2015)</a:t>
            </a:r>
          </a:p>
          <a:p>
            <a:endParaRPr lang="en-US" sz="1800" b="0" dirty="0">
              <a:solidFill>
                <a:srgbClr val="000099"/>
              </a:solidFill>
              <a:latin typeface="Comic Sans MS" pitchFamily="66" charset="0"/>
            </a:endParaRPr>
          </a:p>
          <a:p>
            <a:r>
              <a:rPr lang="en-US" sz="1800" b="0" dirty="0">
                <a:solidFill>
                  <a:srgbClr val="000099"/>
                </a:solidFill>
                <a:latin typeface="Comic Sans MS" pitchFamily="66" charset="0"/>
              </a:rPr>
              <a:t>(Note:  Iron source in meltwater may be other than directly injected from ice </a:t>
            </a:r>
            <a:r>
              <a:rPr lang="en-US" sz="1800" b="0" dirty="0" err="1">
                <a:solidFill>
                  <a:srgbClr val="000099"/>
                </a:solidFill>
                <a:latin typeface="Comic Sans MS" pitchFamily="66" charset="0"/>
              </a:rPr>
              <a:t>shelt</a:t>
            </a:r>
            <a:r>
              <a:rPr lang="en-US" sz="1800" b="0" dirty="0">
                <a:solidFill>
                  <a:srgbClr val="000099"/>
                </a:solidFill>
                <a:latin typeface="Comic Sans MS" pitchFamily="66" charset="0"/>
              </a:rPr>
              <a:t> melt (e.g. subglacial melt drainage, entrainment of benthic sources into meltwater plume via “ice pump” mechanism))</a:t>
            </a:r>
          </a:p>
        </p:txBody>
      </p:sp>
    </p:spTree>
    <p:extLst>
      <p:ext uri="{BB962C8B-B14F-4D97-AF65-F5344CB8AC3E}">
        <p14:creationId xmlns:p14="http://schemas.microsoft.com/office/powerpoint/2010/main" val="412047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457200" y="76200"/>
            <a:ext cx="8229600" cy="914400"/>
          </a:xfrm>
        </p:spPr>
        <p:txBody>
          <a:bodyPr/>
          <a:lstStyle/>
          <a:p>
            <a:pPr algn="ctr" eaLnBrk="1" hangingPunct="1">
              <a:defRPr/>
            </a:pPr>
            <a:r>
              <a:rPr lang="en-US" sz="3600" b="1" dirty="0">
                <a:solidFill>
                  <a:srgbClr val="FFFF00"/>
                </a:solidFill>
                <a:latin typeface="Comic Sans MS" pitchFamily="66" charset="0"/>
              </a:rPr>
              <a:t>Outline</a:t>
            </a:r>
          </a:p>
        </p:txBody>
      </p:sp>
      <p:sp>
        <p:nvSpPr>
          <p:cNvPr id="913411" name="Rectangle 3"/>
          <p:cNvSpPr>
            <a:spLocks noGrp="1" noChangeArrowheads="1"/>
          </p:cNvSpPr>
          <p:nvPr>
            <p:ph type="body" idx="1"/>
          </p:nvPr>
        </p:nvSpPr>
        <p:spPr>
          <a:xfrm>
            <a:off x="457200" y="762000"/>
            <a:ext cx="8458200" cy="5715000"/>
          </a:xfrm>
        </p:spPr>
        <p:txBody>
          <a:bodyPr/>
          <a:lstStyle/>
          <a:p>
            <a:pPr eaLnBrk="1" hangingPunct="1">
              <a:lnSpc>
                <a:spcPct val="90000"/>
              </a:lnSpc>
              <a:defRPr/>
            </a:pPr>
            <a:endParaRPr lang="en-US" sz="1200" dirty="0">
              <a:latin typeface="Comic Sans MS" pitchFamily="66" charset="0"/>
            </a:endParaRPr>
          </a:p>
          <a:p>
            <a:pPr eaLnBrk="1" hangingPunct="1">
              <a:lnSpc>
                <a:spcPct val="90000"/>
              </a:lnSpc>
              <a:defRPr/>
            </a:pPr>
            <a:r>
              <a:rPr lang="en-US" sz="2800" dirty="0">
                <a:latin typeface="Comic Sans MS" pitchFamily="66" charset="0"/>
              </a:rPr>
              <a:t>Introduction: What is an ice shelf and how might </a:t>
            </a:r>
            <a:r>
              <a:rPr lang="en-US" sz="2800" dirty="0" smtClean="0">
                <a:latin typeface="Comic Sans MS" pitchFamily="66" charset="0"/>
              </a:rPr>
              <a:t>its melting </a:t>
            </a:r>
            <a:r>
              <a:rPr lang="en-US" sz="2800" dirty="0">
                <a:latin typeface="Comic Sans MS" pitchFamily="66" charset="0"/>
              </a:rPr>
              <a:t>affect the ocean?</a:t>
            </a:r>
          </a:p>
          <a:p>
            <a:pPr marL="0" indent="0" eaLnBrk="1" hangingPunct="1">
              <a:lnSpc>
                <a:spcPct val="90000"/>
              </a:lnSpc>
              <a:buNone/>
              <a:defRPr/>
            </a:pPr>
            <a:endParaRPr lang="en-US" sz="1200" dirty="0">
              <a:latin typeface="Comic Sans MS" pitchFamily="66" charset="0"/>
            </a:endParaRPr>
          </a:p>
          <a:p>
            <a:pPr eaLnBrk="1" hangingPunct="1">
              <a:lnSpc>
                <a:spcPct val="90000"/>
              </a:lnSpc>
              <a:defRPr/>
            </a:pPr>
            <a:r>
              <a:rPr lang="en-US" sz="2800" dirty="0">
                <a:latin typeface="Comic Sans MS" pitchFamily="66" charset="0"/>
              </a:rPr>
              <a:t>The effect of resolution in a </a:t>
            </a:r>
            <a:r>
              <a:rPr lang="en-US" sz="2800" dirty="0" err="1">
                <a:latin typeface="Comic Sans MS" pitchFamily="66" charset="0"/>
              </a:rPr>
              <a:t>circum</a:t>
            </a:r>
            <a:r>
              <a:rPr lang="en-US" sz="2800" dirty="0">
                <a:latin typeface="Comic Sans MS" pitchFamily="66" charset="0"/>
              </a:rPr>
              <a:t>-Antarctic ocean/sea-ice/ice shelf model on ice shelf basal melt</a:t>
            </a:r>
          </a:p>
          <a:p>
            <a:pPr eaLnBrk="1" hangingPunct="1">
              <a:lnSpc>
                <a:spcPct val="90000"/>
              </a:lnSpc>
              <a:defRPr/>
            </a:pPr>
            <a:endParaRPr lang="en-US" sz="1200" dirty="0">
              <a:latin typeface="Comic Sans MS" pitchFamily="66" charset="0"/>
            </a:endParaRPr>
          </a:p>
          <a:p>
            <a:pPr eaLnBrk="1" hangingPunct="1">
              <a:lnSpc>
                <a:spcPct val="90000"/>
              </a:lnSpc>
              <a:defRPr/>
            </a:pPr>
            <a:r>
              <a:rPr lang="en-US" sz="2800" dirty="0">
                <a:latin typeface="Comic Sans MS" pitchFamily="66" charset="0"/>
              </a:rPr>
              <a:t>Transport of meltwater from different sectors around the continent</a:t>
            </a:r>
          </a:p>
          <a:p>
            <a:pPr eaLnBrk="1" hangingPunct="1">
              <a:lnSpc>
                <a:spcPct val="90000"/>
              </a:lnSpc>
              <a:defRPr/>
            </a:pPr>
            <a:endParaRPr lang="en-US" sz="1200" dirty="0">
              <a:latin typeface="Comic Sans MS" pitchFamily="66" charset="0"/>
            </a:endParaRPr>
          </a:p>
          <a:p>
            <a:pPr eaLnBrk="1" hangingPunct="1">
              <a:lnSpc>
                <a:spcPct val="90000"/>
              </a:lnSpc>
              <a:defRPr/>
            </a:pPr>
            <a:r>
              <a:rPr lang="en-US" sz="2800" dirty="0">
                <a:latin typeface="Comic Sans MS" pitchFamily="66" charset="0"/>
              </a:rPr>
              <a:t>Conclusions</a:t>
            </a:r>
          </a:p>
          <a:p>
            <a:pPr eaLnBrk="1" hangingPunct="1">
              <a:lnSpc>
                <a:spcPct val="90000"/>
              </a:lnSpc>
              <a:defRPr/>
            </a:pPr>
            <a:endParaRPr lang="en-US" sz="1200" dirty="0">
              <a:latin typeface="Comic Sans MS" pitchFamily="66" charset="0"/>
            </a:endParaRPr>
          </a:p>
        </p:txBody>
      </p:sp>
    </p:spTree>
    <p:extLst>
      <p:ext uri="{BB962C8B-B14F-4D97-AF65-F5344CB8AC3E}">
        <p14:creationId xmlns:p14="http://schemas.microsoft.com/office/powerpoint/2010/main" val="3124384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5074930" y="838200"/>
            <a:ext cx="3619500" cy="1631216"/>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Amundsen Polynya:  ~27% of the meltwater in the polynya is from non-local sources after seven years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 </a:t>
            </a:r>
          </a:p>
        </p:txBody>
      </p:sp>
      <p:pic>
        <p:nvPicPr>
          <p:cNvPr id="5" name="Picture 4"/>
          <p:cNvPicPr>
            <a:picLocks noChangeAspect="1"/>
          </p:cNvPicPr>
          <p:nvPr/>
        </p:nvPicPr>
        <p:blipFill rotWithShape="1">
          <a:blip r:embed="rId3"/>
          <a:srcRect b="21817"/>
          <a:stretch/>
        </p:blipFill>
        <p:spPr>
          <a:xfrm>
            <a:off x="0" y="152399"/>
            <a:ext cx="5074930" cy="5290310"/>
          </a:xfrm>
          <a:prstGeom prst="rect">
            <a:avLst/>
          </a:prstGeom>
        </p:spPr>
      </p:pic>
    </p:spTree>
    <p:extLst>
      <p:ext uri="{BB962C8B-B14F-4D97-AF65-F5344CB8AC3E}">
        <p14:creationId xmlns:p14="http://schemas.microsoft.com/office/powerpoint/2010/main" val="1633688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6044349" y="76200"/>
            <a:ext cx="2947251" cy="655564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Weddell Sea continental shelf:  meltwater from Queen Maud sector is a much larger contributor than local Filchner-Ronne at the surface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However, note that the Queen Maud summer contribution is much larger than winter: much of the QM melt </a:t>
            </a:r>
            <a:r>
              <a:rPr kumimoji="0" lang="en-US" sz="2000" b="0" i="0" u="none" strike="noStrike" kern="0" cap="none" spc="0" normalizeH="0" baseline="0" noProof="0" dirty="0" err="1">
                <a:ln>
                  <a:noFill/>
                </a:ln>
                <a:solidFill>
                  <a:srgbClr val="000099"/>
                </a:solidFill>
                <a:effectLst/>
                <a:uLnTx/>
                <a:uFillTx/>
                <a:latin typeface="Comic Sans MS" pitchFamily="66" charset="0"/>
              </a:rPr>
              <a:t>dFe</a:t>
            </a:r>
            <a:r>
              <a:rPr kumimoji="0" lang="en-US" sz="2000" b="0" i="0" u="none" strike="noStrike" kern="0" cap="none" spc="0" normalizeH="0" baseline="0" noProof="0" dirty="0">
                <a:ln>
                  <a:noFill/>
                </a:ln>
                <a:solidFill>
                  <a:srgbClr val="000099"/>
                </a:solidFill>
                <a:effectLst/>
                <a:uLnTx/>
                <a:uFillTx/>
                <a:latin typeface="Comic Sans MS" pitchFamily="66" charset="0"/>
              </a:rPr>
              <a:t> may be stripped out by summer production </a:t>
            </a:r>
            <a:r>
              <a:rPr kumimoji="0" lang="en-US" sz="2000" b="0" i="0" u="none" strike="noStrike" kern="0" cap="none" spc="0" normalizeH="0" baseline="0" noProof="0" dirty="0" err="1">
                <a:ln>
                  <a:noFill/>
                </a:ln>
                <a:solidFill>
                  <a:srgbClr val="000099"/>
                </a:solidFill>
                <a:effectLst/>
                <a:uLnTx/>
                <a:uFillTx/>
                <a:latin typeface="Comic Sans MS" pitchFamily="66" charset="0"/>
              </a:rPr>
              <a:t>enroute</a:t>
            </a:r>
            <a:r>
              <a:rPr kumimoji="0" lang="en-US" sz="2000" b="0" i="0" u="none" strike="noStrike" kern="0" cap="none" spc="0" normalizeH="0" baseline="0" noProof="0" dirty="0">
                <a:ln>
                  <a:noFill/>
                </a:ln>
                <a:solidFill>
                  <a:srgbClr val="000099"/>
                </a:solidFill>
                <a:effectLst/>
                <a:uLnTx/>
                <a:uFillTx/>
                <a:latin typeface="Comic Sans MS" pitchFamily="66" charset="0"/>
              </a:rPr>
              <a:t> and thus might not be a significant source of </a:t>
            </a:r>
            <a:r>
              <a:rPr kumimoji="0" lang="en-US" sz="2000" b="0" i="0" u="none" strike="noStrike" kern="0" cap="none" spc="0" normalizeH="0" baseline="0" noProof="0" dirty="0" err="1">
                <a:ln>
                  <a:noFill/>
                </a:ln>
                <a:solidFill>
                  <a:srgbClr val="000099"/>
                </a:solidFill>
                <a:effectLst/>
                <a:uLnTx/>
                <a:uFillTx/>
                <a:latin typeface="Comic Sans MS" pitchFamily="66" charset="0"/>
              </a:rPr>
              <a:t>dFe</a:t>
            </a:r>
            <a:r>
              <a:rPr kumimoji="0" lang="en-US" sz="2000" b="0" i="0" u="none" strike="noStrike" kern="0" cap="none" spc="0" normalizeH="0" baseline="0" noProof="0" dirty="0">
                <a:ln>
                  <a:noFill/>
                </a:ln>
                <a:solidFill>
                  <a:srgbClr val="000099"/>
                </a:solidFill>
                <a:effectLst/>
                <a:uLnTx/>
                <a:uFillTx/>
                <a:latin typeface="Comic Sans MS" pitchFamily="66" charset="0"/>
              </a:rPr>
              <a:t> to polynyas on the Weddell shelf</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902" t="4001" r="10274" b="23999"/>
          <a:stretch/>
        </p:blipFill>
        <p:spPr>
          <a:xfrm>
            <a:off x="0" y="3424377"/>
            <a:ext cx="3072549" cy="3456599"/>
          </a:xfrm>
          <a:prstGeom prst="rect">
            <a:avLst/>
          </a:prstGeom>
        </p:spPr>
      </p:pic>
      <p:sp>
        <p:nvSpPr>
          <p:cNvPr id="10" name="TextBox 2"/>
          <p:cNvSpPr txBox="1">
            <a:spLocks noChangeArrowheads="1"/>
          </p:cNvSpPr>
          <p:nvPr/>
        </p:nvSpPr>
        <p:spPr bwMode="auto">
          <a:xfrm>
            <a:off x="3072549" y="3810000"/>
            <a:ext cx="2514600" cy="132343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99"/>
                </a:solidFill>
                <a:effectLst/>
                <a:uLnTx/>
                <a:uFillTx/>
                <a:latin typeface="Comic Sans MS" pitchFamily="66" charset="0"/>
              </a:rPr>
              <a:t>Solid line: summer release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99"/>
                </a:solidFill>
                <a:effectLst/>
                <a:uLnTx/>
                <a:uFillTx/>
                <a:latin typeface="Comic Sans MS" pitchFamily="66" charset="0"/>
              </a:rPr>
              <a:t>Dashed line: winter release</a:t>
            </a:r>
          </a:p>
        </p:txBody>
      </p:sp>
      <p:pic>
        <p:nvPicPr>
          <p:cNvPr id="5" name="Picture 4"/>
          <p:cNvPicPr>
            <a:picLocks noChangeAspect="1"/>
          </p:cNvPicPr>
          <p:nvPr/>
        </p:nvPicPr>
        <p:blipFill rotWithShape="1">
          <a:blip r:embed="rId4"/>
          <a:srcRect l="2777" t="3" r="5556" b="22915"/>
          <a:stretch/>
        </p:blipFill>
        <p:spPr>
          <a:xfrm>
            <a:off x="0" y="1"/>
            <a:ext cx="3017520" cy="3383280"/>
          </a:xfrm>
          <a:prstGeom prst="rect">
            <a:avLst/>
          </a:prstGeom>
        </p:spPr>
      </p:pic>
      <p:pic>
        <p:nvPicPr>
          <p:cNvPr id="6" name="Picture 5"/>
          <p:cNvPicPr>
            <a:picLocks noChangeAspect="1"/>
          </p:cNvPicPr>
          <p:nvPr/>
        </p:nvPicPr>
        <p:blipFill rotWithShape="1">
          <a:blip r:embed="rId5"/>
          <a:srcRect l="2778" t="3" r="5555" b="22915"/>
          <a:stretch/>
        </p:blipFill>
        <p:spPr>
          <a:xfrm>
            <a:off x="3017520" y="1"/>
            <a:ext cx="3017520" cy="3383280"/>
          </a:xfrm>
          <a:prstGeom prst="rect">
            <a:avLst/>
          </a:prstGeom>
        </p:spPr>
      </p:pic>
    </p:spTree>
    <p:extLst>
      <p:ext uri="{BB962C8B-B14F-4D97-AF65-F5344CB8AC3E}">
        <p14:creationId xmlns:p14="http://schemas.microsoft.com/office/powerpoint/2010/main" val="3088247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6914" name="Rectangle 2"/>
          <p:cNvSpPr>
            <a:spLocks noGrp="1" noChangeArrowheads="1"/>
          </p:cNvSpPr>
          <p:nvPr>
            <p:ph type="title"/>
          </p:nvPr>
        </p:nvSpPr>
        <p:spPr>
          <a:xfrm>
            <a:off x="457200" y="0"/>
            <a:ext cx="8229600" cy="990600"/>
          </a:xfrm>
        </p:spPr>
        <p:txBody>
          <a:bodyPr/>
          <a:lstStyle/>
          <a:p>
            <a:pPr algn="ctr" eaLnBrk="1" hangingPunct="1">
              <a:defRPr/>
            </a:pPr>
            <a:r>
              <a:rPr lang="en-US" sz="3600" b="1" dirty="0">
                <a:solidFill>
                  <a:srgbClr val="FFFF00"/>
                </a:solidFill>
                <a:latin typeface="Comic Sans MS" pitchFamily="66" charset="0"/>
              </a:rPr>
              <a:t>Conclusions</a:t>
            </a:r>
          </a:p>
        </p:txBody>
      </p:sp>
      <p:sp>
        <p:nvSpPr>
          <p:cNvPr id="1446915" name="Rectangle 3"/>
          <p:cNvSpPr>
            <a:spLocks noGrp="1" noChangeArrowheads="1"/>
          </p:cNvSpPr>
          <p:nvPr>
            <p:ph type="body" idx="1"/>
          </p:nvPr>
        </p:nvSpPr>
        <p:spPr>
          <a:xfrm>
            <a:off x="228600" y="838200"/>
            <a:ext cx="8610600" cy="5486400"/>
          </a:xfrm>
        </p:spPr>
        <p:txBody>
          <a:bodyPr/>
          <a:lstStyle/>
          <a:p>
            <a:pPr eaLnBrk="1" hangingPunct="1">
              <a:lnSpc>
                <a:spcPct val="90000"/>
              </a:lnSpc>
              <a:defRPr/>
            </a:pPr>
            <a:r>
              <a:rPr lang="en-US" sz="2800" dirty="0">
                <a:latin typeface="Comic Sans MS" pitchFamily="66" charset="0"/>
              </a:rPr>
              <a:t>Resolution of the ocean model is critical in delivering ocean heat to the base of the floating ice shelves</a:t>
            </a:r>
          </a:p>
          <a:p>
            <a:pPr eaLnBrk="1" hangingPunct="1">
              <a:lnSpc>
                <a:spcPct val="90000"/>
              </a:lnSpc>
              <a:defRPr/>
            </a:pPr>
            <a:endParaRPr lang="en-US" sz="800" dirty="0">
              <a:latin typeface="Comic Sans MS" pitchFamily="66" charset="0"/>
            </a:endParaRPr>
          </a:p>
          <a:p>
            <a:pPr eaLnBrk="1" hangingPunct="1">
              <a:lnSpc>
                <a:spcPct val="90000"/>
              </a:lnSpc>
              <a:defRPr/>
            </a:pPr>
            <a:r>
              <a:rPr lang="en-US" sz="2800" dirty="0">
                <a:latin typeface="Comic Sans MS" pitchFamily="66" charset="0"/>
              </a:rPr>
              <a:t>Meltwater tracking simulations support the idea that the observed freshening of AABW formed in the Ross Sea could be due to increased melt of the Amundsen ice shelves</a:t>
            </a:r>
          </a:p>
          <a:p>
            <a:pPr eaLnBrk="1" hangingPunct="1">
              <a:lnSpc>
                <a:spcPct val="90000"/>
              </a:lnSpc>
              <a:defRPr/>
            </a:pPr>
            <a:endParaRPr lang="en-US" sz="1200" dirty="0">
              <a:latin typeface="Comic Sans MS" pitchFamily="66" charset="0"/>
            </a:endParaRPr>
          </a:p>
          <a:p>
            <a:pPr eaLnBrk="1" hangingPunct="1">
              <a:lnSpc>
                <a:spcPct val="90000"/>
              </a:lnSpc>
              <a:defRPr/>
            </a:pPr>
            <a:r>
              <a:rPr lang="en-US" sz="2800" dirty="0">
                <a:latin typeface="Comic Sans MS" pitchFamily="66" charset="0"/>
              </a:rPr>
              <a:t>Much of the meltwater over certain areas of the Antarctic continental shelf is from non-local sources which will need to be accounted for in trying to figure out the impact of ice shelf melt on phytoplankton nutrient supply (and the timing will be important)</a:t>
            </a:r>
          </a:p>
          <a:p>
            <a:pPr eaLnBrk="1" hangingPunct="1">
              <a:lnSpc>
                <a:spcPct val="90000"/>
              </a:lnSpc>
              <a:defRPr/>
            </a:pPr>
            <a:endParaRPr lang="en-US" sz="800" dirty="0">
              <a:latin typeface="Comic Sans MS" pitchFamily="66" charset="0"/>
            </a:endParaRPr>
          </a:p>
          <a:p>
            <a:pPr eaLnBrk="1" hangingPunct="1">
              <a:lnSpc>
                <a:spcPct val="90000"/>
              </a:lnSpc>
              <a:defRPr/>
            </a:pPr>
            <a:endParaRPr lang="en-US" sz="2800" dirty="0">
              <a:latin typeface="Comic Sans MS" pitchFamily="66" charset="0"/>
            </a:endParaRPr>
          </a:p>
          <a:p>
            <a:pPr eaLnBrk="1" hangingPunct="1">
              <a:lnSpc>
                <a:spcPct val="90000"/>
              </a:lnSpc>
              <a:defRPr/>
            </a:pPr>
            <a:endParaRPr lang="en-US" sz="2800" dirty="0">
              <a:latin typeface="Comic Sans MS" pitchFamily="66" charset="0"/>
            </a:endParaRPr>
          </a:p>
        </p:txBody>
      </p:sp>
    </p:spTree>
    <p:extLst>
      <p:ext uri="{BB962C8B-B14F-4D97-AF65-F5344CB8AC3E}">
        <p14:creationId xmlns:p14="http://schemas.microsoft.com/office/powerpoint/2010/main" val="3001712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a:xfrm>
            <a:off x="457200" y="76200"/>
            <a:ext cx="8229600" cy="990600"/>
          </a:xfrm>
        </p:spPr>
        <p:txBody>
          <a:bodyPr/>
          <a:lstStyle/>
          <a:p>
            <a:pPr algn="ctr" eaLnBrk="1" hangingPunct="1">
              <a:defRPr/>
            </a:pPr>
            <a:r>
              <a:rPr lang="en-US" sz="3600" b="1" dirty="0">
                <a:solidFill>
                  <a:srgbClr val="FFFF00"/>
                </a:solidFill>
                <a:latin typeface="Comic Sans MS" pitchFamily="66" charset="0"/>
              </a:rPr>
              <a:t>Acknowledgements</a:t>
            </a:r>
          </a:p>
        </p:txBody>
      </p:sp>
      <p:sp>
        <p:nvSpPr>
          <p:cNvPr id="84995" name="Rectangle 3"/>
          <p:cNvSpPr>
            <a:spLocks noGrp="1" noChangeArrowheads="1"/>
          </p:cNvSpPr>
          <p:nvPr>
            <p:ph type="body" idx="1"/>
          </p:nvPr>
        </p:nvSpPr>
        <p:spPr>
          <a:xfrm>
            <a:off x="457200" y="1066800"/>
            <a:ext cx="8229600" cy="5105400"/>
          </a:xfrm>
        </p:spPr>
        <p:txBody>
          <a:bodyPr/>
          <a:lstStyle/>
          <a:p>
            <a:pPr eaLnBrk="1" hangingPunct="1"/>
            <a:r>
              <a:rPr lang="en-US" sz="2400" dirty="0">
                <a:effectLst/>
                <a:latin typeface="Comic Sans MS" pitchFamily="66" charset="0"/>
              </a:rPr>
              <a:t>Thanks to </a:t>
            </a:r>
            <a:r>
              <a:rPr lang="en-US" sz="2400" dirty="0" smtClean="0">
                <a:effectLst/>
                <a:latin typeface="Comic Sans MS" pitchFamily="66" charset="0"/>
              </a:rPr>
              <a:t>all the ROMS developers over the years and to everyone </a:t>
            </a:r>
            <a:r>
              <a:rPr lang="en-US" sz="2400" dirty="0">
                <a:effectLst/>
                <a:latin typeface="Comic Sans MS" pitchFamily="66" charset="0"/>
              </a:rPr>
              <a:t>who supplied the different computer codes and data bases (ocean and ice shelf bathymetry, atmospheric forcing, ocean conditions) needed</a:t>
            </a:r>
          </a:p>
          <a:p>
            <a:pPr eaLnBrk="1" hangingPunct="1"/>
            <a:endParaRPr lang="en-US" sz="800" dirty="0">
              <a:effectLst/>
              <a:latin typeface="Comic Sans MS" pitchFamily="66" charset="0"/>
            </a:endParaRPr>
          </a:p>
          <a:p>
            <a:pPr eaLnBrk="1" hangingPunct="1"/>
            <a:r>
              <a:rPr lang="en-US" sz="2400" dirty="0">
                <a:effectLst/>
                <a:latin typeface="Comic Sans MS" pitchFamily="66" charset="0"/>
              </a:rPr>
              <a:t>Computer facilities and support provided by the Center for Coastal Physical Oceanography and the High Performance Computing group at Old Dominion University</a:t>
            </a:r>
          </a:p>
          <a:p>
            <a:pPr eaLnBrk="1" hangingPunct="1"/>
            <a:endParaRPr lang="en-US" sz="800" dirty="0">
              <a:effectLst/>
              <a:latin typeface="Comic Sans MS" pitchFamily="66" charset="0"/>
            </a:endParaRPr>
          </a:p>
          <a:p>
            <a:pPr eaLnBrk="1" hangingPunct="1"/>
            <a:r>
              <a:rPr lang="en-US" sz="2400" dirty="0">
                <a:effectLst/>
                <a:latin typeface="Comic Sans MS" pitchFamily="66" charset="0"/>
              </a:rPr>
              <a:t>Financial support from the U.S. National Science Foundation (ANT-0944174 and ANT-1049089)</a:t>
            </a:r>
          </a:p>
          <a:p>
            <a:pPr eaLnBrk="1" hangingPunct="1"/>
            <a:endParaRPr lang="en-US" sz="800" dirty="0">
              <a:effectLst/>
              <a:latin typeface="Comic Sans MS" pitchFamily="66" charset="0"/>
            </a:endParaRPr>
          </a:p>
        </p:txBody>
      </p:sp>
    </p:spTree>
    <p:extLst>
      <p:ext uri="{BB962C8B-B14F-4D97-AF65-F5344CB8AC3E}">
        <p14:creationId xmlns:p14="http://schemas.microsoft.com/office/powerpoint/2010/main" val="1496844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477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 y="304800"/>
            <a:ext cx="8467725"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125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TextBox 2"/>
          <p:cNvSpPr txBox="1">
            <a:spLocks noChangeArrowheads="1"/>
          </p:cNvSpPr>
          <p:nvPr/>
        </p:nvSpPr>
        <p:spPr bwMode="auto">
          <a:xfrm>
            <a:off x="304800" y="8382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a:ln>
                  <a:noFill/>
                </a:ln>
                <a:solidFill>
                  <a:srgbClr val="FFFFFF"/>
                </a:solidFill>
                <a:effectLst/>
                <a:uLnTx/>
                <a:uFillTx/>
                <a:latin typeface="Arial" charset="0"/>
              </a:rPr>
              <a:t>     </a:t>
            </a:r>
          </a:p>
        </p:txBody>
      </p:sp>
      <p:sp>
        <p:nvSpPr>
          <p:cNvPr id="106499" name="Rectangle 5"/>
          <p:cNvSpPr>
            <a:spLocks noChangeArrowheads="1"/>
          </p:cNvSpPr>
          <p:nvPr/>
        </p:nvSpPr>
        <p:spPr bwMode="auto">
          <a:xfrm>
            <a:off x="322263" y="4066691"/>
            <a:ext cx="859472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Mode 1: Melt due to cold (-1.9°C) salty SW formed by sea ice creation</a:t>
            </a:r>
          </a:p>
          <a:p>
            <a:pPr marL="0" marR="0" lvl="0" indent="0" defTabSz="914400" eaLnBrk="0" fontAlgn="auto" latinLnBrk="0" hangingPunct="0">
              <a:lnSpc>
                <a:spcPct val="100000"/>
              </a:lnSpc>
              <a:spcBef>
                <a:spcPct val="0"/>
              </a:spcBef>
              <a:spcAft>
                <a:spcPts val="0"/>
              </a:spcAft>
              <a:buClrTx/>
              <a:buSzTx/>
              <a:buFontTx/>
              <a:buNone/>
              <a:tabLst/>
              <a:defRPr/>
            </a:pPr>
            <a:endParaRPr kumimoji="0" lang="en-US" altLang="en-US" sz="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Mode 2: Melt due to warm (&gt; 0 °C ) CDW transport onto shelf</a:t>
            </a:r>
          </a:p>
          <a:p>
            <a:pPr marL="0" marR="0" lvl="0" indent="0" defTabSz="914400" eaLnBrk="0" fontAlgn="auto" latinLnBrk="0" hangingPunct="0">
              <a:lnSpc>
                <a:spcPct val="100000"/>
              </a:lnSpc>
              <a:spcBef>
                <a:spcPct val="0"/>
              </a:spcBef>
              <a:spcAft>
                <a:spcPts val="0"/>
              </a:spcAft>
              <a:buClrTx/>
              <a:buSzTx/>
              <a:buFontTx/>
              <a:buNone/>
              <a:tabLst/>
              <a:defRPr/>
            </a:pPr>
            <a:endParaRPr kumimoji="0" lang="en-US" altLang="en-US" sz="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Mode 3: Melt due to seasonally warmed surface water</a:t>
            </a:r>
          </a:p>
          <a:p>
            <a:pPr marL="0" marR="0" lvl="0" indent="0" defTabSz="914400" eaLnBrk="0" fontAlgn="auto" latinLnBrk="0" hangingPunct="0">
              <a:lnSpc>
                <a:spcPct val="100000"/>
              </a:lnSpc>
              <a:spcBef>
                <a:spcPct val="0"/>
              </a:spcBef>
              <a:spcAft>
                <a:spcPts val="0"/>
              </a:spcAft>
              <a:buClrTx/>
              <a:buSzTx/>
              <a:buFontTx/>
              <a:buNone/>
              <a:tabLst/>
              <a:defRPr/>
            </a:pPr>
            <a:endParaRPr kumimoji="0" lang="en-US" altLang="en-US" sz="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FF0000"/>
                </a:solidFill>
                <a:effectLst/>
                <a:uLnTx/>
                <a:uFillTx/>
                <a:latin typeface="Comic Sans MS" pitchFamily="66" charset="0"/>
              </a:rPr>
              <a:t>All three modes controlled (at least somewhat) by interaction between winds and sea ice!</a:t>
            </a:r>
          </a:p>
          <a:p>
            <a:pPr marL="0" marR="0" lvl="0" indent="0" defTabSz="914400" eaLnBrk="0" fontAlgn="auto" latinLnBrk="0" hangingPunct="0">
              <a:lnSpc>
                <a:spcPct val="100000"/>
              </a:lnSpc>
              <a:spcBef>
                <a:spcPct val="0"/>
              </a:spcBef>
              <a:spcAft>
                <a:spcPts val="0"/>
              </a:spcAft>
              <a:buClrTx/>
              <a:buSzTx/>
              <a:buFontTx/>
              <a:buNone/>
              <a:tabLst/>
              <a:defRPr/>
            </a:pPr>
            <a:endParaRPr kumimoji="0" lang="en-US" altLang="en-US" sz="12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1600" b="0" i="0" u="none" strike="noStrike" kern="0" cap="none" spc="0" normalizeH="0" baseline="0" noProof="0" dirty="0">
                <a:ln>
                  <a:noFill/>
                </a:ln>
                <a:solidFill>
                  <a:srgbClr val="000099"/>
                </a:solidFill>
                <a:effectLst/>
                <a:uLnTx/>
                <a:uFillTx/>
                <a:latin typeface="Comic Sans MS" pitchFamily="66" charset="0"/>
              </a:rPr>
              <a:t>(schematic courtesy: A. Jenkins, BAS)</a:t>
            </a:r>
          </a:p>
        </p:txBody>
      </p:sp>
      <p:sp>
        <p:nvSpPr>
          <p:cNvPr id="106501" name="Rectangle 5"/>
          <p:cNvSpPr>
            <a:spLocks noChangeArrowheads="1"/>
          </p:cNvSpPr>
          <p:nvPr/>
        </p:nvSpPr>
        <p:spPr bwMode="auto">
          <a:xfrm>
            <a:off x="915988" y="152549"/>
            <a:ext cx="746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99"/>
                </a:solidFill>
                <a:effectLst/>
                <a:uLnTx/>
                <a:uFillTx/>
                <a:latin typeface="Comic Sans MS" pitchFamily="66" charset="0"/>
              </a:rPr>
              <a:t>Ice shelf basal melting modes</a:t>
            </a:r>
            <a:endParaRPr kumimoji="0" lang="en-US" altLang="en-US" sz="2400" b="0" i="0" u="none" strike="noStrike" kern="0" cap="none" spc="0" normalizeH="0" baseline="0" noProof="0" dirty="0">
              <a:ln>
                <a:noFill/>
              </a:ln>
              <a:solidFill>
                <a:srgbClr val="FF0000"/>
              </a:solidFill>
              <a:effectLst/>
              <a:uLnTx/>
              <a:uFillTx/>
              <a:latin typeface="Comic Sans MS" pitchFamily="66"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32" y="614363"/>
            <a:ext cx="6303264" cy="3255264"/>
          </a:xfrm>
          <a:prstGeom prst="rect">
            <a:avLst/>
          </a:prstGeom>
        </p:spPr>
      </p:pic>
    </p:spTree>
    <p:extLst>
      <p:ext uri="{BB962C8B-B14F-4D97-AF65-F5344CB8AC3E}">
        <p14:creationId xmlns:p14="http://schemas.microsoft.com/office/powerpoint/2010/main" val="701477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838200" y="4343400"/>
            <a:ext cx="2632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Paolo et al., 2015</a:t>
            </a:r>
          </a:p>
        </p:txBody>
      </p:sp>
      <p:sp>
        <p:nvSpPr>
          <p:cNvPr id="74755" name="Text Box 5"/>
          <p:cNvSpPr txBox="1">
            <a:spLocks noChangeArrowheads="1"/>
          </p:cNvSpPr>
          <p:nvPr/>
        </p:nvSpPr>
        <p:spPr bwMode="auto">
          <a:xfrm>
            <a:off x="7693025" y="2664991"/>
            <a:ext cx="1450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err="1">
                <a:ln>
                  <a:noFill/>
                </a:ln>
                <a:solidFill>
                  <a:srgbClr val="000099"/>
                </a:solidFill>
                <a:effectLst/>
                <a:uLnTx/>
                <a:uFillTx/>
                <a:latin typeface="Comic Sans MS" pitchFamily="66" charset="0"/>
              </a:rPr>
              <a:t>Schmidtko</a:t>
            </a:r>
            <a:r>
              <a:rPr kumimoji="0" lang="en-US" altLang="en-US" sz="1800" b="0" i="0" u="none" strike="noStrike" kern="0" cap="none" spc="0" normalizeH="0" baseline="0" noProof="0" dirty="0">
                <a:ln>
                  <a:noFill/>
                </a:ln>
                <a:solidFill>
                  <a:srgbClr val="000099"/>
                </a:solidFill>
                <a:effectLst/>
                <a:uLnTx/>
                <a:uFillTx/>
                <a:latin typeface="Comic Sans MS" pitchFamily="66" charset="0"/>
              </a:rPr>
              <a:t> et al., 2014</a:t>
            </a:r>
          </a:p>
        </p:txBody>
      </p:sp>
      <p:pic>
        <p:nvPicPr>
          <p:cNvPr id="7170" name="Picture 2" descr="http://www.sciencemag.org/content/348/6232/327/F1.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1" y="152400"/>
            <a:ext cx="4433550" cy="397715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99" y="0"/>
            <a:ext cx="305752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362200"/>
            <a:ext cx="30099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6"/>
          <p:cNvSpPr txBox="1">
            <a:spLocks noChangeArrowheads="1"/>
          </p:cNvSpPr>
          <p:nvPr/>
        </p:nvSpPr>
        <p:spPr bwMode="auto">
          <a:xfrm>
            <a:off x="207898" y="5690991"/>
            <a:ext cx="87979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000099"/>
                </a:solidFill>
                <a:effectLst/>
                <a:uLnTx/>
                <a:uFillTx/>
                <a:latin typeface="Comic Sans MS" pitchFamily="66" charset="0"/>
              </a:rPr>
              <a:t>Ice shelf volume loss now thought to be increasing (at least 2012-2003 vs. 2003-1994) and this could be related to increasing ocean temperatures over the Antarctic continental shelves</a:t>
            </a:r>
          </a:p>
        </p:txBody>
      </p:sp>
    </p:spTree>
    <p:extLst>
      <p:ext uri="{BB962C8B-B14F-4D97-AF65-F5344CB8AC3E}">
        <p14:creationId xmlns:p14="http://schemas.microsoft.com/office/powerpoint/2010/main" val="2972022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
        <p:nvSpPr>
          <p:cNvPr id="68611" name="TextBox 2"/>
          <p:cNvSpPr txBox="1">
            <a:spLocks noChangeArrowheads="1"/>
          </p:cNvSpPr>
          <p:nvPr/>
        </p:nvSpPr>
        <p:spPr bwMode="auto">
          <a:xfrm>
            <a:off x="203790" y="304800"/>
            <a:ext cx="3758610" cy="5940088"/>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Cold Amundsen shelf is a common problem in models with 10-20km shelf resolution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Average temperature over the entire Amundsen shelf is much too cold in our 10km model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Stronger near shore winds remove heat more rapidly but reach a similar steady state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Higher ocean model resolution improves temperatures dramatically due to greater advection of heat onto the shelf (see also Nakayama et al., 2014)</a:t>
            </a:r>
          </a:p>
        </p:txBody>
      </p:sp>
    </p:spTree>
    <p:extLst>
      <p:ext uri="{BB962C8B-B14F-4D97-AF65-F5344CB8AC3E}">
        <p14:creationId xmlns:p14="http://schemas.microsoft.com/office/powerpoint/2010/main" val="1734482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152400" y="152400"/>
            <a:ext cx="4114800" cy="317009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Shelf temperatures are much warmer for 1.5 km resolution (top) vs. 4.0 km resolution (bottom) model of the Bellingshausen Sea, indicating stronger CDW transport along the length of the shelf</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(Jenny Graham, et al., </a:t>
            </a:r>
            <a:r>
              <a:rPr lang="en-US" sz="2000" b="0" kern="0" dirty="0">
                <a:solidFill>
                  <a:srgbClr val="000099"/>
                </a:solidFill>
                <a:latin typeface="Comic Sans MS" pitchFamily="66" charset="0"/>
              </a:rPr>
              <a:t>JGR, in press</a:t>
            </a:r>
            <a:r>
              <a:rPr kumimoji="0" lang="en-US" sz="2000" b="0" i="0" u="none" strike="noStrike" kern="0" cap="none" spc="0" normalizeH="0" baseline="0" noProof="0" dirty="0">
                <a:ln>
                  <a:noFill/>
                </a:ln>
                <a:solidFill>
                  <a:srgbClr val="000099"/>
                </a:solidFill>
                <a:effectLst/>
                <a:uLnTx/>
                <a:uFillTx/>
                <a:latin typeface="Comic Sans MS" pitchFamily="66" charset="0"/>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542" b="5542"/>
          <a:stretch/>
        </p:blipFill>
        <p:spPr>
          <a:xfrm>
            <a:off x="4195676" y="9144"/>
            <a:ext cx="4948324" cy="352047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4272" b="7969"/>
          <a:stretch/>
        </p:blipFill>
        <p:spPr>
          <a:xfrm>
            <a:off x="4204820" y="3352800"/>
            <a:ext cx="4948324" cy="3474720"/>
          </a:xfrm>
          <a:prstGeom prst="rect">
            <a:avLst/>
          </a:prstGeom>
        </p:spPr>
      </p:pic>
    </p:spTree>
    <p:extLst>
      <p:ext uri="{BB962C8B-B14F-4D97-AF65-F5344CB8AC3E}">
        <p14:creationId xmlns:p14="http://schemas.microsoft.com/office/powerpoint/2010/main" val="304561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4818" name="Rectangle 2"/>
          <p:cNvSpPr>
            <a:spLocks noGrp="1" noChangeArrowheads="1"/>
          </p:cNvSpPr>
          <p:nvPr>
            <p:ph type="title"/>
          </p:nvPr>
        </p:nvSpPr>
        <p:spPr>
          <a:xfrm>
            <a:off x="457200" y="0"/>
            <a:ext cx="8229600" cy="1079500"/>
          </a:xfrm>
        </p:spPr>
        <p:txBody>
          <a:bodyPr/>
          <a:lstStyle/>
          <a:p>
            <a:pPr algn="ctr" eaLnBrk="1" hangingPunct="1">
              <a:defRPr/>
            </a:pPr>
            <a:r>
              <a:rPr lang="en-US" sz="3600" b="1" dirty="0">
                <a:solidFill>
                  <a:srgbClr val="FFFF00"/>
                </a:solidFill>
                <a:latin typeface="Comic Sans MS" pitchFamily="66" charset="0"/>
              </a:rPr>
              <a:t>Introduction</a:t>
            </a:r>
          </a:p>
        </p:txBody>
      </p:sp>
      <p:sp>
        <p:nvSpPr>
          <p:cNvPr id="72707" name="Text Box 3"/>
          <p:cNvSpPr txBox="1">
            <a:spLocks noChangeArrowheads="1"/>
          </p:cNvSpPr>
          <p:nvPr/>
        </p:nvSpPr>
        <p:spPr bwMode="auto">
          <a:xfrm>
            <a:off x="190500" y="1066800"/>
            <a:ext cx="8763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50000"/>
              </a:spcBef>
              <a:buClrTx/>
              <a:buSzTx/>
            </a:pPr>
            <a:r>
              <a:rPr lang="en-US" altLang="en-US" sz="2400" b="0" dirty="0">
                <a:solidFill>
                  <a:srgbClr val="FFFFFF"/>
                </a:solidFill>
                <a:latin typeface="Comic Sans MS" pitchFamily="66" charset="0"/>
              </a:rPr>
              <a:t> Nearly 40% of the Antarctic continental shelf ocean is covered by the floating extensions of land based ice sheets</a:t>
            </a:r>
          </a:p>
          <a:p>
            <a:pPr eaLnBrk="1" hangingPunct="1">
              <a:spcBef>
                <a:spcPct val="50000"/>
              </a:spcBef>
              <a:buClrTx/>
              <a:buSzTx/>
            </a:pPr>
            <a:endParaRPr lang="en-US" altLang="en-US" sz="800" b="0" dirty="0">
              <a:solidFill>
                <a:srgbClr val="FFFFFF"/>
              </a:solidFill>
              <a:latin typeface="Comic Sans MS" pitchFamily="66" charset="0"/>
            </a:endParaRPr>
          </a:p>
          <a:p>
            <a:pPr eaLnBrk="1" hangingPunct="1">
              <a:spcBef>
                <a:spcPct val="50000"/>
              </a:spcBef>
              <a:buClrTx/>
              <a:buSzTx/>
            </a:pPr>
            <a:r>
              <a:rPr lang="en-US" altLang="en-US" sz="2400" b="0" dirty="0">
                <a:solidFill>
                  <a:srgbClr val="FFFFFF"/>
                </a:solidFill>
                <a:latin typeface="Comic Sans MS" pitchFamily="66" charset="0"/>
              </a:rPr>
              <a:t> Believed that most of the mass loss from the ice shelves comes from basal melting rather than iceberg calving</a:t>
            </a:r>
          </a:p>
          <a:p>
            <a:pPr eaLnBrk="1" hangingPunct="1">
              <a:spcBef>
                <a:spcPct val="50000"/>
              </a:spcBef>
              <a:buClrTx/>
              <a:buSzTx/>
              <a:buNone/>
            </a:pPr>
            <a:endParaRPr lang="en-US" altLang="en-US" sz="800" b="0" dirty="0">
              <a:solidFill>
                <a:srgbClr val="FFFFFF"/>
              </a:solidFill>
              <a:latin typeface="Comic Sans MS" pitchFamily="66" charset="0"/>
            </a:endParaRPr>
          </a:p>
          <a:p>
            <a:pPr eaLnBrk="1" hangingPunct="1">
              <a:spcBef>
                <a:spcPct val="50000"/>
              </a:spcBef>
              <a:buClrTx/>
              <a:buSzTx/>
            </a:pPr>
            <a:r>
              <a:rPr lang="en-US" altLang="en-US" sz="2400" b="0" dirty="0">
                <a:solidFill>
                  <a:srgbClr val="FFFFFF"/>
                </a:solidFill>
                <a:latin typeface="Comic Sans MS" pitchFamily="66" charset="0"/>
              </a:rPr>
              <a:t> Ice shelf basal melt water may be related to freshening on the Antarctic continental shelves and changes in Antarctic Bottom Water (AABW) formation</a:t>
            </a:r>
          </a:p>
          <a:p>
            <a:pPr eaLnBrk="1" hangingPunct="1">
              <a:spcBef>
                <a:spcPct val="50000"/>
              </a:spcBef>
              <a:buClrTx/>
              <a:buSzTx/>
            </a:pPr>
            <a:endParaRPr lang="en-US" altLang="en-US" sz="800" b="0" dirty="0">
              <a:solidFill>
                <a:srgbClr val="FFFFFF"/>
              </a:solidFill>
              <a:latin typeface="Comic Sans MS" pitchFamily="66" charset="0"/>
            </a:endParaRPr>
          </a:p>
          <a:p>
            <a:pPr eaLnBrk="1" hangingPunct="1">
              <a:spcBef>
                <a:spcPct val="50000"/>
              </a:spcBef>
              <a:buClrTx/>
              <a:buSzTx/>
            </a:pPr>
            <a:r>
              <a:rPr lang="en-US" altLang="en-US" sz="2400" b="0" dirty="0">
                <a:solidFill>
                  <a:srgbClr val="FFFFFF"/>
                </a:solidFill>
                <a:latin typeface="Comic Sans MS" pitchFamily="66" charset="0"/>
              </a:rPr>
              <a:t> Melt water proposed as source of dissolved iron for ocean primary production</a:t>
            </a:r>
          </a:p>
          <a:p>
            <a:pPr eaLnBrk="1" hangingPunct="1">
              <a:spcBef>
                <a:spcPct val="50000"/>
              </a:spcBef>
              <a:buClrTx/>
              <a:buSzTx/>
              <a:buNone/>
            </a:pPr>
            <a:endParaRPr lang="en-US" altLang="en-US" sz="2400" b="0" dirty="0">
              <a:solidFill>
                <a:srgbClr val="FFFFFF"/>
              </a:solidFill>
              <a:latin typeface="Comic Sans MS" pitchFamily="66" charset="0"/>
            </a:endParaRPr>
          </a:p>
        </p:txBody>
      </p:sp>
    </p:spTree>
    <p:extLst>
      <p:ext uri="{BB962C8B-B14F-4D97-AF65-F5344CB8AC3E}">
        <p14:creationId xmlns:p14="http://schemas.microsoft.com/office/powerpoint/2010/main" val="2568572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342900" y="3733800"/>
            <a:ext cx="3962400" cy="1754326"/>
          </a:xfrm>
          <a:prstGeom prst="rect">
            <a:avLst/>
          </a:prstGeom>
          <a:noFill/>
          <a:ln w="9525">
            <a:noFill/>
            <a:miter lim="800000"/>
            <a:headEnd/>
            <a:tailEnd/>
          </a:ln>
        </p:spPr>
        <p:txBody>
          <a:bodyPr wrap="square">
            <a:spAutoFit/>
          </a:bodyPr>
          <a:lstStyle/>
          <a:p>
            <a:r>
              <a:rPr lang="en-US" sz="1800" b="0" dirty="0">
                <a:solidFill>
                  <a:srgbClr val="000099"/>
                </a:solidFill>
                <a:latin typeface="Comic Sans MS" pitchFamily="66" charset="0"/>
              </a:rPr>
              <a:t>Iron in a transect approaching Dotson (on left) Ice Shelf</a:t>
            </a:r>
          </a:p>
          <a:p>
            <a:r>
              <a:rPr lang="en-US" sz="1800" b="0" dirty="0">
                <a:solidFill>
                  <a:srgbClr val="000099"/>
                </a:solidFill>
                <a:latin typeface="Comic Sans MS" pitchFamily="66" charset="0"/>
              </a:rPr>
              <a:t>(</a:t>
            </a:r>
            <a:r>
              <a:rPr lang="en-US" sz="1800" b="0" dirty="0" err="1">
                <a:solidFill>
                  <a:srgbClr val="000099"/>
                </a:solidFill>
                <a:latin typeface="Comic Sans MS" pitchFamily="66" charset="0"/>
              </a:rPr>
              <a:t>Sherrell</a:t>
            </a:r>
            <a:r>
              <a:rPr lang="en-US" sz="1800" b="0" dirty="0">
                <a:solidFill>
                  <a:srgbClr val="000099"/>
                </a:solidFill>
                <a:latin typeface="Comic Sans MS" pitchFamily="66" charset="0"/>
              </a:rPr>
              <a:t> et al., 2015)</a:t>
            </a:r>
          </a:p>
          <a:p>
            <a:endParaRPr lang="en-US" sz="1800" b="0" dirty="0">
              <a:solidFill>
                <a:srgbClr val="000099"/>
              </a:solidFill>
              <a:latin typeface="Comic Sans MS" pitchFamily="66" charset="0"/>
            </a:endParaRPr>
          </a:p>
          <a:p>
            <a:r>
              <a:rPr lang="en-US" sz="1800" b="0" dirty="0">
                <a:solidFill>
                  <a:srgbClr val="000099"/>
                </a:solidFill>
                <a:latin typeface="Comic Sans MS" pitchFamily="66" charset="0"/>
              </a:rPr>
              <a:t>Abundant melt water (Dotson basal melt: 7-8 m/</a:t>
            </a:r>
            <a:r>
              <a:rPr lang="en-US" sz="1800" b="0" dirty="0" err="1">
                <a:solidFill>
                  <a:srgbClr val="000099"/>
                </a:solidFill>
                <a:latin typeface="Comic Sans MS" pitchFamily="66" charset="0"/>
              </a:rPr>
              <a:t>yr</a:t>
            </a:r>
            <a:r>
              <a:rPr lang="en-US" sz="1800" b="0" dirty="0">
                <a:solidFill>
                  <a:srgbClr val="000099"/>
                </a:solidFill>
                <a:latin typeface="Comic Sans MS" pitchFamily="66" charset="0"/>
              </a:rPr>
              <a:t>)</a:t>
            </a:r>
          </a:p>
        </p:txBody>
      </p:sp>
      <p:pic>
        <p:nvPicPr>
          <p:cNvPr id="7"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880" y="209777"/>
            <a:ext cx="4246889" cy="3387353"/>
          </a:xfrm>
          <a:prstGeom prst="rect">
            <a:avLst/>
          </a:prstGeom>
        </p:spPr>
      </p:pic>
      <p:sp>
        <p:nvSpPr>
          <p:cNvPr id="9" name="TextBox 2"/>
          <p:cNvSpPr txBox="1">
            <a:spLocks noChangeArrowheads="1"/>
          </p:cNvSpPr>
          <p:nvPr/>
        </p:nvSpPr>
        <p:spPr bwMode="auto">
          <a:xfrm>
            <a:off x="4800600" y="3733800"/>
            <a:ext cx="4038600" cy="1754326"/>
          </a:xfrm>
          <a:prstGeom prst="rect">
            <a:avLst/>
          </a:prstGeom>
          <a:noFill/>
          <a:ln w="9525">
            <a:noFill/>
            <a:miter lim="800000"/>
            <a:headEnd/>
            <a:tailEnd/>
          </a:ln>
        </p:spPr>
        <p:txBody>
          <a:bodyPr wrap="square">
            <a:spAutoFit/>
          </a:bodyPr>
          <a:lstStyle/>
          <a:p>
            <a:r>
              <a:rPr lang="en-US" sz="1800" b="0" dirty="0">
                <a:solidFill>
                  <a:srgbClr val="000099"/>
                </a:solidFill>
                <a:latin typeface="Comic Sans MS" pitchFamily="66" charset="0"/>
              </a:rPr>
              <a:t>Iron in a transect approaching Ross (on right) Ice Shelf (courtesy Pete </a:t>
            </a:r>
            <a:r>
              <a:rPr lang="en-US" sz="1800" b="0" dirty="0" err="1">
                <a:solidFill>
                  <a:srgbClr val="000099"/>
                </a:solidFill>
                <a:latin typeface="Comic Sans MS" pitchFamily="66" charset="0"/>
              </a:rPr>
              <a:t>Sedwick</a:t>
            </a:r>
            <a:r>
              <a:rPr lang="en-US" sz="1800" b="0" dirty="0">
                <a:solidFill>
                  <a:srgbClr val="000099"/>
                </a:solidFill>
                <a:latin typeface="Comic Sans MS" pitchFamily="66" charset="0"/>
              </a:rPr>
              <a:t> and the PRISM project):</a:t>
            </a:r>
          </a:p>
          <a:p>
            <a:endParaRPr lang="en-US" sz="1800" b="0" dirty="0">
              <a:solidFill>
                <a:srgbClr val="000099"/>
              </a:solidFill>
              <a:latin typeface="Comic Sans MS" pitchFamily="66" charset="0"/>
            </a:endParaRPr>
          </a:p>
          <a:p>
            <a:r>
              <a:rPr lang="en-US" sz="1800" b="0" dirty="0">
                <a:solidFill>
                  <a:srgbClr val="000099"/>
                </a:solidFill>
                <a:latin typeface="Comic Sans MS" pitchFamily="66" charset="0"/>
              </a:rPr>
              <a:t>Little melt water (RIS basal melt: 0.02-0.20 m/</a:t>
            </a:r>
            <a:r>
              <a:rPr lang="en-US" sz="1800" b="0" dirty="0" err="1">
                <a:solidFill>
                  <a:srgbClr val="000099"/>
                </a:solidFill>
                <a:latin typeface="Comic Sans MS" pitchFamily="66" charset="0"/>
              </a:rPr>
              <a:t>yr</a:t>
            </a:r>
            <a:r>
              <a:rPr lang="en-US" sz="1800" b="0" dirty="0">
                <a:solidFill>
                  <a:srgbClr val="000099"/>
                </a:solidFill>
                <a:latin typeface="Comic Sans MS" pitchFamily="66" charset="0"/>
              </a:rPr>
              <a:t>)</a:t>
            </a:r>
          </a:p>
        </p:txBody>
      </p:sp>
      <p:sp>
        <p:nvSpPr>
          <p:cNvPr id="6" name="TextBox 2"/>
          <p:cNvSpPr txBox="1">
            <a:spLocks noChangeArrowheads="1"/>
          </p:cNvSpPr>
          <p:nvPr/>
        </p:nvSpPr>
        <p:spPr bwMode="auto">
          <a:xfrm>
            <a:off x="342900" y="5667196"/>
            <a:ext cx="8496299" cy="923330"/>
          </a:xfrm>
          <a:prstGeom prst="rect">
            <a:avLst/>
          </a:prstGeom>
          <a:noFill/>
          <a:ln w="9525">
            <a:noFill/>
            <a:miter lim="800000"/>
            <a:headEnd/>
            <a:tailEnd/>
          </a:ln>
        </p:spPr>
        <p:txBody>
          <a:bodyPr wrap="square">
            <a:spAutoFit/>
          </a:bodyPr>
          <a:lstStyle/>
          <a:p>
            <a:r>
              <a:rPr lang="en-US" sz="1800" b="0" dirty="0">
                <a:solidFill>
                  <a:srgbClr val="000099"/>
                </a:solidFill>
                <a:latin typeface="Comic Sans MS" pitchFamily="66" charset="0"/>
              </a:rPr>
              <a:t>(Note:  Iron source in meltwater may be other than directly injected from ice </a:t>
            </a:r>
            <a:r>
              <a:rPr lang="en-US" sz="1800" b="0" dirty="0" err="1">
                <a:solidFill>
                  <a:srgbClr val="000099"/>
                </a:solidFill>
                <a:latin typeface="Comic Sans MS" pitchFamily="66" charset="0"/>
              </a:rPr>
              <a:t>shelt</a:t>
            </a:r>
            <a:r>
              <a:rPr lang="en-US" sz="1800" b="0" dirty="0">
                <a:solidFill>
                  <a:srgbClr val="000099"/>
                </a:solidFill>
                <a:latin typeface="Comic Sans MS" pitchFamily="66" charset="0"/>
              </a:rPr>
              <a:t> melt (e.g. subglacial melt drainage, entrainment of benthic sources into meltwater plume via “ice pump” mechanism))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4" b="79998"/>
          <a:stretch/>
        </p:blipFill>
        <p:spPr>
          <a:xfrm>
            <a:off x="-71" y="685800"/>
            <a:ext cx="4773375" cy="2114629"/>
          </a:xfrm>
          <a:prstGeom prst="rect">
            <a:avLst/>
          </a:prstGeom>
        </p:spPr>
      </p:pic>
    </p:spTree>
    <p:extLst>
      <p:ext uri="{BB962C8B-B14F-4D97-AF65-F5344CB8AC3E}">
        <p14:creationId xmlns:p14="http://schemas.microsoft.com/office/powerpoint/2010/main" val="85380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628" t="10667" r="8548" b="14666"/>
          <a:stretch/>
        </p:blipFill>
        <p:spPr>
          <a:xfrm>
            <a:off x="3200399" y="49"/>
            <a:ext cx="3072549" cy="3584637"/>
          </a:xfrm>
          <a:prstGeom prst="rect">
            <a:avLst/>
          </a:prstGeom>
        </p:spPr>
      </p:pic>
      <p:sp>
        <p:nvSpPr>
          <p:cNvPr id="68611" name="TextBox 2"/>
          <p:cNvSpPr txBox="1">
            <a:spLocks noChangeArrowheads="1"/>
          </p:cNvSpPr>
          <p:nvPr/>
        </p:nvSpPr>
        <p:spPr bwMode="auto">
          <a:xfrm>
            <a:off x="6477000" y="152400"/>
            <a:ext cx="2514600" cy="2862322"/>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Ice shelf melt water tracers at surface (top) and bottom model layers (bottom) for the Ross (left) and Amundsen (right) sectors after four years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624" t="10662" r="8551" b="14670"/>
          <a:stretch/>
        </p:blipFill>
        <p:spPr>
          <a:xfrm>
            <a:off x="0" y="1"/>
            <a:ext cx="3072586" cy="358468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624" t="10662" r="8551" b="14670"/>
          <a:stretch/>
        </p:blipFill>
        <p:spPr>
          <a:xfrm>
            <a:off x="0" y="3017317"/>
            <a:ext cx="3072586" cy="3584685"/>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8628" t="10667" r="8548" b="14666"/>
          <a:stretch/>
        </p:blipFill>
        <p:spPr>
          <a:xfrm>
            <a:off x="3200399" y="3017365"/>
            <a:ext cx="3072549" cy="3584637"/>
          </a:xfrm>
          <a:prstGeom prst="rect">
            <a:avLst/>
          </a:prstGeom>
        </p:spPr>
      </p:pic>
    </p:spTree>
    <p:extLst>
      <p:ext uri="{BB962C8B-B14F-4D97-AF65-F5344CB8AC3E}">
        <p14:creationId xmlns:p14="http://schemas.microsoft.com/office/powerpoint/2010/main" val="1770470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777" t="8332" r="2777" b="10418"/>
          <a:stretch/>
        </p:blipFill>
        <p:spPr>
          <a:xfrm>
            <a:off x="3108960" y="0"/>
            <a:ext cx="3108960" cy="3566160"/>
          </a:xfrm>
          <a:prstGeom prst="rect">
            <a:avLst/>
          </a:prstGeom>
        </p:spPr>
      </p:pic>
      <p:pic>
        <p:nvPicPr>
          <p:cNvPr id="5" name="Picture 4"/>
          <p:cNvPicPr>
            <a:picLocks noChangeAspect="1"/>
          </p:cNvPicPr>
          <p:nvPr/>
        </p:nvPicPr>
        <p:blipFill rotWithShape="1">
          <a:blip r:embed="rId4"/>
          <a:srcRect l="2777" t="8332" r="2777" b="10418"/>
          <a:stretch/>
        </p:blipFill>
        <p:spPr>
          <a:xfrm>
            <a:off x="0" y="0"/>
            <a:ext cx="3108960" cy="3566160"/>
          </a:xfrm>
          <a:prstGeom prst="rect">
            <a:avLst/>
          </a:prstGeom>
        </p:spPr>
      </p:pic>
      <p:sp>
        <p:nvSpPr>
          <p:cNvPr id="68611" name="TextBox 2"/>
          <p:cNvSpPr txBox="1">
            <a:spLocks noChangeArrowheads="1"/>
          </p:cNvSpPr>
          <p:nvPr/>
        </p:nvSpPr>
        <p:spPr bwMode="auto">
          <a:xfrm>
            <a:off x="6477000" y="152400"/>
            <a:ext cx="2514600" cy="286232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Ice shelf melt water tracers at surface (top) and bottom model layers (bottom) for the Ross (left) and Amundsen (right) sectors after seven years</a:t>
            </a:r>
          </a:p>
        </p:txBody>
      </p:sp>
      <p:pic>
        <p:nvPicPr>
          <p:cNvPr id="6" name="Picture 5"/>
          <p:cNvPicPr>
            <a:picLocks noChangeAspect="1"/>
          </p:cNvPicPr>
          <p:nvPr/>
        </p:nvPicPr>
        <p:blipFill rotWithShape="1">
          <a:blip r:embed="rId5"/>
          <a:srcRect l="2777" t="8332" r="2777" b="10418"/>
          <a:stretch/>
        </p:blipFill>
        <p:spPr>
          <a:xfrm>
            <a:off x="0" y="3017520"/>
            <a:ext cx="3108960" cy="3566160"/>
          </a:xfrm>
          <a:prstGeom prst="rect">
            <a:avLst/>
          </a:prstGeom>
        </p:spPr>
      </p:pic>
      <p:pic>
        <p:nvPicPr>
          <p:cNvPr id="9" name="Picture 8"/>
          <p:cNvPicPr>
            <a:picLocks noChangeAspect="1"/>
          </p:cNvPicPr>
          <p:nvPr/>
        </p:nvPicPr>
        <p:blipFill rotWithShape="1">
          <a:blip r:embed="rId6"/>
          <a:srcRect l="2777" t="8332" r="2777" b="10418"/>
          <a:stretch/>
        </p:blipFill>
        <p:spPr>
          <a:xfrm>
            <a:off x="3108960" y="3017520"/>
            <a:ext cx="3108960" cy="3566160"/>
          </a:xfrm>
          <a:prstGeom prst="rect">
            <a:avLst/>
          </a:prstGeom>
        </p:spPr>
      </p:pic>
    </p:spTree>
    <p:extLst>
      <p:ext uri="{BB962C8B-B14F-4D97-AF65-F5344CB8AC3E}">
        <p14:creationId xmlns:p14="http://schemas.microsoft.com/office/powerpoint/2010/main" val="190505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628" t="10666" r="8548" b="14667"/>
          <a:stretch/>
        </p:blipFill>
        <p:spPr>
          <a:xfrm>
            <a:off x="-1" y="0"/>
            <a:ext cx="3072549" cy="3584637"/>
          </a:xfrm>
          <a:prstGeom prst="rect">
            <a:avLst/>
          </a:prstGeom>
        </p:spPr>
      </p:pic>
      <p:sp>
        <p:nvSpPr>
          <p:cNvPr id="68611" name="TextBox 2"/>
          <p:cNvSpPr txBox="1">
            <a:spLocks noChangeArrowheads="1"/>
          </p:cNvSpPr>
          <p:nvPr/>
        </p:nvSpPr>
        <p:spPr bwMode="auto">
          <a:xfrm>
            <a:off x="6477000" y="152400"/>
            <a:ext cx="2514600" cy="2862322"/>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Ice shelf melt water tracers at surface (top) and bottom model layers (bottom) for the Bellingshausen (left) and Larsen (right) sectors after four years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7365"/>
            <a:ext cx="307340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628" t="10667" r="8548" b="14666"/>
          <a:stretch/>
        </p:blipFill>
        <p:spPr>
          <a:xfrm>
            <a:off x="3200399" y="0"/>
            <a:ext cx="3072549" cy="358463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627" t="10667" r="8549" b="14666"/>
          <a:stretch/>
        </p:blipFill>
        <p:spPr>
          <a:xfrm>
            <a:off x="3200399" y="3017303"/>
            <a:ext cx="3072549" cy="3584637"/>
          </a:xfrm>
          <a:prstGeom prst="rect">
            <a:avLst/>
          </a:prstGeom>
        </p:spPr>
      </p:pic>
    </p:spTree>
    <p:extLst>
      <p:ext uri="{BB962C8B-B14F-4D97-AF65-F5344CB8AC3E}">
        <p14:creationId xmlns:p14="http://schemas.microsoft.com/office/powerpoint/2010/main" val="2611941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7" t="8332" r="2777" b="10418"/>
          <a:stretch/>
        </p:blipFill>
        <p:spPr>
          <a:xfrm>
            <a:off x="3108960" y="0"/>
            <a:ext cx="3108960" cy="3566160"/>
          </a:xfrm>
          <a:prstGeom prst="rect">
            <a:avLst/>
          </a:prstGeom>
        </p:spPr>
      </p:pic>
      <p:pic>
        <p:nvPicPr>
          <p:cNvPr id="2" name="Picture 1"/>
          <p:cNvPicPr>
            <a:picLocks noChangeAspect="1"/>
          </p:cNvPicPr>
          <p:nvPr/>
        </p:nvPicPr>
        <p:blipFill rotWithShape="1">
          <a:blip r:embed="rId4"/>
          <a:srcRect l="2777" t="8333" r="2777" b="10418"/>
          <a:stretch/>
        </p:blipFill>
        <p:spPr>
          <a:xfrm>
            <a:off x="0" y="0"/>
            <a:ext cx="3108960" cy="3566160"/>
          </a:xfrm>
          <a:prstGeom prst="rect">
            <a:avLst/>
          </a:prstGeom>
        </p:spPr>
      </p:pic>
      <p:sp>
        <p:nvSpPr>
          <p:cNvPr id="68611" name="TextBox 2"/>
          <p:cNvSpPr txBox="1">
            <a:spLocks noChangeArrowheads="1"/>
          </p:cNvSpPr>
          <p:nvPr/>
        </p:nvSpPr>
        <p:spPr bwMode="auto">
          <a:xfrm>
            <a:off x="6477000" y="152400"/>
            <a:ext cx="2514600" cy="286232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Ice shelf melt water tracers at surface (top) and bottom model layers (bottom) for the Bellingshausen (left) and Larsen (right) sectors after seven years</a:t>
            </a:r>
          </a:p>
        </p:txBody>
      </p:sp>
      <p:pic>
        <p:nvPicPr>
          <p:cNvPr id="3" name="Picture 2"/>
          <p:cNvPicPr>
            <a:picLocks noChangeAspect="1"/>
          </p:cNvPicPr>
          <p:nvPr/>
        </p:nvPicPr>
        <p:blipFill rotWithShape="1">
          <a:blip r:embed="rId5"/>
          <a:srcRect l="2777" t="8333" r="2777" b="10417"/>
          <a:stretch/>
        </p:blipFill>
        <p:spPr>
          <a:xfrm>
            <a:off x="0" y="3017520"/>
            <a:ext cx="3108960" cy="3566160"/>
          </a:xfrm>
          <a:prstGeom prst="rect">
            <a:avLst/>
          </a:prstGeom>
        </p:spPr>
      </p:pic>
      <p:pic>
        <p:nvPicPr>
          <p:cNvPr id="7" name="Picture 6"/>
          <p:cNvPicPr>
            <a:picLocks noChangeAspect="1"/>
          </p:cNvPicPr>
          <p:nvPr/>
        </p:nvPicPr>
        <p:blipFill rotWithShape="1">
          <a:blip r:embed="rId6"/>
          <a:srcRect l="2777" t="8333" r="2777" b="10418"/>
          <a:stretch/>
        </p:blipFill>
        <p:spPr>
          <a:xfrm>
            <a:off x="3108960" y="3017520"/>
            <a:ext cx="3108960" cy="3566160"/>
          </a:xfrm>
          <a:prstGeom prst="rect">
            <a:avLst/>
          </a:prstGeom>
        </p:spPr>
      </p:pic>
    </p:spTree>
    <p:extLst>
      <p:ext uri="{BB962C8B-B14F-4D97-AF65-F5344CB8AC3E}">
        <p14:creationId xmlns:p14="http://schemas.microsoft.com/office/powerpoint/2010/main" val="1749615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6477000" y="152400"/>
            <a:ext cx="2514600" cy="3170099"/>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Ice shelf melt water tracers at surface (top) and bottom model layers (bottom) for the Filchner-Ronne (left) and Queen Maud (right) sectors after four years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28" t="10667" r="8548" b="14666"/>
          <a:stretch/>
        </p:blipFill>
        <p:spPr>
          <a:xfrm>
            <a:off x="851" y="0"/>
            <a:ext cx="3072549" cy="358463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628" t="10667" r="8548" b="14666"/>
          <a:stretch/>
        </p:blipFill>
        <p:spPr>
          <a:xfrm>
            <a:off x="851" y="3017303"/>
            <a:ext cx="3072549" cy="3584637"/>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8628" t="10667" r="8548" b="14666"/>
          <a:stretch/>
        </p:blipFill>
        <p:spPr>
          <a:xfrm>
            <a:off x="3200399" y="0"/>
            <a:ext cx="3072549" cy="358463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628" t="10667" r="8548" b="14666"/>
          <a:stretch/>
        </p:blipFill>
        <p:spPr>
          <a:xfrm>
            <a:off x="3200398" y="3014722"/>
            <a:ext cx="3072549" cy="3584637"/>
          </a:xfrm>
          <a:prstGeom prst="rect">
            <a:avLst/>
          </a:prstGeom>
        </p:spPr>
      </p:pic>
    </p:spTree>
    <p:extLst>
      <p:ext uri="{BB962C8B-B14F-4D97-AF65-F5344CB8AC3E}">
        <p14:creationId xmlns:p14="http://schemas.microsoft.com/office/powerpoint/2010/main" val="2846228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777" t="8332" r="2777" b="10418"/>
          <a:stretch/>
        </p:blipFill>
        <p:spPr>
          <a:xfrm>
            <a:off x="3108960" y="0"/>
            <a:ext cx="3108960" cy="3566160"/>
          </a:xfrm>
          <a:prstGeom prst="rect">
            <a:avLst/>
          </a:prstGeom>
        </p:spPr>
      </p:pic>
      <p:pic>
        <p:nvPicPr>
          <p:cNvPr id="5" name="Picture 4"/>
          <p:cNvPicPr>
            <a:picLocks noChangeAspect="1"/>
          </p:cNvPicPr>
          <p:nvPr/>
        </p:nvPicPr>
        <p:blipFill rotWithShape="1">
          <a:blip r:embed="rId4"/>
          <a:srcRect l="2777" t="8332" r="2777" b="10418"/>
          <a:stretch/>
        </p:blipFill>
        <p:spPr>
          <a:xfrm>
            <a:off x="0" y="0"/>
            <a:ext cx="3108960" cy="3566160"/>
          </a:xfrm>
          <a:prstGeom prst="rect">
            <a:avLst/>
          </a:prstGeom>
        </p:spPr>
      </p:pic>
      <p:sp>
        <p:nvSpPr>
          <p:cNvPr id="68611" name="TextBox 2"/>
          <p:cNvSpPr txBox="1">
            <a:spLocks noChangeArrowheads="1"/>
          </p:cNvSpPr>
          <p:nvPr/>
        </p:nvSpPr>
        <p:spPr bwMode="auto">
          <a:xfrm>
            <a:off x="6477000" y="152400"/>
            <a:ext cx="2514600" cy="317009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Ice shelf melt water tracers at surface (top) and bottom model layers (bottom) for the Filchner-Ronne (left) and Queen Maud (right) sectors after seven years</a:t>
            </a:r>
          </a:p>
        </p:txBody>
      </p:sp>
      <p:pic>
        <p:nvPicPr>
          <p:cNvPr id="6" name="Picture 5"/>
          <p:cNvPicPr>
            <a:picLocks noChangeAspect="1"/>
          </p:cNvPicPr>
          <p:nvPr/>
        </p:nvPicPr>
        <p:blipFill rotWithShape="1">
          <a:blip r:embed="rId5"/>
          <a:srcRect l="2777" t="8332" r="2777" b="10418"/>
          <a:stretch/>
        </p:blipFill>
        <p:spPr>
          <a:xfrm>
            <a:off x="0" y="3017520"/>
            <a:ext cx="3108960" cy="3566160"/>
          </a:xfrm>
          <a:prstGeom prst="rect">
            <a:avLst/>
          </a:prstGeom>
        </p:spPr>
      </p:pic>
      <p:pic>
        <p:nvPicPr>
          <p:cNvPr id="9" name="Picture 8"/>
          <p:cNvPicPr>
            <a:picLocks noChangeAspect="1"/>
          </p:cNvPicPr>
          <p:nvPr/>
        </p:nvPicPr>
        <p:blipFill rotWithShape="1">
          <a:blip r:embed="rId6"/>
          <a:srcRect l="2777" t="8332" r="2777" b="10418"/>
          <a:stretch/>
        </p:blipFill>
        <p:spPr>
          <a:xfrm>
            <a:off x="3108960" y="3017520"/>
            <a:ext cx="3108960" cy="3566160"/>
          </a:xfrm>
          <a:prstGeom prst="rect">
            <a:avLst/>
          </a:prstGeom>
        </p:spPr>
      </p:pic>
    </p:spTree>
    <p:extLst>
      <p:ext uri="{BB962C8B-B14F-4D97-AF65-F5344CB8AC3E}">
        <p14:creationId xmlns:p14="http://schemas.microsoft.com/office/powerpoint/2010/main" val="700220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1" name="TextBox 2"/>
          <p:cNvSpPr txBox="1">
            <a:spLocks noChangeArrowheads="1"/>
          </p:cNvSpPr>
          <p:nvPr/>
        </p:nvSpPr>
        <p:spPr bwMode="auto">
          <a:xfrm>
            <a:off x="6477000" y="152400"/>
            <a:ext cx="2514600" cy="2862322"/>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Ice shelf melt water tracers at surface (top) and bottom model layers (bottom) for the Amery (left) and Wilkes (right) sectors after four years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628" t="10667" r="8548" b="14666"/>
          <a:stretch/>
        </p:blipFill>
        <p:spPr>
          <a:xfrm>
            <a:off x="851" y="-1"/>
            <a:ext cx="3072549" cy="358463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628" t="10667" r="8548" b="14666"/>
          <a:stretch/>
        </p:blipFill>
        <p:spPr>
          <a:xfrm>
            <a:off x="0" y="3014721"/>
            <a:ext cx="3072549" cy="358463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8628" t="10667" r="8548" b="14666"/>
          <a:stretch/>
        </p:blipFill>
        <p:spPr>
          <a:xfrm>
            <a:off x="3200398" y="0"/>
            <a:ext cx="3072549" cy="358463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8628" t="10667" r="8548" b="14666"/>
          <a:stretch/>
        </p:blipFill>
        <p:spPr>
          <a:xfrm>
            <a:off x="3200398" y="3014720"/>
            <a:ext cx="3072549" cy="3584637"/>
          </a:xfrm>
          <a:prstGeom prst="rect">
            <a:avLst/>
          </a:prstGeom>
        </p:spPr>
      </p:pic>
    </p:spTree>
    <p:extLst>
      <p:ext uri="{BB962C8B-B14F-4D97-AF65-F5344CB8AC3E}">
        <p14:creationId xmlns:p14="http://schemas.microsoft.com/office/powerpoint/2010/main" val="3572719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7" t="8332" r="2777" b="10418"/>
          <a:stretch/>
        </p:blipFill>
        <p:spPr>
          <a:xfrm>
            <a:off x="3108960" y="0"/>
            <a:ext cx="3108960" cy="3566160"/>
          </a:xfrm>
          <a:prstGeom prst="rect">
            <a:avLst/>
          </a:prstGeom>
        </p:spPr>
      </p:pic>
      <p:pic>
        <p:nvPicPr>
          <p:cNvPr id="2" name="Picture 1"/>
          <p:cNvPicPr>
            <a:picLocks noChangeAspect="1"/>
          </p:cNvPicPr>
          <p:nvPr/>
        </p:nvPicPr>
        <p:blipFill rotWithShape="1">
          <a:blip r:embed="rId4"/>
          <a:srcRect l="2777" t="8332" r="2777" b="10418"/>
          <a:stretch/>
        </p:blipFill>
        <p:spPr>
          <a:xfrm>
            <a:off x="0" y="0"/>
            <a:ext cx="3108960" cy="3566160"/>
          </a:xfrm>
          <a:prstGeom prst="rect">
            <a:avLst/>
          </a:prstGeom>
        </p:spPr>
      </p:pic>
      <p:sp>
        <p:nvSpPr>
          <p:cNvPr id="68611" name="TextBox 2"/>
          <p:cNvSpPr txBox="1">
            <a:spLocks noChangeArrowheads="1"/>
          </p:cNvSpPr>
          <p:nvPr/>
        </p:nvSpPr>
        <p:spPr bwMode="auto">
          <a:xfrm>
            <a:off x="6477000" y="152400"/>
            <a:ext cx="2514600" cy="286232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Ice shelf melt water tracers at surface (top) and bottom model layers (bottom) for the Amery (left) and Wilkes (right) sectors after seven years</a:t>
            </a:r>
          </a:p>
        </p:txBody>
      </p:sp>
      <p:pic>
        <p:nvPicPr>
          <p:cNvPr id="3" name="Picture 2"/>
          <p:cNvPicPr>
            <a:picLocks noChangeAspect="1"/>
          </p:cNvPicPr>
          <p:nvPr/>
        </p:nvPicPr>
        <p:blipFill rotWithShape="1">
          <a:blip r:embed="rId5"/>
          <a:srcRect l="2777" t="8332" r="2777" b="10418"/>
          <a:stretch/>
        </p:blipFill>
        <p:spPr>
          <a:xfrm>
            <a:off x="0" y="3017520"/>
            <a:ext cx="3108960" cy="3566160"/>
          </a:xfrm>
          <a:prstGeom prst="rect">
            <a:avLst/>
          </a:prstGeom>
        </p:spPr>
      </p:pic>
      <p:pic>
        <p:nvPicPr>
          <p:cNvPr id="7" name="Picture 6"/>
          <p:cNvPicPr>
            <a:picLocks noChangeAspect="1"/>
          </p:cNvPicPr>
          <p:nvPr/>
        </p:nvPicPr>
        <p:blipFill rotWithShape="1">
          <a:blip r:embed="rId6"/>
          <a:srcRect l="2777" t="8332" r="2777" b="10418"/>
          <a:stretch/>
        </p:blipFill>
        <p:spPr>
          <a:xfrm>
            <a:off x="3108960" y="3017520"/>
            <a:ext cx="3108960" cy="3566160"/>
          </a:xfrm>
          <a:prstGeom prst="rect">
            <a:avLst/>
          </a:prstGeom>
        </p:spPr>
      </p:pic>
    </p:spTree>
    <p:extLst>
      <p:ext uri="{BB962C8B-B14F-4D97-AF65-F5344CB8AC3E}">
        <p14:creationId xmlns:p14="http://schemas.microsoft.com/office/powerpoint/2010/main" val="524867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5646738" y="3352800"/>
            <a:ext cx="2886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a:ln>
                  <a:noFill/>
                </a:ln>
                <a:solidFill>
                  <a:srgbClr val="000099"/>
                </a:solidFill>
                <a:effectLst/>
                <a:uLnTx/>
                <a:uFillTx/>
                <a:latin typeface="Comic Sans MS" pitchFamily="66" charset="0"/>
              </a:rPr>
              <a:t>Courtesy: A. Jenkins, BAS (left)</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400" b="0" i="0" u="none" strike="noStrike" kern="0" cap="none" spc="0" normalizeH="0" baseline="0" noProof="0">
                <a:ln>
                  <a:noFill/>
                </a:ln>
                <a:solidFill>
                  <a:srgbClr val="000099"/>
                </a:solidFill>
                <a:effectLst/>
                <a:uLnTx/>
                <a:uFillTx/>
                <a:latin typeface="Comic Sans MS" pitchFamily="66" charset="0"/>
              </a:rPr>
              <a:t>and NSIDC (right)</a:t>
            </a:r>
          </a:p>
        </p:txBody>
      </p:sp>
      <p:grpSp>
        <p:nvGrpSpPr>
          <p:cNvPr id="73731" name="Group 4"/>
          <p:cNvGrpSpPr>
            <a:grpSpLocks/>
          </p:cNvGrpSpPr>
          <p:nvPr/>
        </p:nvGrpSpPr>
        <p:grpSpPr bwMode="auto">
          <a:xfrm>
            <a:off x="179388" y="120650"/>
            <a:ext cx="5410200" cy="4191000"/>
            <a:chOff x="480" y="144"/>
            <a:chExt cx="4944" cy="4032"/>
          </a:xfrm>
        </p:grpSpPr>
        <p:sp>
          <p:nvSpPr>
            <p:cNvPr id="5" name="Rectangle 3"/>
            <p:cNvSpPr>
              <a:spLocks noChangeArrowheads="1"/>
            </p:cNvSpPr>
            <p:nvPr/>
          </p:nvSpPr>
          <p:spPr bwMode="auto">
            <a:xfrm>
              <a:off x="480" y="144"/>
              <a:ext cx="4944" cy="40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itchFamily="18" charset="0"/>
              </a:endParaRPr>
            </a:p>
          </p:txBody>
        </p:sp>
        <p:pic>
          <p:nvPicPr>
            <p:cNvPr id="73735" name="Picture 2" descr="D:\SumSchool\sumsch02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 y="240"/>
              <a:ext cx="4759" cy="38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73732" name="Picture 2" descr="moa_iceshel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38" y="381000"/>
            <a:ext cx="34972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6"/>
          <p:cNvSpPr txBox="1">
            <a:spLocks noChangeArrowheads="1"/>
          </p:cNvSpPr>
          <p:nvPr/>
        </p:nvSpPr>
        <p:spPr bwMode="auto">
          <a:xfrm>
            <a:off x="179388" y="4275138"/>
            <a:ext cx="87979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99"/>
                </a:solidFill>
                <a:effectLst/>
                <a:uLnTx/>
                <a:uFillTx/>
                <a:latin typeface="Comic Sans MS" pitchFamily="66" charset="0"/>
              </a:rPr>
              <a:t>Ice shelves are primarily associated with “marine ice sheets”, which rest on a bed that lies below sea level</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000099"/>
                </a:solidFill>
                <a:effectLst/>
                <a:uLnTx/>
                <a:uFillTx/>
                <a:latin typeface="Comic Sans MS" pitchFamily="66" charset="0"/>
              </a:rPr>
              <a:t>Ice shelves form where the ice sheet margins are not thick enough to remain grounded on the seabed</a:t>
            </a:r>
          </a:p>
        </p:txBody>
      </p:sp>
    </p:spTree>
    <p:extLst>
      <p:ext uri="{BB962C8B-B14F-4D97-AF65-F5344CB8AC3E}">
        <p14:creationId xmlns:p14="http://schemas.microsoft.com/office/powerpoint/2010/main" val="4146922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5715000" y="990600"/>
            <a:ext cx="32508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MODIS satellite imagery of Pine Island Glacier</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err="1">
                <a:ln>
                  <a:noFill/>
                </a:ln>
                <a:solidFill>
                  <a:srgbClr val="000099"/>
                </a:solidFill>
                <a:effectLst/>
                <a:uLnTx/>
                <a:uFillTx/>
                <a:latin typeface="Comic Sans MS" pitchFamily="66" charset="0"/>
              </a:rPr>
              <a:t>Rignot</a:t>
            </a:r>
            <a:r>
              <a:rPr kumimoji="0" lang="en-US" altLang="en-US" sz="1800" b="0" i="0" u="none" strike="noStrike" kern="0" cap="none" spc="0" normalizeH="0" baseline="0" noProof="0" dirty="0">
                <a:ln>
                  <a:noFill/>
                </a:ln>
                <a:solidFill>
                  <a:srgbClr val="000099"/>
                </a:solidFill>
                <a:effectLst/>
                <a:uLnTx/>
                <a:uFillTx/>
                <a:latin typeface="Comic Sans MS" pitchFamily="66" charset="0"/>
              </a:rPr>
              <a:t> et al., 2014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4286250" cy="5334000"/>
          </a:xfrm>
          <a:prstGeom prst="rect">
            <a:avLst/>
          </a:prstGeom>
        </p:spPr>
      </p:pic>
    </p:spTree>
    <p:extLst>
      <p:ext uri="{BB962C8B-B14F-4D97-AF65-F5344CB8AC3E}">
        <p14:creationId xmlns:p14="http://schemas.microsoft.com/office/powerpoint/2010/main" val="84298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1655763" y="5672138"/>
            <a:ext cx="2632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99"/>
                </a:solidFill>
                <a:effectLst/>
                <a:uLnTx/>
                <a:uFillTx/>
                <a:latin typeface="Comic Sans MS" pitchFamily="66" charset="0"/>
              </a:rPr>
              <a:t>Rignot et al., 2013</a:t>
            </a:r>
          </a:p>
        </p:txBody>
      </p:sp>
      <p:sp>
        <p:nvSpPr>
          <p:cNvPr id="75779" name="Text Box 5"/>
          <p:cNvSpPr txBox="1">
            <a:spLocks noChangeArrowheads="1"/>
          </p:cNvSpPr>
          <p:nvPr/>
        </p:nvSpPr>
        <p:spPr bwMode="auto">
          <a:xfrm>
            <a:off x="6003925" y="152400"/>
            <a:ext cx="2835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Basal melt: 1325 ± 235 Gt/year</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(other estimates: 750-1450 Gt/year)</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Calving flux: 1089 ± 139 Gt/year</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(Liu et al. (2015): 755 ± 24 Gt/year) </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Ross and Ronne-Filchner cover 2/3 of the ice shelf area, but are only ~15% of net melting</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a:ln>
                  <a:noFill/>
                </a:ln>
                <a:solidFill>
                  <a:srgbClr val="000099"/>
                </a:solidFill>
                <a:effectLst/>
                <a:uLnTx/>
                <a:uFillTx/>
                <a:latin typeface="Comic Sans MS" pitchFamily="66" charset="0"/>
              </a:rPr>
              <a:t>1/2 of the net melting comes from 10 small warm-cavity ice shelves in the SE Pacific covering 8% of the area</a:t>
            </a:r>
          </a:p>
        </p:txBody>
      </p:sp>
      <p:pic>
        <p:nvPicPr>
          <p:cNvPr id="757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5638800" cy="491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20991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1122363" y="4816475"/>
            <a:ext cx="2632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99"/>
                </a:solidFill>
                <a:effectLst/>
                <a:uLnTx/>
                <a:uFillTx/>
                <a:latin typeface="Comic Sans MS" pitchFamily="66" charset="0"/>
              </a:rPr>
              <a:t>Pritchard et al., 2012</a:t>
            </a:r>
          </a:p>
        </p:txBody>
      </p:sp>
      <p:sp>
        <p:nvSpPr>
          <p:cNvPr id="74755" name="Text Box 5"/>
          <p:cNvSpPr txBox="1">
            <a:spLocks noChangeArrowheads="1"/>
          </p:cNvSpPr>
          <p:nvPr/>
        </p:nvSpPr>
        <p:spPr bwMode="auto">
          <a:xfrm>
            <a:off x="5656263" y="4816475"/>
            <a:ext cx="2632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99"/>
                </a:solidFill>
                <a:effectLst/>
                <a:uLnTx/>
                <a:uFillTx/>
                <a:latin typeface="Comic Sans MS" pitchFamily="66" charset="0"/>
              </a:rPr>
              <a:t>Orsi, 1995</a:t>
            </a:r>
          </a:p>
        </p:txBody>
      </p:sp>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487680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7" name="Picture 4" descr="Fig13-1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988"/>
            <a:ext cx="4343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591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88" t="3939" r="7435" b="3939"/>
          <a:stretch/>
        </p:blipFill>
        <p:spPr bwMode="auto">
          <a:xfrm>
            <a:off x="3749040" y="30428"/>
            <a:ext cx="5352238" cy="500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TextBox 2"/>
          <p:cNvSpPr txBox="1">
            <a:spLocks noChangeArrowheads="1"/>
          </p:cNvSpPr>
          <p:nvPr/>
        </p:nvSpPr>
        <p:spPr bwMode="auto">
          <a:xfrm>
            <a:off x="125818" y="152400"/>
            <a:ext cx="3912781" cy="4955203"/>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10 km and 5 km resolution </a:t>
            </a:r>
            <a:r>
              <a:rPr kumimoji="0" lang="en-US" sz="2000" b="0" i="0" u="none" strike="noStrike" kern="0" cap="none" spc="0" normalizeH="0" baseline="0" noProof="0" dirty="0" err="1">
                <a:ln>
                  <a:noFill/>
                </a:ln>
                <a:solidFill>
                  <a:srgbClr val="000099"/>
                </a:solidFill>
                <a:effectLst/>
                <a:uLnTx/>
                <a:uFillTx/>
                <a:latin typeface="Comic Sans MS" pitchFamily="66" charset="0"/>
              </a:rPr>
              <a:t>circum</a:t>
            </a:r>
            <a:r>
              <a:rPr kumimoji="0" lang="en-US" sz="2000" b="0" i="0" u="none" strike="noStrike" kern="0" cap="none" spc="0" normalizeH="0" baseline="0" noProof="0" dirty="0">
                <a:ln>
                  <a:noFill/>
                </a:ln>
                <a:solidFill>
                  <a:srgbClr val="000099"/>
                </a:solidFill>
                <a:effectLst/>
                <a:uLnTx/>
                <a:uFillTx/>
                <a:latin typeface="Comic Sans MS" pitchFamily="66" charset="0"/>
              </a:rPr>
              <a:t>-Antarctic ROMS ocean/sea-ice models with ice shelves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Ocean extends into cavities underneath the ice shelves and mechanical (pressure, drag) and thermodynamic interactions (ice melt/freeze) between the ice shelf base and the ocean are simulated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Ice shelves do not change in time (simulations are only a few years long)</a:t>
            </a:r>
          </a:p>
        </p:txBody>
      </p:sp>
      <p:sp>
        <p:nvSpPr>
          <p:cNvPr id="4" name="TextBox 2"/>
          <p:cNvSpPr txBox="1">
            <a:spLocks noChangeArrowheads="1"/>
          </p:cNvSpPr>
          <p:nvPr/>
        </p:nvSpPr>
        <p:spPr bwMode="auto">
          <a:xfrm>
            <a:off x="125818" y="5257800"/>
            <a:ext cx="8865782" cy="1015663"/>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Model well simulates Drake passage transport (143 ± 10 </a:t>
            </a:r>
            <a:r>
              <a:rPr kumimoji="0" lang="en-US" sz="2000" b="0" i="0" u="none" strike="noStrike" kern="0" cap="none" spc="0" normalizeH="0" baseline="0" noProof="0" dirty="0" err="1">
                <a:ln>
                  <a:noFill/>
                </a:ln>
                <a:solidFill>
                  <a:srgbClr val="000099"/>
                </a:solidFill>
                <a:effectLst/>
                <a:uLnTx/>
                <a:uFillTx/>
                <a:latin typeface="Comic Sans MS" pitchFamily="66" charset="0"/>
              </a:rPr>
              <a:t>Sv</a:t>
            </a:r>
            <a:r>
              <a:rPr kumimoji="0" lang="en-US" sz="2000" b="0" i="0" u="none" strike="noStrike" kern="0" cap="none" spc="0" normalizeH="0" baseline="0" noProof="0" dirty="0">
                <a:ln>
                  <a:noFill/>
                </a:ln>
                <a:solidFill>
                  <a:srgbClr val="000099"/>
                </a:solidFill>
                <a:effectLst/>
                <a:uLnTx/>
                <a:uFillTx/>
                <a:latin typeface="Comic Sans MS" pitchFamily="66" charset="0"/>
              </a:rPr>
              <a:t>. (10 km), 141 ± 11 </a:t>
            </a:r>
            <a:r>
              <a:rPr kumimoji="0" lang="en-US" sz="2000" b="0" i="0" u="none" strike="noStrike" kern="0" cap="none" spc="0" normalizeH="0" baseline="0" noProof="0" dirty="0" err="1">
                <a:ln>
                  <a:noFill/>
                </a:ln>
                <a:solidFill>
                  <a:srgbClr val="000099"/>
                </a:solidFill>
                <a:effectLst/>
                <a:uLnTx/>
                <a:uFillTx/>
                <a:latin typeface="Comic Sans MS" pitchFamily="66" charset="0"/>
              </a:rPr>
              <a:t>Sv</a:t>
            </a:r>
            <a:r>
              <a:rPr kumimoji="0" lang="en-US" sz="2000" b="0" i="0" u="none" strike="noStrike" kern="0" cap="none" spc="0" normalizeH="0" baseline="0" noProof="0" dirty="0">
                <a:ln>
                  <a:noFill/>
                </a:ln>
                <a:solidFill>
                  <a:srgbClr val="000099"/>
                </a:solidFill>
                <a:effectLst/>
                <a:uLnTx/>
                <a:uFillTx/>
                <a:latin typeface="Comic Sans MS" pitchFamily="66" charset="0"/>
              </a:rPr>
              <a:t>. (5 km))</a:t>
            </a:r>
            <a:r>
              <a:rPr kumimoji="0" lang="en-US" sz="2000" b="0" i="0" u="none" strike="noStrike" kern="0" cap="none" spc="0" normalizeH="0" noProof="0" dirty="0">
                <a:ln>
                  <a:noFill/>
                </a:ln>
                <a:solidFill>
                  <a:srgbClr val="000099"/>
                </a:solidFill>
                <a:effectLst/>
                <a:uLnTx/>
                <a:uFillTx/>
                <a:latin typeface="Comic Sans MS" pitchFamily="66" charset="0"/>
              </a:rPr>
              <a:t> compared to observations (134 ± 11 </a:t>
            </a:r>
            <a:r>
              <a:rPr kumimoji="0" lang="en-US" sz="2000" b="0" i="0" u="none" strike="noStrike" kern="0" cap="none" spc="0" normalizeH="0" noProof="0" dirty="0" err="1">
                <a:ln>
                  <a:noFill/>
                </a:ln>
                <a:solidFill>
                  <a:srgbClr val="000099"/>
                </a:solidFill>
                <a:effectLst/>
                <a:uLnTx/>
                <a:uFillTx/>
                <a:latin typeface="Comic Sans MS" pitchFamily="66" charset="0"/>
              </a:rPr>
              <a:t>Sv</a:t>
            </a:r>
            <a:r>
              <a:rPr kumimoji="0" lang="en-US" sz="2000" b="0" i="0" u="none" strike="noStrike" kern="0" cap="none" spc="0" normalizeH="0" noProof="0" dirty="0">
                <a:ln>
                  <a:noFill/>
                </a:ln>
                <a:solidFill>
                  <a:srgbClr val="000099"/>
                </a:solidFill>
                <a:effectLst/>
                <a:uLnTx/>
                <a:uFillTx/>
                <a:latin typeface="Comic Sans MS" pitchFamily="66" charset="0"/>
              </a:rPr>
              <a:t>. (Cunningham et al., 2003), 141 ± 13 </a:t>
            </a:r>
            <a:r>
              <a:rPr kumimoji="0" lang="en-US" sz="2000" b="0" i="0" u="none" strike="noStrike" kern="0" cap="none" spc="0" normalizeH="0" noProof="0" dirty="0" err="1">
                <a:ln>
                  <a:noFill/>
                </a:ln>
                <a:solidFill>
                  <a:srgbClr val="000099"/>
                </a:solidFill>
                <a:effectLst/>
                <a:uLnTx/>
                <a:uFillTx/>
                <a:latin typeface="Comic Sans MS" pitchFamily="66" charset="0"/>
              </a:rPr>
              <a:t>Sv</a:t>
            </a:r>
            <a:r>
              <a:rPr kumimoji="0" lang="en-US" sz="2000" b="0" i="0" u="none" strike="noStrike" kern="0" cap="none" spc="0" normalizeH="0" noProof="0" dirty="0">
                <a:ln>
                  <a:noFill/>
                </a:ln>
                <a:solidFill>
                  <a:srgbClr val="000099"/>
                </a:solidFill>
                <a:effectLst/>
                <a:uLnTx/>
                <a:uFillTx/>
                <a:latin typeface="Comic Sans MS" pitchFamily="66" charset="0"/>
              </a:rPr>
              <a:t>. (Koenig et al., 2014))</a:t>
            </a:r>
            <a:endParaRPr kumimoji="0" lang="en-US" sz="2000" b="0" i="0" u="none" strike="noStrike" kern="0" cap="none" spc="0" normalizeH="0" baseline="0" noProof="0" dirty="0">
              <a:ln>
                <a:noFill/>
              </a:ln>
              <a:solidFill>
                <a:srgbClr val="000099"/>
              </a:solidFill>
              <a:effectLst/>
              <a:uLnTx/>
              <a:uFillTx/>
              <a:latin typeface="Comic Sans MS" pitchFamily="66" charset="0"/>
            </a:endParaRPr>
          </a:p>
        </p:txBody>
      </p:sp>
    </p:spTree>
    <p:extLst>
      <p:ext uri="{BB962C8B-B14F-4D97-AF65-F5344CB8AC3E}">
        <p14:creationId xmlns:p14="http://schemas.microsoft.com/office/powerpoint/2010/main" val="28757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15" b="-4398"/>
          <a:stretch/>
        </p:blipFill>
        <p:spPr bwMode="auto">
          <a:xfrm>
            <a:off x="38094" y="30480"/>
            <a:ext cx="4582639"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TextBox 2"/>
          <p:cNvSpPr txBox="1">
            <a:spLocks noChangeArrowheads="1"/>
          </p:cNvSpPr>
          <p:nvPr/>
        </p:nvSpPr>
        <p:spPr bwMode="auto">
          <a:xfrm>
            <a:off x="228598" y="3048000"/>
            <a:ext cx="4201633" cy="224676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Model accurately simulates sea ice extent with ERA-Interim winds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(top row: Feb. and Sep. model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Comic Sans MS" pitchFamily="66" charset="0"/>
              </a:rPr>
              <a:t>bottom row: Feb. and Sep. obs.)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99"/>
              </a:solidFill>
              <a:effectLst/>
              <a:uLnTx/>
              <a:uFillTx/>
              <a:latin typeface="Comic Sans MS" pitchFamily="66"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233" y="5316"/>
            <a:ext cx="4724400" cy="547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368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FF0000"/>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30776</TotalTime>
  <Words>2385</Words>
  <Application>Microsoft Office PowerPoint</Application>
  <PresentationFormat>On-screen Show (4:3)</PresentationFormat>
  <Paragraphs>224</Paragraphs>
  <Slides>38</Slides>
  <Notes>38</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38</vt:i4>
      </vt:variant>
    </vt:vector>
  </HeadingPairs>
  <TitlesOfParts>
    <vt:vector size="56" baseType="lpstr">
      <vt:lpstr>Arial</vt:lpstr>
      <vt:lpstr>MS PGothic</vt:lpstr>
      <vt:lpstr>Wingdings</vt:lpstr>
      <vt:lpstr>Times New Roman</vt:lpstr>
      <vt:lpstr>Geneva</vt:lpstr>
      <vt:lpstr>Tahoma</vt:lpstr>
      <vt:lpstr>Comic Sans MS</vt:lpstr>
      <vt:lpstr>Ocean</vt:lpstr>
      <vt:lpstr>1_Default Design</vt:lpstr>
      <vt:lpstr>9_Ocean</vt:lpstr>
      <vt:lpstr>3_Ocean</vt:lpstr>
      <vt:lpstr>8_Ocean</vt:lpstr>
      <vt:lpstr>1_Ocean</vt:lpstr>
      <vt:lpstr>21_Ocean</vt:lpstr>
      <vt:lpstr>12_Ocean</vt:lpstr>
      <vt:lpstr>19_Ocean</vt:lpstr>
      <vt:lpstr>20_Ocean</vt:lpstr>
      <vt:lpstr>23_Ocean</vt:lpstr>
      <vt:lpstr>Transport pathways and consequences for Antarctic ice shelf basal meltwater</vt:lpstr>
      <vt:lpstr>Outline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ccpo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Dinniman</dc:creator>
  <cp:lastModifiedBy>lecturer</cp:lastModifiedBy>
  <cp:revision>1780</cp:revision>
  <cp:lastPrinted>2016-10-08T17:24:21Z</cp:lastPrinted>
  <dcterms:created xsi:type="dcterms:W3CDTF">2003-06-09T18:18:33Z</dcterms:created>
  <dcterms:modified xsi:type="dcterms:W3CDTF">2016-10-17T21:21:41Z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