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59" r:id="rId4"/>
    <p:sldId id="264" r:id="rId5"/>
    <p:sldId id="260" r:id="rId6"/>
    <p:sldId id="261" r:id="rId7"/>
    <p:sldId id="265" r:id="rId8"/>
    <p:sldId id="262" r:id="rId9"/>
    <p:sldId id="263" r:id="rId10"/>
    <p:sldId id="266" r:id="rId11"/>
    <p:sldId id="267" r:id="rId12"/>
    <p:sldId id="270" r:id="rId13"/>
    <p:sldId id="268" r:id="rId14"/>
    <p:sldId id="269" r:id="rId15"/>
    <p:sldId id="272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61" autoAdjust="0"/>
  </p:normalViewPr>
  <p:slideViewPr>
    <p:cSldViewPr>
      <p:cViewPr>
        <p:scale>
          <a:sx n="66" d="100"/>
          <a:sy n="66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60A2-5227-4339-9ABA-33652CC0679C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B2B5-DBDB-453C-816E-1E3E18CBF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7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7B2B5-DBDB-453C-816E-1E3E18CBFE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1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Coastal upwelling is an important marine system which can</a:t>
            </a:r>
          </a:p>
          <a:p>
            <a:r>
              <a:rPr lang="en-US" altLang="zh-CN" dirty="0" smtClean="0"/>
              <a:t>transport nutrient-rich water towards the ocean surface.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7B2B5-DBDB-453C-816E-1E3E18CBFE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03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temperature, salinity, surface</a:t>
            </a:r>
          </a:p>
          <a:p>
            <a:r>
              <a:rPr lang="en-US" altLang="zh-CN" dirty="0" smtClean="0"/>
              <a:t>elevation and velocity, derived from a Paciﬁc Regional</a:t>
            </a:r>
          </a:p>
          <a:p>
            <a:r>
              <a:rPr lang="en-US" altLang="zh-CN" dirty="0" smtClean="0"/>
              <a:t>Ocean Model System (Paciﬁc ROMS) (Wang and Chao</a:t>
            </a:r>
          </a:p>
          <a:p>
            <a:r>
              <a:rPr lang="en-US" altLang="zh-CN" dirty="0" smtClean="0"/>
              <a:t>2004; Liu and Chai 2009), were set as the lateral boundary</a:t>
            </a:r>
          </a:p>
          <a:p>
            <a:r>
              <a:rPr lang="en-US" altLang="zh-CN" dirty="0" smtClean="0"/>
              <a:t>and initial conditions. In addition, at the open boundary of</a:t>
            </a:r>
          </a:p>
          <a:p>
            <a:r>
              <a:rPr lang="en-US" altLang="zh-CN" dirty="0" smtClean="0"/>
              <a:t>the sub-domain, this model includes tidal forcing com-</a:t>
            </a:r>
          </a:p>
          <a:p>
            <a:r>
              <a:rPr lang="en-US" altLang="zh-CN" dirty="0" err="1" smtClean="0"/>
              <a:t>prising</a:t>
            </a:r>
            <a:r>
              <a:rPr lang="en-US" altLang="zh-CN" dirty="0" smtClean="0"/>
              <a:t> 16 tidal components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7B2B5-DBDB-453C-816E-1E3E18CBFE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2016/10/19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431088" cy="182880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>
                <a:effectLst/>
              </a:rPr>
              <a:t>The cold water source and the role of tides on Guangdong </a:t>
            </a:r>
            <a:r>
              <a:rPr lang="en-US" altLang="zh-CN" sz="3600" b="1" dirty="0" smtClean="0">
                <a:effectLst/>
              </a:rPr>
              <a:t>Coastal Upwelling </a:t>
            </a:r>
            <a:r>
              <a:rPr lang="en-US" altLang="zh-CN" sz="3600" b="1" dirty="0">
                <a:effectLst/>
              </a:rPr>
              <a:t>in summer: </a:t>
            </a:r>
            <a:r>
              <a:rPr lang="en-US" altLang="zh-CN" sz="3600" b="1" dirty="0" smtClean="0">
                <a:effectLst/>
              </a:rPr>
              <a:t/>
            </a:r>
            <a:br>
              <a:rPr lang="en-US" altLang="zh-CN" sz="3600" b="1" dirty="0" smtClean="0">
                <a:effectLst/>
              </a:rPr>
            </a:br>
            <a:r>
              <a:rPr lang="en-US" altLang="zh-CN" sz="3600" b="1" dirty="0" smtClean="0">
                <a:effectLst/>
              </a:rPr>
              <a:t>a </a:t>
            </a:r>
            <a:r>
              <a:rPr lang="en-US" altLang="zh-CN" sz="3600" b="1" dirty="0">
                <a:effectLst/>
              </a:rPr>
              <a:t>numerical model </a:t>
            </a:r>
            <a:r>
              <a:rPr lang="en-US" altLang="zh-CN" sz="3600" b="1" dirty="0" smtClean="0">
                <a:effectLst/>
              </a:rPr>
              <a:t>study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854696" cy="19686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zh-CN" sz="2400" b="1" dirty="0" err="1" smtClean="0"/>
              <a:t>Kuang</a:t>
            </a:r>
            <a:r>
              <a:rPr lang="en-US" altLang="zh-CN" sz="2400" b="1" dirty="0" smtClean="0"/>
              <a:t> </a:t>
            </a:r>
            <a:r>
              <a:rPr lang="en-US" altLang="zh-CN" sz="2400" b="1" dirty="0" err="1" smtClean="0"/>
              <a:t>Fangfang</a:t>
            </a:r>
            <a:r>
              <a:rPr lang="en-US" altLang="zh-CN" sz="2400" b="1" dirty="0" smtClean="0"/>
              <a:t>, Pan </a:t>
            </a:r>
            <a:r>
              <a:rPr lang="en-US" altLang="zh-CN" sz="2400" b="1" dirty="0" err="1" smtClean="0"/>
              <a:t>Aijun</a:t>
            </a:r>
            <a:r>
              <a:rPr lang="en-US" altLang="zh-CN" sz="2400" b="1" dirty="0" smtClean="0"/>
              <a:t>, Zhang </a:t>
            </a:r>
            <a:r>
              <a:rPr lang="en-US" altLang="zh-CN" sz="2400" b="1" dirty="0" err="1" smtClean="0"/>
              <a:t>Junpeng</a:t>
            </a:r>
            <a:endParaRPr lang="en-US" altLang="zh-CN" sz="2400" b="1" dirty="0" smtClean="0"/>
          </a:p>
          <a:p>
            <a:pPr algn="ctr"/>
            <a:endParaRPr lang="en-US" altLang="zh-CN" dirty="0" smtClean="0"/>
          </a:p>
          <a:p>
            <a:r>
              <a:rPr lang="en-US" altLang="zh-CN" sz="1800" b="1" i="1" dirty="0"/>
              <a:t>Ocean Dynamics Laboratory, </a:t>
            </a:r>
            <a:endParaRPr lang="en-US" altLang="zh-CN" sz="1800" b="1" i="1" dirty="0" smtClean="0"/>
          </a:p>
          <a:p>
            <a:r>
              <a:rPr lang="en-US" altLang="zh-CN" sz="1800" b="1" i="1" dirty="0" smtClean="0"/>
              <a:t>Third </a:t>
            </a:r>
            <a:r>
              <a:rPr lang="en-US" altLang="zh-CN" sz="1800" b="1" i="1" dirty="0"/>
              <a:t>Institute of Oceanography, </a:t>
            </a:r>
            <a:endParaRPr lang="en-US" altLang="zh-CN" sz="1800" b="1" i="1" dirty="0" smtClean="0"/>
          </a:p>
          <a:p>
            <a:r>
              <a:rPr lang="en-US" altLang="zh-CN" sz="1800" b="1" i="1" dirty="0" smtClean="0"/>
              <a:t>State </a:t>
            </a:r>
            <a:r>
              <a:rPr lang="en-US" altLang="zh-CN" sz="1800" b="1" i="1" dirty="0"/>
              <a:t>Oceanic Administration (TIOSOA</a:t>
            </a:r>
            <a:r>
              <a:rPr lang="en-US" altLang="zh-CN" sz="1800" b="1" i="1" dirty="0" smtClean="0"/>
              <a:t>)</a:t>
            </a:r>
          </a:p>
          <a:p>
            <a:r>
              <a:rPr lang="en-US" altLang="zh-CN" sz="1800" b="1" i="1" dirty="0" smtClean="0"/>
              <a:t> Xiamen, </a:t>
            </a:r>
            <a:r>
              <a:rPr lang="en-US" altLang="zh-CN" sz="1800" b="1" i="1" dirty="0"/>
              <a:t>China </a:t>
            </a:r>
            <a:endParaRPr lang="zh-CN" alt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25366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evaluation</a:t>
            </a:r>
            <a:endParaRPr lang="zh-CN" alt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689" y="4653137"/>
            <a:ext cx="7490965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2" y="3302418"/>
            <a:ext cx="7453258" cy="13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2511228"/>
            <a:ext cx="449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Current speed and direction at station B1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4244" y="2867643"/>
            <a:ext cx="509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Time: 11/8/2006-13/8/2006(spring  tide)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116093" y="2066433"/>
            <a:ext cx="1703240" cy="801210"/>
            <a:chOff x="1445364" y="3732838"/>
            <a:chExt cx="1703240" cy="801210"/>
          </a:xfrm>
        </p:grpSpPr>
        <p:grpSp>
          <p:nvGrpSpPr>
            <p:cNvPr id="8" name="组合 7"/>
            <p:cNvGrpSpPr/>
            <p:nvPr/>
          </p:nvGrpSpPr>
          <p:grpSpPr>
            <a:xfrm>
              <a:off x="1569168" y="3933056"/>
              <a:ext cx="494804" cy="419464"/>
              <a:chOff x="1256936" y="3933056"/>
              <a:chExt cx="494804" cy="419464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1256936" y="3933056"/>
                <a:ext cx="49480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256936" y="4352520"/>
                <a:ext cx="49480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1984528" y="3748390"/>
              <a:ext cx="1164076" cy="785658"/>
              <a:chOff x="1984528" y="3748390"/>
              <a:chExt cx="1164076" cy="78565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984528" y="3748390"/>
                <a:ext cx="116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Mooring</a:t>
                </a:r>
                <a:endParaRPr lang="zh-CN" alt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90543" y="4164716"/>
                <a:ext cx="1003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Model</a:t>
                </a:r>
                <a:endParaRPr lang="zh-CN" altLang="en-US" dirty="0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445364" y="3732838"/>
              <a:ext cx="1518183" cy="7856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52034" y="3302418"/>
            <a:ext cx="266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a) speed: surface layer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37954" y="4643337"/>
            <a:ext cx="296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) speed: bottom layer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63168" y="3275692"/>
            <a:ext cx="29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) direction: surface layer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49089" y="4616611"/>
            <a:ext cx="29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d) direction: bottom layer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5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evaluation</a:t>
            </a:r>
            <a:endParaRPr lang="zh-CN" altLang="en-US" dirty="0"/>
          </a:p>
        </p:txBody>
      </p:sp>
      <p:pic>
        <p:nvPicPr>
          <p:cNvPr id="7170" name="Picture 2" descr="D:\Desktop\无标题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878" y="2263372"/>
            <a:ext cx="492442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7840" y="1918944"/>
            <a:ext cx="449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Temperature and Salinity at 30m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39" y="321297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Time: June-August 2006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238023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altLang="zh-CN" dirty="0" smtClean="0"/>
              <a:t>Temp: </a:t>
            </a:r>
          </a:p>
          <a:p>
            <a:r>
              <a:rPr lang="en-US" altLang="zh-CN" dirty="0" smtClean="0"/>
              <a:t>survey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37840" y="47251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) Salt: </a:t>
            </a:r>
          </a:p>
          <a:p>
            <a:r>
              <a:rPr lang="en-US" altLang="zh-CN" dirty="0" smtClean="0"/>
              <a:t>survey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238023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) Temp: model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6112" y="47251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d) Salt: </a:t>
            </a:r>
          </a:p>
          <a:p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621968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Dash line denote 24.5</a:t>
            </a:r>
            <a:r>
              <a:rPr lang="en-US" altLang="zh-CN" baseline="30000" dirty="0" smtClean="0"/>
              <a:t>o</a:t>
            </a:r>
            <a:r>
              <a:rPr lang="en-US" altLang="zh-CN" dirty="0" smtClean="0"/>
              <a:t> isotherm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71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evaluation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71"/>
          <a:stretch/>
        </p:blipFill>
        <p:spPr bwMode="auto">
          <a:xfrm>
            <a:off x="193452" y="3696933"/>
            <a:ext cx="8150330" cy="18494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91680" y="3140968"/>
            <a:ext cx="449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Temperature at section A(11/8/2006)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21662"/>
            <a:ext cx="307777" cy="4722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zh-CN" sz="800" dirty="0" smtClean="0"/>
              <a:t>Depth/m</a:t>
            </a:r>
            <a:endParaRPr lang="zh-CN" altLang="en-US" sz="8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059831" y="3701838"/>
            <a:ext cx="4769416" cy="374243"/>
            <a:chOff x="912639" y="4054682"/>
            <a:chExt cx="2924636" cy="113122"/>
          </a:xfrm>
        </p:grpSpPr>
        <p:sp>
          <p:nvSpPr>
            <p:cNvPr id="9" name="TextBox 8"/>
            <p:cNvSpPr txBox="1"/>
            <p:nvPr/>
          </p:nvSpPr>
          <p:spPr>
            <a:xfrm>
              <a:off x="912639" y="4056166"/>
              <a:ext cx="624383" cy="111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a)survey</a:t>
              </a:r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3848" y="4054682"/>
              <a:ext cx="633427" cy="111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b)Model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06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7159" y="87578"/>
            <a:ext cx="3610745" cy="1685238"/>
          </a:xfrm>
        </p:spPr>
        <p:txBody>
          <a:bodyPr>
            <a:normAutofit/>
          </a:bodyPr>
          <a:lstStyle/>
          <a:p>
            <a:r>
              <a:rPr lang="en-US" altLang="zh-CN" dirty="0"/>
              <a:t>The cold water </a:t>
            </a:r>
            <a:r>
              <a:rPr lang="en-US" altLang="zh-CN" dirty="0" smtClean="0"/>
              <a:t>source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42" y="792991"/>
            <a:ext cx="5404958" cy="491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210065" y="989194"/>
            <a:ext cx="3870482" cy="3408750"/>
            <a:chOff x="2717482" y="1765617"/>
            <a:chExt cx="3497601" cy="3408750"/>
          </a:xfrm>
        </p:grpSpPr>
        <p:sp>
          <p:nvSpPr>
            <p:cNvPr id="6" name="文本框 2"/>
            <p:cNvSpPr txBox="1">
              <a:spLocks noChangeArrowheads="1"/>
            </p:cNvSpPr>
            <p:nvPr/>
          </p:nvSpPr>
          <p:spPr bwMode="auto">
            <a:xfrm>
              <a:off x="2717482" y="1774243"/>
              <a:ext cx="124209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kern="100" dirty="0">
                  <a:effectLst/>
                  <a:latin typeface="Calibri"/>
                  <a:ea typeface="宋体"/>
                  <a:cs typeface="Times New Roman"/>
                </a:rPr>
                <a:t>a </a:t>
              </a:r>
              <a:r>
                <a:rPr lang="en-US" altLang="zh-CN" sz="1400" b="1" kern="100" dirty="0" smtClean="0">
                  <a:effectLst/>
                  <a:latin typeface="Calibri"/>
                  <a:ea typeface="宋体"/>
                  <a:cs typeface="Times New Roman"/>
                </a:rPr>
                <a:t>bottom layer</a:t>
              </a:r>
              <a:r>
                <a:rPr lang="zh-CN" sz="1400" b="1" kern="100" dirty="0" smtClean="0">
                  <a:effectLst/>
                  <a:latin typeface="Calibri"/>
                  <a:ea typeface="宋体"/>
                  <a:cs typeface="Times New Roman"/>
                </a:rPr>
                <a:t> </a:t>
              </a:r>
              <a:endParaRPr lang="zh-CN" sz="1400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>
              <a:off x="4931602" y="1765617"/>
              <a:ext cx="1242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kern="100" dirty="0">
                  <a:effectLst/>
                  <a:latin typeface="Calibri"/>
                  <a:ea typeface="宋体"/>
                  <a:cs typeface="Times New Roman"/>
                </a:rPr>
                <a:t>b </a:t>
              </a:r>
              <a:r>
                <a:rPr lang="en-US" sz="1400" b="1" kern="100" dirty="0" smtClean="0">
                  <a:effectLst/>
                  <a:latin typeface="Calibri"/>
                  <a:ea typeface="宋体"/>
                  <a:cs typeface="Times New Roman"/>
                </a:rPr>
                <a:t>60m</a:t>
              </a:r>
              <a:r>
                <a:rPr lang="en-US" sz="1400" b="1" kern="100" dirty="0">
                  <a:latin typeface="Calibri"/>
                  <a:ea typeface="宋体"/>
                  <a:cs typeface="Times New Roman"/>
                </a:rPr>
                <a:t> </a:t>
              </a:r>
              <a:r>
                <a:rPr lang="en-US" sz="1400" b="1" kern="100" dirty="0" smtClean="0">
                  <a:latin typeface="Calibri"/>
                  <a:ea typeface="宋体"/>
                  <a:cs typeface="Times New Roman"/>
                </a:rPr>
                <a:t>layer</a:t>
              </a:r>
              <a:r>
                <a:rPr lang="zh-CN" sz="1400" b="1" kern="100" dirty="0" smtClean="0">
                  <a:effectLst/>
                  <a:latin typeface="Calibri"/>
                  <a:ea typeface="宋体"/>
                  <a:cs typeface="Times New Roman"/>
                </a:rPr>
                <a:t> </a:t>
              </a:r>
              <a:endParaRPr lang="zh-CN" sz="1400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8" name="文本框 2"/>
            <p:cNvSpPr txBox="1">
              <a:spLocks noChangeArrowheads="1"/>
            </p:cNvSpPr>
            <p:nvPr/>
          </p:nvSpPr>
          <p:spPr bwMode="auto">
            <a:xfrm>
              <a:off x="2717482" y="3309710"/>
              <a:ext cx="1242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kern="100" dirty="0">
                  <a:effectLst/>
                  <a:latin typeface="Calibri"/>
                  <a:ea typeface="宋体"/>
                  <a:cs typeface="Times New Roman"/>
                </a:rPr>
                <a:t>c </a:t>
              </a:r>
              <a:r>
                <a:rPr lang="en-US" sz="1400" b="1" kern="100" dirty="0" smtClean="0">
                  <a:effectLst/>
                  <a:latin typeface="Calibri"/>
                  <a:ea typeface="宋体"/>
                  <a:cs typeface="Times New Roman"/>
                </a:rPr>
                <a:t>45m</a:t>
              </a:r>
              <a:r>
                <a:rPr lang="en-US" sz="1400" b="1" kern="100" dirty="0">
                  <a:latin typeface="Calibri"/>
                  <a:ea typeface="宋体"/>
                  <a:cs typeface="Times New Roman"/>
                </a:rPr>
                <a:t> </a:t>
              </a:r>
              <a:r>
                <a:rPr lang="en-US" sz="1400" b="1" kern="100" dirty="0" smtClean="0">
                  <a:latin typeface="Calibri"/>
                  <a:ea typeface="宋体"/>
                  <a:cs typeface="Times New Roman"/>
                </a:rPr>
                <a:t>layer</a:t>
              </a:r>
              <a:r>
                <a:rPr lang="zh-CN" sz="1400" b="1" kern="100" dirty="0" smtClean="0">
                  <a:effectLst/>
                  <a:latin typeface="Calibri"/>
                  <a:ea typeface="宋体"/>
                  <a:cs typeface="Times New Roman"/>
                </a:rPr>
                <a:t> </a:t>
              </a:r>
              <a:endParaRPr lang="zh-CN" sz="1400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>
              <a:off x="4966103" y="3275204"/>
              <a:ext cx="12420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kern="100" dirty="0">
                  <a:effectLst/>
                  <a:latin typeface="Calibri"/>
                  <a:ea typeface="宋体"/>
                  <a:cs typeface="Times New Roman"/>
                </a:rPr>
                <a:t>d </a:t>
              </a:r>
              <a:r>
                <a:rPr lang="en-US" sz="1400" b="1" kern="100" dirty="0" smtClean="0">
                  <a:effectLst/>
                  <a:latin typeface="Calibri"/>
                  <a:ea typeface="宋体"/>
                  <a:cs typeface="Times New Roman"/>
                </a:rPr>
                <a:t>30m </a:t>
              </a:r>
              <a:r>
                <a:rPr lang="en-US" sz="1400" b="1" kern="100" dirty="0" smtClean="0">
                  <a:latin typeface="Calibri"/>
                  <a:ea typeface="宋体"/>
                  <a:cs typeface="Times New Roman"/>
                </a:rPr>
                <a:t>layer</a:t>
              </a:r>
              <a:r>
                <a:rPr lang="zh-CN" sz="1400" b="1" kern="100" dirty="0" smtClean="0">
                  <a:effectLst/>
                  <a:latin typeface="Calibri"/>
                  <a:ea typeface="宋体"/>
                  <a:cs typeface="Times New Roman"/>
                </a:rPr>
                <a:t> </a:t>
              </a:r>
              <a:endParaRPr lang="zh-CN" sz="1400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10" name="文本框 2"/>
            <p:cNvSpPr txBox="1">
              <a:spLocks noChangeArrowheads="1"/>
            </p:cNvSpPr>
            <p:nvPr/>
          </p:nvSpPr>
          <p:spPr bwMode="auto">
            <a:xfrm>
              <a:off x="2735180" y="4863021"/>
              <a:ext cx="12425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kern="100" dirty="0">
                  <a:effectLst/>
                  <a:latin typeface="Calibri"/>
                  <a:ea typeface="宋体"/>
                  <a:cs typeface="Times New Roman"/>
                </a:rPr>
                <a:t>e </a:t>
              </a:r>
              <a:r>
                <a:rPr lang="en-US" sz="1400" b="1" kern="100" dirty="0" smtClean="0">
                  <a:effectLst/>
                  <a:latin typeface="Calibri"/>
                  <a:ea typeface="宋体"/>
                  <a:cs typeface="Times New Roman"/>
                </a:rPr>
                <a:t>15m</a:t>
              </a:r>
              <a:r>
                <a:rPr lang="en-US" sz="1400" b="1" kern="100" dirty="0">
                  <a:latin typeface="Calibri"/>
                  <a:ea typeface="宋体"/>
                  <a:cs typeface="Times New Roman"/>
                </a:rPr>
                <a:t> </a:t>
              </a:r>
              <a:r>
                <a:rPr lang="en-US" sz="1400" b="1" kern="100" dirty="0" smtClean="0">
                  <a:latin typeface="Calibri"/>
                  <a:ea typeface="宋体"/>
                  <a:cs typeface="Times New Roman"/>
                </a:rPr>
                <a:t>layer</a:t>
              </a:r>
              <a:r>
                <a:rPr lang="zh-CN" sz="1400" b="1" kern="100" dirty="0" smtClean="0">
                  <a:effectLst/>
                  <a:latin typeface="Calibri"/>
                  <a:ea typeface="宋体"/>
                  <a:cs typeface="Times New Roman"/>
                </a:rPr>
                <a:t> </a:t>
              </a:r>
              <a:endParaRPr lang="zh-CN" sz="1400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11" name="文本框 2"/>
            <p:cNvSpPr txBox="1">
              <a:spLocks noChangeArrowheads="1"/>
            </p:cNvSpPr>
            <p:nvPr/>
          </p:nvSpPr>
          <p:spPr bwMode="auto">
            <a:xfrm>
              <a:off x="4973132" y="4866590"/>
              <a:ext cx="12419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kern="100" dirty="0">
                  <a:effectLst/>
                  <a:latin typeface="Calibri"/>
                  <a:ea typeface="宋体"/>
                  <a:cs typeface="Times New Roman"/>
                </a:rPr>
                <a:t>f </a:t>
              </a:r>
              <a:r>
                <a:rPr lang="en-US" sz="1400" b="1" kern="100" dirty="0" smtClean="0">
                  <a:effectLst/>
                  <a:latin typeface="Calibri"/>
                  <a:ea typeface="宋体"/>
                  <a:cs typeface="Times New Roman"/>
                </a:rPr>
                <a:t>surface</a:t>
              </a:r>
              <a:r>
                <a:rPr lang="zh-CN" sz="1400" b="1" kern="100" dirty="0" smtClean="0">
                  <a:effectLst/>
                  <a:latin typeface="Calibri"/>
                  <a:ea typeface="宋体"/>
                  <a:cs typeface="Times New Roman"/>
                </a:rPr>
                <a:t> </a:t>
              </a:r>
              <a:endParaRPr lang="zh-CN" sz="1400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39972" y="455199"/>
            <a:ext cx="510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Drift trajectories,  1/8/2006-12/8/2006(12 days)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9650" y="5705995"/>
            <a:ext cx="5220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</a:t>
            </a:r>
            <a:r>
              <a:rPr lang="en-US" altLang="zh-CN" dirty="0" err="1" smtClean="0"/>
              <a:t>fig.a</a:t>
            </a:r>
            <a:r>
              <a:rPr lang="en-US" altLang="zh-CN" dirty="0" smtClean="0"/>
              <a:t>) and f),color denote water depth; </a:t>
            </a:r>
          </a:p>
          <a:p>
            <a:r>
              <a:rPr lang="en-US" altLang="zh-CN" dirty="0" smtClean="0"/>
              <a:t>in </a:t>
            </a:r>
            <a:r>
              <a:rPr lang="en-US" altLang="zh-CN" dirty="0" err="1" smtClean="0"/>
              <a:t>fig.b-e,color</a:t>
            </a:r>
            <a:r>
              <a:rPr lang="en-US" altLang="zh-CN" dirty="0" smtClean="0"/>
              <a:t> denote float depth;</a:t>
            </a:r>
          </a:p>
          <a:p>
            <a:r>
              <a:rPr lang="en-US" altLang="zh-CN" dirty="0"/>
              <a:t>Black dash line denote 24.5</a:t>
            </a:r>
            <a:r>
              <a:rPr lang="en-US" altLang="zh-CN" baseline="30000" dirty="0"/>
              <a:t>o</a:t>
            </a:r>
            <a:r>
              <a:rPr lang="en-US" altLang="zh-CN" dirty="0"/>
              <a:t> </a:t>
            </a:r>
            <a:r>
              <a:rPr lang="en-US" altLang="zh-CN" dirty="0" smtClean="0"/>
              <a:t>isotherm at 30m</a:t>
            </a:r>
            <a:endParaRPr lang="zh-CN" altLang="en-US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2043454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bottom </a:t>
            </a:r>
            <a:r>
              <a:rPr lang="en-US" altLang="zh-CN" sz="1400" dirty="0"/>
              <a:t>layer, in the region where water depth more than 50m water are transported offshore while in the region where water depth less than 50m water move cross-</a:t>
            </a:r>
            <a:r>
              <a:rPr lang="en-US" altLang="zh-CN" sz="1400" dirty="0" err="1"/>
              <a:t>isobath</a:t>
            </a:r>
            <a:r>
              <a:rPr lang="en-US" altLang="zh-CN" sz="1400" dirty="0"/>
              <a:t> inshore and transported to the upwelling area; </a:t>
            </a: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in </a:t>
            </a:r>
            <a:r>
              <a:rPr lang="en-US" altLang="zh-CN" sz="1400" dirty="0"/>
              <a:t>the 60m layer water mainly transported offshore; </a:t>
            </a: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in </a:t>
            </a:r>
            <a:r>
              <a:rPr lang="en-US" altLang="zh-CN" sz="1400" dirty="0"/>
              <a:t>the 45m layer in the region of 116</a:t>
            </a:r>
            <a:r>
              <a:rPr lang="en-US" altLang="zh-CN" sz="1400" baseline="30000" dirty="0"/>
              <a:t>o</a:t>
            </a:r>
            <a:r>
              <a:rPr lang="en-US" altLang="zh-CN" sz="1400" dirty="0"/>
              <a:t>E</a:t>
            </a:r>
            <a:r>
              <a:rPr lang="zh-CN" altLang="zh-CN" sz="1400" dirty="0"/>
              <a:t>～</a:t>
            </a:r>
            <a:r>
              <a:rPr lang="en-US" altLang="zh-CN" sz="1400" dirty="0"/>
              <a:t>116.5</a:t>
            </a:r>
            <a:r>
              <a:rPr lang="en-US" altLang="zh-CN" sz="1400" baseline="30000" dirty="0"/>
              <a:t>o</a:t>
            </a:r>
            <a:r>
              <a:rPr lang="en-US" altLang="zh-CN" sz="1400" dirty="0"/>
              <a:t>E and in the 30m layer in the region of 115</a:t>
            </a:r>
            <a:r>
              <a:rPr lang="en-US" altLang="zh-CN" sz="1400" baseline="30000" dirty="0"/>
              <a:t>o</a:t>
            </a:r>
            <a:r>
              <a:rPr lang="en-US" altLang="zh-CN" sz="1400" dirty="0"/>
              <a:t>E</a:t>
            </a:r>
            <a:r>
              <a:rPr lang="zh-CN" altLang="zh-CN" sz="1400" dirty="0"/>
              <a:t>～</a:t>
            </a:r>
            <a:r>
              <a:rPr lang="en-US" altLang="zh-CN" sz="1400" dirty="0"/>
              <a:t>116</a:t>
            </a:r>
            <a:r>
              <a:rPr lang="en-US" altLang="zh-CN" sz="1400" baseline="30000" dirty="0"/>
              <a:t>o</a:t>
            </a:r>
            <a:r>
              <a:rPr lang="en-US" altLang="zh-CN" sz="1400" dirty="0"/>
              <a:t>E water move cross-</a:t>
            </a:r>
            <a:r>
              <a:rPr lang="en-US" altLang="zh-CN" sz="1400" dirty="0" err="1"/>
              <a:t>isobath</a:t>
            </a:r>
            <a:r>
              <a:rPr lang="en-US" altLang="zh-CN" sz="1400" dirty="0"/>
              <a:t> inshore and transported to the upwelling area; </a:t>
            </a: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/>
              <a:t>water </a:t>
            </a:r>
            <a:r>
              <a:rPr lang="en-US" altLang="zh-CN" sz="1400" dirty="0"/>
              <a:t>above 30m mainly move along-</a:t>
            </a:r>
            <a:r>
              <a:rPr lang="en-US" altLang="zh-CN" sz="1400" dirty="0" err="1"/>
              <a:t>isobath</a:t>
            </a:r>
            <a:r>
              <a:rPr lang="en-US" altLang="zh-CN" sz="1400" dirty="0"/>
              <a:t> and transported northeast. </a:t>
            </a:r>
            <a:endParaRPr lang="en-US" altLang="zh-CN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In conclusion, the shoreward cross-shelf water in the southeast region(about 115</a:t>
            </a:r>
            <a:r>
              <a:rPr lang="en-US" altLang="zh-CN" sz="1400" baseline="30000" dirty="0"/>
              <a:t>o</a:t>
            </a:r>
            <a:r>
              <a:rPr lang="en-US" altLang="zh-CN" sz="1400" dirty="0"/>
              <a:t>E</a:t>
            </a:r>
            <a:r>
              <a:rPr lang="zh-CN" altLang="zh-CN" sz="1400" dirty="0"/>
              <a:t>～</a:t>
            </a:r>
            <a:r>
              <a:rPr lang="en-US" altLang="zh-CN" sz="1400" dirty="0"/>
              <a:t>116.5</a:t>
            </a:r>
            <a:r>
              <a:rPr lang="en-US" altLang="zh-CN" sz="1400" baseline="30000" dirty="0"/>
              <a:t>o</a:t>
            </a:r>
            <a:r>
              <a:rPr lang="en-US" altLang="zh-CN" sz="1400" dirty="0"/>
              <a:t>E) above 50m is the main origin of the cold water of Guangdong coastal upwelling system.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03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557612" y="1772816"/>
            <a:ext cx="5274310" cy="4054602"/>
            <a:chOff x="3557612" y="1772816"/>
            <a:chExt cx="5274310" cy="4054602"/>
          </a:xfrm>
        </p:grpSpPr>
        <p:pic>
          <p:nvPicPr>
            <p:cNvPr id="4" name="图片 3" descr="F:\kff\work\潘-自然基金\图\f5a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43"/>
            <a:stretch/>
          </p:blipFill>
          <p:spPr bwMode="auto">
            <a:xfrm>
              <a:off x="3557612" y="1772816"/>
              <a:ext cx="5274310" cy="4054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椭圆 12"/>
            <p:cNvSpPr/>
            <p:nvPr/>
          </p:nvSpPr>
          <p:spPr>
            <a:xfrm>
              <a:off x="4481367" y="2780556"/>
              <a:ext cx="522681" cy="4324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481367" y="4797152"/>
              <a:ext cx="522681" cy="4324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955656" y="2779812"/>
              <a:ext cx="522681" cy="4324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955656" y="4797152"/>
              <a:ext cx="522681" cy="4324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role of tide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277692" y="2034747"/>
            <a:ext cx="3600400" cy="2580066"/>
            <a:chOff x="2717482" y="1765617"/>
            <a:chExt cx="3709035" cy="1936879"/>
          </a:xfrm>
        </p:grpSpPr>
        <p:sp>
          <p:nvSpPr>
            <p:cNvPr id="6" name="文本框 2"/>
            <p:cNvSpPr txBox="1">
              <a:spLocks noChangeArrowheads="1"/>
            </p:cNvSpPr>
            <p:nvPr/>
          </p:nvSpPr>
          <p:spPr bwMode="auto">
            <a:xfrm>
              <a:off x="2717482" y="1774243"/>
              <a:ext cx="1242095" cy="392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400" b="1" kern="100" dirty="0" smtClean="0">
                  <a:effectLst/>
                  <a:latin typeface="Calibri"/>
                  <a:ea typeface="宋体"/>
                  <a:cs typeface="Times New Roman"/>
                </a:rPr>
                <a:t>a) flood tide</a:t>
              </a:r>
            </a:p>
            <a:p>
              <a:pPr algn="just">
                <a:spcAft>
                  <a:spcPts val="0"/>
                </a:spcAft>
              </a:pPr>
              <a:r>
                <a:rPr lang="en-US" altLang="zh-CN" sz="1400" b="1" kern="100" dirty="0" smtClean="0">
                  <a:latin typeface="Calibri"/>
                  <a:ea typeface="宋体"/>
                  <a:cs typeface="Times New Roman"/>
                </a:rPr>
                <a:t>Stand Run</a:t>
              </a:r>
              <a:endParaRPr lang="zh-CN" sz="1400" b="1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>
              <a:off x="5149919" y="1765617"/>
              <a:ext cx="1242095" cy="392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kern="100" dirty="0" smtClean="0">
                  <a:effectLst/>
                  <a:latin typeface="Calibri"/>
                  <a:ea typeface="宋体"/>
                  <a:cs typeface="Times New Roman"/>
                </a:rPr>
                <a:t>b) ebb tide</a:t>
              </a:r>
            </a:p>
            <a:p>
              <a:pPr algn="just">
                <a:spcAft>
                  <a:spcPts val="0"/>
                </a:spcAft>
              </a:pPr>
              <a:r>
                <a:rPr lang="en-US" altLang="zh-CN" sz="1400" b="1" kern="100" dirty="0" smtClean="0">
                  <a:latin typeface="Calibri"/>
                  <a:ea typeface="宋体"/>
                  <a:cs typeface="Times New Roman"/>
                </a:rPr>
                <a:t>Stand Run</a:t>
              </a:r>
              <a:r>
                <a:rPr lang="zh-CN" sz="1400" b="1" kern="100" dirty="0" smtClean="0">
                  <a:effectLst/>
                  <a:latin typeface="Calibri"/>
                  <a:ea typeface="宋体"/>
                  <a:cs typeface="Times New Roman"/>
                </a:rPr>
                <a:t> </a:t>
              </a:r>
              <a:endParaRPr lang="zh-CN" sz="1400" b="1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8" name="文本框 2"/>
            <p:cNvSpPr txBox="1">
              <a:spLocks noChangeArrowheads="1"/>
            </p:cNvSpPr>
            <p:nvPr/>
          </p:nvSpPr>
          <p:spPr bwMode="auto">
            <a:xfrm>
              <a:off x="2717482" y="3309710"/>
              <a:ext cx="1242095" cy="392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kern="100" dirty="0" smtClean="0">
                  <a:effectLst/>
                  <a:latin typeface="Calibri"/>
                  <a:ea typeface="宋体"/>
                  <a:cs typeface="Times New Roman"/>
                </a:rPr>
                <a:t>c) flood tide</a:t>
              </a:r>
            </a:p>
            <a:p>
              <a:pPr algn="just">
                <a:spcAft>
                  <a:spcPts val="0"/>
                </a:spcAft>
              </a:pPr>
              <a:r>
                <a:rPr lang="en-US" altLang="zh-CN" sz="1400" b="1" kern="100" dirty="0" smtClean="0">
                  <a:latin typeface="Calibri"/>
                  <a:ea typeface="宋体"/>
                  <a:cs typeface="Times New Roman"/>
                </a:rPr>
                <a:t>No-tide Run</a:t>
              </a:r>
              <a:endParaRPr lang="zh-CN" sz="1400" b="1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>
              <a:off x="5184421" y="3275204"/>
              <a:ext cx="1242096" cy="392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b="1" kern="100" dirty="0" smtClean="0">
                  <a:effectLst/>
                  <a:latin typeface="Calibri"/>
                  <a:ea typeface="宋体"/>
                  <a:cs typeface="Times New Roman"/>
                </a:rPr>
                <a:t>d) ebb tide</a:t>
              </a:r>
            </a:p>
            <a:p>
              <a:pPr algn="just">
                <a:spcAft>
                  <a:spcPts val="0"/>
                </a:spcAft>
              </a:pPr>
              <a:r>
                <a:rPr lang="en-US" altLang="zh-CN" sz="1400" b="1" kern="100" dirty="0" smtClean="0">
                  <a:latin typeface="Calibri"/>
                  <a:ea typeface="宋体"/>
                  <a:cs typeface="Times New Roman"/>
                </a:rPr>
                <a:t>No-tide Run</a:t>
              </a:r>
              <a:endParaRPr lang="zh-CN" sz="1400" b="1" kern="100" dirty="0">
                <a:effectLst/>
                <a:latin typeface="Calibri"/>
                <a:ea typeface="宋体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81367" y="1419558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bottom temperature and velocity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568" y="1910892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Flood tide: 2006-8-11 16:00:00</a:t>
            </a:r>
          </a:p>
          <a:p>
            <a:r>
              <a:rPr lang="en-US" altLang="zh-CN" dirty="0" smtClean="0"/>
              <a:t>Ebb tide:    2006-8-11 10:00:00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3" y="2996022"/>
            <a:ext cx="318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bottom </a:t>
            </a:r>
            <a:r>
              <a:rPr lang="en-US" altLang="zh-CN" dirty="0"/>
              <a:t>temperature in </a:t>
            </a:r>
            <a:r>
              <a:rPr lang="en-US" altLang="zh-CN" dirty="0" smtClean="0"/>
              <a:t>the upwelling region is </a:t>
            </a:r>
            <a:r>
              <a:rPr lang="en-US" altLang="zh-CN" dirty="0"/>
              <a:t>colder in the </a:t>
            </a:r>
            <a:r>
              <a:rPr lang="en-US" altLang="zh-CN" dirty="0" smtClean="0"/>
              <a:t>no-tide </a:t>
            </a:r>
            <a:r>
              <a:rPr lang="en-US" altLang="zh-CN" dirty="0"/>
              <a:t>case than that</a:t>
            </a:r>
          </a:p>
          <a:p>
            <a:r>
              <a:rPr lang="en-US" altLang="zh-CN" dirty="0"/>
              <a:t>in the </a:t>
            </a:r>
            <a:r>
              <a:rPr lang="en-US" altLang="zh-CN" dirty="0" smtClean="0"/>
              <a:t>stand case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39952" y="5827418"/>
            <a:ext cx="4608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Black dash line denote 24.5</a:t>
            </a:r>
            <a:r>
              <a:rPr lang="en-US" altLang="zh-CN" baseline="30000" dirty="0"/>
              <a:t>o</a:t>
            </a:r>
            <a:r>
              <a:rPr lang="en-US" altLang="zh-CN" dirty="0"/>
              <a:t> </a:t>
            </a:r>
            <a:r>
              <a:rPr lang="en-US" altLang="zh-CN" dirty="0" smtClean="0"/>
              <a:t>isotherm at 30m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02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role of tide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194308" y="3176773"/>
            <a:ext cx="6336704" cy="3135621"/>
            <a:chOff x="1907704" y="3029235"/>
            <a:chExt cx="5274310" cy="2456249"/>
          </a:xfrm>
        </p:grpSpPr>
        <p:pic>
          <p:nvPicPr>
            <p:cNvPr id="4" name="图片 3" descr="F:\kff\work\潘-自然基金\图\f5a.pn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01"/>
            <a:stretch/>
          </p:blipFill>
          <p:spPr bwMode="auto">
            <a:xfrm>
              <a:off x="1907704" y="3284984"/>
              <a:ext cx="5274310" cy="220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939942" y="3029235"/>
              <a:ext cx="2016224" cy="28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Tidal current</a:t>
              </a:r>
              <a:endParaRPr lang="zh-CN" alt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148" y="3381432"/>
              <a:ext cx="4032076" cy="289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a. Flood tide</a:t>
              </a:r>
              <a:r>
                <a:rPr lang="zh-CN" altLang="en-US" b="1" dirty="0" smtClean="0"/>
                <a:t>                              </a:t>
              </a:r>
              <a:r>
                <a:rPr lang="en-US" altLang="zh-CN" b="1" dirty="0" smtClean="0"/>
                <a:t>b. ebb tide</a:t>
              </a:r>
              <a:endParaRPr lang="zh-CN" altLang="en-US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43411" y="5013362"/>
            <a:ext cx="3627334" cy="575878"/>
            <a:chOff x="2043411" y="5013362"/>
            <a:chExt cx="3627334" cy="575878"/>
          </a:xfrm>
        </p:grpSpPr>
        <p:sp>
          <p:nvSpPr>
            <p:cNvPr id="9" name="椭圆 8"/>
            <p:cNvSpPr/>
            <p:nvPr/>
          </p:nvSpPr>
          <p:spPr>
            <a:xfrm>
              <a:off x="5004048" y="5013362"/>
              <a:ext cx="666697" cy="5758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043411" y="5013362"/>
              <a:ext cx="666697" cy="5758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71600" y="2253443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residual tidal current is southwest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tidal </a:t>
            </a:r>
            <a:r>
              <a:rPr lang="en-US" altLang="zh-CN" dirty="0"/>
              <a:t>processes weaken </a:t>
            </a:r>
            <a:r>
              <a:rPr lang="en-US" altLang="zh-CN" dirty="0" smtClean="0"/>
              <a:t>the transport of colder </a:t>
            </a:r>
            <a:r>
              <a:rPr lang="en-US" altLang="zh-CN" dirty="0"/>
              <a:t>water from </a:t>
            </a:r>
            <a:r>
              <a:rPr lang="en-US" altLang="zh-CN" dirty="0" smtClean="0"/>
              <a:t>the northeast coastal </a:t>
            </a:r>
            <a:r>
              <a:rPr lang="en-US" altLang="zh-CN" dirty="0"/>
              <a:t>current upstream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9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shoreward cross-shelf water in the southeast region(about 115</a:t>
            </a:r>
            <a:r>
              <a:rPr lang="en-US" altLang="zh-CN" baseline="30000" dirty="0"/>
              <a:t>o</a:t>
            </a:r>
            <a:r>
              <a:rPr lang="en-US" altLang="zh-CN" dirty="0"/>
              <a:t>E</a:t>
            </a:r>
            <a:r>
              <a:rPr lang="zh-CN" altLang="zh-CN" dirty="0"/>
              <a:t>～</a:t>
            </a:r>
            <a:r>
              <a:rPr lang="en-US" altLang="zh-CN" dirty="0"/>
              <a:t>116.5</a:t>
            </a:r>
            <a:r>
              <a:rPr lang="en-US" altLang="zh-CN" baseline="30000" dirty="0"/>
              <a:t>o</a:t>
            </a:r>
            <a:r>
              <a:rPr lang="en-US" altLang="zh-CN" dirty="0"/>
              <a:t>E) above 50m is the main origin of the cold water of Guangdong coastal upwelling system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the tidal processes weaken </a:t>
            </a:r>
            <a:r>
              <a:rPr lang="en-US" altLang="zh-CN" dirty="0" smtClean="0"/>
              <a:t>the upwelling by weaken the </a:t>
            </a:r>
            <a:r>
              <a:rPr lang="en-US" altLang="zh-CN" dirty="0"/>
              <a:t>transport of colder water from the coastal current upstream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65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Things to be done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935480"/>
            <a:ext cx="4762872" cy="438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10km resolution is too coarse for coastal applications</a:t>
            </a:r>
          </a:p>
          <a:p>
            <a:pPr marL="0" indent="0">
              <a:buNone/>
            </a:pPr>
            <a:r>
              <a:rPr lang="en-US" altLang="zh-CN" dirty="0" smtClean="0"/>
              <a:t>—&gt;</a:t>
            </a:r>
            <a:r>
              <a:rPr lang="en-US" altLang="zh-CN" dirty="0" smtClean="0"/>
              <a:t>try nesting, sub-region and refined grids(3km)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Qualitative analysis</a:t>
            </a:r>
          </a:p>
          <a:p>
            <a:pPr marL="0" indent="0">
              <a:buNone/>
            </a:pPr>
            <a:r>
              <a:rPr lang="en-US" altLang="zh-CN" dirty="0" smtClean="0"/>
              <a:t>—&gt; </a:t>
            </a:r>
            <a:r>
              <a:rPr lang="en-US" altLang="zh-CN" dirty="0"/>
              <a:t>Quantitative </a:t>
            </a:r>
            <a:r>
              <a:rPr lang="en-US" altLang="zh-CN" dirty="0" smtClean="0"/>
              <a:t>analysis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4078719" cy="38497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724128" y="3284984"/>
            <a:ext cx="1247271" cy="628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051720" y="3284984"/>
            <a:ext cx="4464496" cy="125272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Thank you!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Model configuration</a:t>
            </a:r>
          </a:p>
          <a:p>
            <a:r>
              <a:rPr lang="en-US" altLang="zh-CN" dirty="0" smtClean="0"/>
              <a:t>Model evaluation</a:t>
            </a:r>
          </a:p>
          <a:p>
            <a:r>
              <a:rPr lang="en-US" altLang="zh-CN" dirty="0" smtClean="0"/>
              <a:t>The cold water source of upwelling</a:t>
            </a:r>
          </a:p>
          <a:p>
            <a:r>
              <a:rPr lang="en-US" altLang="zh-CN" dirty="0" smtClean="0"/>
              <a:t>The role of </a:t>
            </a:r>
            <a:r>
              <a:rPr lang="en-US" altLang="zh-CN" dirty="0" smtClean="0"/>
              <a:t>tides in upwelling </a:t>
            </a:r>
            <a:endParaRPr lang="en-US" altLang="zh-CN" dirty="0" smtClean="0"/>
          </a:p>
          <a:p>
            <a:r>
              <a:rPr lang="en-US" altLang="zh-CN" dirty="0" smtClean="0"/>
              <a:t>Conclusion</a:t>
            </a:r>
          </a:p>
          <a:p>
            <a:r>
              <a:rPr lang="en-US" altLang="zh-CN" dirty="0" smtClean="0"/>
              <a:t>Things to be done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844824"/>
            <a:ext cx="4032447" cy="48245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continental shelf zone in the northern South China Sea (SCS), </a:t>
            </a:r>
            <a:r>
              <a:rPr lang="en-US" altLang="zh-CN" dirty="0" smtClean="0"/>
              <a:t>is </a:t>
            </a:r>
            <a:r>
              <a:rPr lang="en-US" altLang="zh-CN" dirty="0"/>
              <a:t>the location of one of the main seasonal upwelling regimes off the China </a:t>
            </a:r>
            <a:r>
              <a:rPr lang="en-US" altLang="zh-CN" dirty="0" smtClean="0"/>
              <a:t>coast. </a:t>
            </a:r>
          </a:p>
          <a:p>
            <a:endParaRPr lang="en-US" altLang="zh-CN" dirty="0" smtClean="0"/>
          </a:p>
          <a:p>
            <a:r>
              <a:rPr lang="en-US" altLang="zh-CN" b="1" dirty="0" smtClean="0"/>
              <a:t>Guangdong </a:t>
            </a:r>
            <a:r>
              <a:rPr lang="en-US" altLang="zh-CN" b="1" dirty="0"/>
              <a:t>coastal </a:t>
            </a:r>
            <a:r>
              <a:rPr lang="en-US" altLang="zh-CN" b="1" dirty="0" smtClean="0"/>
              <a:t>upwelling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r>
              <a:rPr lang="en-US" altLang="zh-CN" dirty="0" smtClean="0"/>
              <a:t>It believed </a:t>
            </a:r>
            <a:r>
              <a:rPr lang="en-US" altLang="zh-CN" dirty="0"/>
              <a:t>that the dominant driving force of </a:t>
            </a:r>
            <a:r>
              <a:rPr lang="en-US" altLang="zh-CN" dirty="0" smtClean="0"/>
              <a:t>NSCS </a:t>
            </a:r>
            <a:r>
              <a:rPr lang="en-US" altLang="zh-CN" dirty="0"/>
              <a:t>coastal upwelling is the Asian southwest monsoon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1999" y="6221893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Temperature and salinity at 10,20,30m, </a:t>
            </a:r>
          </a:p>
          <a:p>
            <a:r>
              <a:rPr lang="en-US" altLang="zh-CN" dirty="0" smtClean="0"/>
              <a:t>June to August,2006(Pan,2011)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571999" y="898222"/>
            <a:ext cx="4121855" cy="5323671"/>
            <a:chOff x="4571999" y="898222"/>
            <a:chExt cx="4121855" cy="53236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898222"/>
              <a:ext cx="4121855" cy="532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716016" y="1103767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a)T,10m</a:t>
              </a:r>
              <a:endParaRPr lang="zh-CN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6016" y="278092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b)T,20m</a:t>
              </a:r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3931" y="422108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c)T,30m</a:t>
              </a:r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2926" y="1094475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d)S,10m</a:t>
              </a:r>
              <a:endParaRPr lang="zh-CN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32926" y="277163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e)S,20m</a:t>
              </a:r>
              <a:endParaRPr lang="zh-CN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80841" y="42117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f)S,30m</a:t>
              </a:r>
              <a:endParaRPr lang="zh-CN" altLang="en-US" dirty="0"/>
            </a:p>
          </p:txBody>
        </p:sp>
      </p:grpSp>
      <p:sp>
        <p:nvSpPr>
          <p:cNvPr id="15" name="椭圆 14"/>
          <p:cNvSpPr/>
          <p:nvPr/>
        </p:nvSpPr>
        <p:spPr>
          <a:xfrm>
            <a:off x="4763931" y="5085184"/>
            <a:ext cx="816181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763931" y="3356992"/>
            <a:ext cx="816181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763930" y="1700808"/>
            <a:ext cx="816181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708147" y="5085184"/>
            <a:ext cx="816181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708147" y="3356992"/>
            <a:ext cx="816181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708146" y="1700808"/>
            <a:ext cx="816181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3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916832"/>
            <a:ext cx="5040560" cy="4680520"/>
          </a:xfrm>
        </p:spPr>
        <p:txBody>
          <a:bodyPr>
            <a:normAutofit fontScale="70000" lnSpcReduction="20000"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On </a:t>
            </a:r>
            <a:r>
              <a:rPr lang="en-US" altLang="zh-CN" dirty="0"/>
              <a:t>the basis of </a:t>
            </a:r>
            <a:r>
              <a:rPr lang="en-US" altLang="zh-CN" dirty="0" smtClean="0"/>
              <a:t>observations</a:t>
            </a:r>
            <a:r>
              <a:rPr lang="en-US" altLang="zh-CN" dirty="0"/>
              <a:t>, Hong (</a:t>
            </a:r>
            <a:r>
              <a:rPr lang="en-US" altLang="zh-CN" dirty="0" smtClean="0"/>
              <a:t>Hong,1991) </a:t>
            </a:r>
            <a:r>
              <a:rPr lang="en-US" altLang="zh-CN" dirty="0"/>
              <a:t>suggested that because there is no horizontal water supply at the same level, the water source for the summer Guangdong coastal upwelling is </a:t>
            </a:r>
            <a:r>
              <a:rPr lang="en-US" altLang="zh-CN" b="1" dirty="0"/>
              <a:t>the subsurface water of the SCS</a:t>
            </a:r>
            <a:r>
              <a:rPr lang="en-US" altLang="zh-CN" dirty="0"/>
              <a:t>, which </a:t>
            </a:r>
            <a:r>
              <a:rPr lang="en-US" altLang="zh-CN" b="1" dirty="0"/>
              <a:t>ascends the continental slope in an onshore direction </a:t>
            </a:r>
            <a:r>
              <a:rPr lang="en-US" altLang="zh-CN" dirty="0"/>
              <a:t>and is driven by the alongshore southwest </a:t>
            </a:r>
            <a:r>
              <a:rPr lang="en-US" altLang="zh-CN" dirty="0" smtClean="0"/>
              <a:t>monsoon</a:t>
            </a:r>
          </a:p>
          <a:p>
            <a:endParaRPr lang="en-US" altLang="zh-CN" dirty="0"/>
          </a:p>
          <a:p>
            <a:r>
              <a:rPr lang="en-US" altLang="zh-CN" dirty="0" smtClean="0"/>
              <a:t>It </a:t>
            </a:r>
            <a:r>
              <a:rPr lang="en-US" altLang="zh-CN" dirty="0"/>
              <a:t>is thus revealed that the topographical rise about 80–120 km offshore, emanating from the southwestward natural extension of the Taiwan Bank, cuts off direct on-shore upwelling of deep water in the SCS. As a result, cool, saline upwelling water </a:t>
            </a:r>
            <a:r>
              <a:rPr lang="en-US" altLang="zh-CN" b="1" dirty="0"/>
              <a:t>can only come from the southwest subsurface water of the SCS </a:t>
            </a:r>
            <a:r>
              <a:rPr lang="en-US" altLang="zh-CN" dirty="0"/>
              <a:t>(Gan,2009)</a:t>
            </a:r>
            <a:r>
              <a:rPr lang="en-US" altLang="zh-CN" dirty="0" smtClean="0"/>
              <a:t>. 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741753" y="3403735"/>
            <a:ext cx="2970832" cy="2940899"/>
            <a:chOff x="5436096" y="1184768"/>
            <a:chExt cx="2970832" cy="294089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57" b="29061"/>
            <a:stretch/>
          </p:blipFill>
          <p:spPr bwMode="auto">
            <a:xfrm>
              <a:off x="5436096" y="1184768"/>
              <a:ext cx="2970832" cy="2940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007534" y="2880184"/>
              <a:ext cx="436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B1</a:t>
              </a:r>
              <a:endParaRPr lang="zh-CN" altLang="en-US" dirty="0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6228184" y="2852936"/>
              <a:ext cx="72008" cy="72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39841" y="5438036"/>
            <a:ext cx="123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Section A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5957769" y="3631743"/>
            <a:ext cx="72016" cy="648072"/>
            <a:chOff x="5652112" y="1412776"/>
            <a:chExt cx="72016" cy="648072"/>
          </a:xfrm>
        </p:grpSpPr>
        <p:sp>
          <p:nvSpPr>
            <p:cNvPr id="12" name="等腰三角形 11"/>
            <p:cNvSpPr/>
            <p:nvPr/>
          </p:nvSpPr>
          <p:spPr>
            <a:xfrm>
              <a:off x="5652128" y="1412776"/>
              <a:ext cx="72000" cy="72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652112" y="19888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98407" y="338057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Bottom- mounted mooring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29785" y="4054499"/>
            <a:ext cx="162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CTD station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845397" y="3430547"/>
            <a:ext cx="2827020" cy="2446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402563" y="6344634"/>
            <a:ext cx="222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Water depth/m</a:t>
            </a:r>
            <a:endParaRPr lang="zh-CN" altLang="en-US" sz="1400" dirty="0"/>
          </a:p>
        </p:txBody>
      </p:sp>
      <p:sp>
        <p:nvSpPr>
          <p:cNvPr id="18" name="椭圆 17"/>
          <p:cNvSpPr/>
          <p:nvPr/>
        </p:nvSpPr>
        <p:spPr>
          <a:xfrm>
            <a:off x="6029769" y="4653557"/>
            <a:ext cx="1229138" cy="814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5862030" y="5309443"/>
            <a:ext cx="573759" cy="1542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to be solved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Moreover</a:t>
            </a:r>
            <a:r>
              <a:rPr lang="en-US" altLang="zh-CN" dirty="0"/>
              <a:t>, contributions </a:t>
            </a:r>
            <a:r>
              <a:rPr lang="en-US" altLang="zh-CN" dirty="0" smtClean="0"/>
              <a:t>from </a:t>
            </a:r>
            <a:r>
              <a:rPr lang="en-US" altLang="zh-CN" dirty="0"/>
              <a:t>the “tidal pumping” effect </a:t>
            </a:r>
            <a:r>
              <a:rPr lang="en-US" altLang="zh-CN" dirty="0" smtClean="0"/>
              <a:t>invoked </a:t>
            </a:r>
            <a:r>
              <a:rPr lang="en-US" altLang="zh-CN" dirty="0"/>
              <a:t>by interactions </a:t>
            </a:r>
            <a:r>
              <a:rPr lang="en-US" altLang="zh-CN" dirty="0" smtClean="0"/>
              <a:t>of </a:t>
            </a:r>
            <a:r>
              <a:rPr lang="en-US" altLang="zh-CN" dirty="0"/>
              <a:t>tides, tidal current, and complex bathymetry </a:t>
            </a:r>
            <a:r>
              <a:rPr lang="en-US" altLang="zh-CN" dirty="0" smtClean="0"/>
              <a:t>remain unknown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55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Model </a:t>
            </a:r>
            <a:r>
              <a:rPr lang="en-US" altLang="zh-CN" dirty="0" smtClean="0"/>
              <a:t>configuration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65329" y="2014155"/>
            <a:ext cx="4564029" cy="464137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ROMS model</a:t>
            </a:r>
          </a:p>
          <a:p>
            <a:r>
              <a:rPr lang="en-US" altLang="zh-CN" dirty="0" smtClean="0"/>
              <a:t>The </a:t>
            </a:r>
            <a:r>
              <a:rPr lang="en-US" altLang="zh-CN" dirty="0" smtClean="0"/>
              <a:t>model domain </a:t>
            </a:r>
            <a:r>
              <a:rPr lang="en-US" altLang="zh-CN" dirty="0"/>
              <a:t>covers the Northwest Paciﬁc with a </a:t>
            </a:r>
            <a:r>
              <a:rPr lang="en-US" altLang="zh-CN" dirty="0" smtClean="0"/>
              <a:t> resolution </a:t>
            </a:r>
            <a:r>
              <a:rPr lang="en-US" altLang="zh-CN" dirty="0"/>
              <a:t>of </a:t>
            </a:r>
            <a:r>
              <a:rPr lang="en-US" altLang="zh-CN" dirty="0" smtClean="0"/>
              <a:t>0.1</a:t>
            </a:r>
            <a:r>
              <a:rPr lang="en-US" altLang="zh-CN" baseline="30000" dirty="0" smtClean="0"/>
              <a:t>o</a:t>
            </a:r>
            <a:r>
              <a:rPr lang="en-US" altLang="zh-CN" dirty="0" smtClean="0"/>
              <a:t> </a:t>
            </a:r>
            <a:r>
              <a:rPr lang="en-US" altLang="zh-CN" dirty="0" smtClean="0"/>
              <a:t>(~10km)</a:t>
            </a:r>
          </a:p>
          <a:p>
            <a:r>
              <a:rPr lang="en-US" altLang="zh-CN" dirty="0" smtClean="0"/>
              <a:t>24 </a:t>
            </a:r>
            <a:r>
              <a:rPr lang="en-US" altLang="zh-CN" dirty="0" smtClean="0"/>
              <a:t>sigma levels with a </a:t>
            </a:r>
            <a:r>
              <a:rPr lang="en-US" altLang="zh-CN" dirty="0"/>
              <a:t>higher </a:t>
            </a:r>
            <a:r>
              <a:rPr lang="en-US" altLang="zh-CN" dirty="0" smtClean="0"/>
              <a:t>resolution near </a:t>
            </a:r>
            <a:r>
              <a:rPr lang="en-US" altLang="zh-CN" dirty="0"/>
              <a:t>the surface. </a:t>
            </a:r>
            <a:endParaRPr lang="en-US" altLang="zh-CN" dirty="0" smtClean="0"/>
          </a:p>
          <a:p>
            <a:r>
              <a:rPr lang="en-US" altLang="zh-CN" dirty="0" smtClean="0"/>
              <a:t>Open boundary condition and initial condition: </a:t>
            </a:r>
            <a:r>
              <a:rPr lang="en-US" altLang="zh-CN" dirty="0" smtClean="0"/>
              <a:t>SODA(0.5</a:t>
            </a:r>
            <a:r>
              <a:rPr lang="en-US" altLang="zh-CN" baseline="30000" dirty="0"/>
              <a:t>o</a:t>
            </a:r>
            <a:r>
              <a:rPr lang="en-US" altLang="zh-CN" dirty="0" smtClean="0"/>
              <a:t>×0.5</a:t>
            </a:r>
            <a:r>
              <a:rPr lang="en-US" altLang="zh-CN" baseline="30000" dirty="0" smtClean="0"/>
              <a:t>o</a:t>
            </a:r>
            <a:r>
              <a:rPr lang="en-US" altLang="zh-CN" dirty="0" smtClean="0"/>
              <a:t>,</a:t>
            </a:r>
            <a:r>
              <a:rPr lang="en-US" altLang="zh-CN" dirty="0" smtClean="0"/>
              <a:t>monthly </a:t>
            </a:r>
            <a:r>
              <a:rPr lang="en-US" altLang="zh-CN" dirty="0" smtClean="0"/>
              <a:t>mean)</a:t>
            </a:r>
          </a:p>
          <a:p>
            <a:r>
              <a:rPr lang="en-US" altLang="zh-CN" dirty="0" smtClean="0"/>
              <a:t>Tidal : TPXO8,8 constitutes</a:t>
            </a:r>
          </a:p>
          <a:p>
            <a:r>
              <a:rPr lang="en-US" altLang="zh-CN" dirty="0" smtClean="0"/>
              <a:t>Air–sea interface: BULK_FLUX module using CFSR </a:t>
            </a:r>
            <a:r>
              <a:rPr lang="en-US" altLang="zh-CN" dirty="0" smtClean="0"/>
              <a:t>data(0.25</a:t>
            </a:r>
            <a:r>
              <a:rPr lang="en-US" altLang="zh-CN" baseline="30000" dirty="0" smtClean="0"/>
              <a:t>o</a:t>
            </a:r>
            <a:r>
              <a:rPr lang="en-US" altLang="zh-CN" dirty="0"/>
              <a:t>×0.25</a:t>
            </a:r>
            <a:r>
              <a:rPr lang="en-US" altLang="zh-CN" baseline="30000" dirty="0" smtClean="0"/>
              <a:t>o</a:t>
            </a:r>
            <a:r>
              <a:rPr lang="en-US" altLang="zh-CN" dirty="0" smtClean="0"/>
              <a:t>,6 </a:t>
            </a:r>
            <a:r>
              <a:rPr lang="en-US" altLang="zh-CN" dirty="0" smtClean="0"/>
              <a:t>hourly)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11" name="图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05763"/>
            <a:ext cx="4078719" cy="3849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7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configuration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259632" y="1916832"/>
            <a:ext cx="7488832" cy="3450696"/>
          </a:xfrm>
        </p:spPr>
        <p:txBody>
          <a:bodyPr/>
          <a:lstStyle/>
          <a:p>
            <a:r>
              <a:rPr lang="en-US" altLang="zh-CN" dirty="0" smtClean="0"/>
              <a:t>Spin-up: 2000-2011</a:t>
            </a:r>
          </a:p>
          <a:p>
            <a:r>
              <a:rPr lang="en-US" altLang="zh-CN" dirty="0" smtClean="0"/>
              <a:t>Stand Run and </a:t>
            </a:r>
            <a:r>
              <a:rPr lang="en-US" altLang="zh-CN" dirty="0" smtClean="0"/>
              <a:t>No-tide </a:t>
            </a:r>
            <a:r>
              <a:rPr lang="en-US" altLang="zh-CN" dirty="0" smtClean="0"/>
              <a:t>Run: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000" i="1" dirty="0" smtClean="0"/>
              <a:t>Initialized </a:t>
            </a:r>
            <a:r>
              <a:rPr lang="en-US" altLang="zh-CN" sz="2000" i="1" dirty="0" smtClean="0"/>
              <a:t>using </a:t>
            </a:r>
            <a:r>
              <a:rPr lang="en-US" altLang="zh-CN" sz="2000" i="1" dirty="0" smtClean="0"/>
              <a:t>monthly mean values from </a:t>
            </a:r>
            <a:r>
              <a:rPr lang="en-US" altLang="zh-CN" sz="2000" i="1" dirty="0" smtClean="0"/>
              <a:t>spin-up, 2000-2006</a:t>
            </a:r>
          </a:p>
          <a:p>
            <a:pPr marL="0" indent="0">
              <a:buNone/>
            </a:pPr>
            <a:r>
              <a:rPr lang="en-US" altLang="zh-CN" sz="2000" i="1" dirty="0" smtClean="0"/>
              <a:t>with </a:t>
            </a:r>
            <a:r>
              <a:rPr lang="en-US" altLang="zh-CN" sz="2000" i="1" dirty="0" smtClean="0"/>
              <a:t>or </a:t>
            </a:r>
            <a:r>
              <a:rPr lang="en-US" altLang="zh-CN" sz="2000" i="1" dirty="0" smtClean="0"/>
              <a:t>without tides</a:t>
            </a:r>
            <a:endParaRPr lang="zh-CN" altLang="en-US" sz="2000" i="1" dirty="0"/>
          </a:p>
        </p:txBody>
      </p:sp>
      <p:pic>
        <p:nvPicPr>
          <p:cNvPr id="5" name="图片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3" t="63716" r="18278" b="7277"/>
          <a:stretch/>
        </p:blipFill>
        <p:spPr bwMode="auto">
          <a:xfrm>
            <a:off x="2555776" y="4149080"/>
            <a:ext cx="4683596" cy="2442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997526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Volume averaged kinetic energy(m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/s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7738" y="41385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Spin up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9212" y="42426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Stand Run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20967" y="535325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No-tide Run</a:t>
            </a:r>
            <a:endParaRPr lang="zh-CN" altLang="en-US" dirty="0"/>
          </a:p>
        </p:txBody>
      </p:sp>
      <p:sp>
        <p:nvSpPr>
          <p:cNvPr id="13" name="下弧形箭头 12"/>
          <p:cNvSpPr/>
          <p:nvPr/>
        </p:nvSpPr>
        <p:spPr>
          <a:xfrm flipV="1">
            <a:off x="3066717" y="4138504"/>
            <a:ext cx="2212539" cy="483278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下弧形箭头 13"/>
          <p:cNvSpPr/>
          <p:nvPr/>
        </p:nvSpPr>
        <p:spPr>
          <a:xfrm flipV="1">
            <a:off x="5508104" y="4149080"/>
            <a:ext cx="1731268" cy="371794"/>
          </a:xfrm>
          <a:prstGeom prst="curved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下弧形箭头 14"/>
          <p:cNvSpPr/>
          <p:nvPr/>
        </p:nvSpPr>
        <p:spPr>
          <a:xfrm>
            <a:off x="5508104" y="5370252"/>
            <a:ext cx="1665886" cy="385316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Model </a:t>
            </a:r>
            <a:r>
              <a:rPr lang="en-US" altLang="zh-CN" dirty="0" smtClean="0"/>
              <a:t>evaluation</a:t>
            </a:r>
            <a:endParaRPr lang="zh-CN" altLang="en-US" dirty="0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96" y="4725144"/>
            <a:ext cx="7488832" cy="151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436609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Water level(m) at station B1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3488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Time: 28/7/2006-13/8/2006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445364" y="3732838"/>
            <a:ext cx="1703240" cy="801210"/>
            <a:chOff x="1445364" y="3732838"/>
            <a:chExt cx="1703240" cy="801210"/>
          </a:xfrm>
        </p:grpSpPr>
        <p:grpSp>
          <p:nvGrpSpPr>
            <p:cNvPr id="15" name="组合 14"/>
            <p:cNvGrpSpPr/>
            <p:nvPr/>
          </p:nvGrpSpPr>
          <p:grpSpPr>
            <a:xfrm>
              <a:off x="1569168" y="3933056"/>
              <a:ext cx="494804" cy="419464"/>
              <a:chOff x="1256936" y="3933056"/>
              <a:chExt cx="494804" cy="419464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256936" y="3933056"/>
                <a:ext cx="49480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256936" y="4352520"/>
                <a:ext cx="49480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>
              <a:off x="1984528" y="3748390"/>
              <a:ext cx="1164076" cy="785658"/>
              <a:chOff x="1984528" y="3748390"/>
              <a:chExt cx="1164076" cy="78565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984528" y="3748390"/>
                <a:ext cx="116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Mooring</a:t>
                </a:r>
                <a:endParaRPr lang="zh-CN" alt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90543" y="4164716"/>
                <a:ext cx="1003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Model</a:t>
                </a:r>
                <a:endParaRPr lang="zh-CN" altLang="en-US" dirty="0"/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445364" y="3732838"/>
              <a:ext cx="1518183" cy="7856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36096" y="1184768"/>
            <a:ext cx="2970832" cy="2940899"/>
            <a:chOff x="5436096" y="1184768"/>
            <a:chExt cx="2970832" cy="294089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57" b="29061"/>
            <a:stretch/>
          </p:blipFill>
          <p:spPr bwMode="auto">
            <a:xfrm>
              <a:off x="5436096" y="1184768"/>
              <a:ext cx="2970832" cy="2940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007534" y="2880184"/>
              <a:ext cx="436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B1</a:t>
              </a:r>
              <a:endParaRPr lang="zh-CN" altLang="en-US" dirty="0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6228184" y="2852936"/>
              <a:ext cx="72008" cy="72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534184" y="3219069"/>
            <a:ext cx="123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Section A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5652112" y="1412776"/>
            <a:ext cx="72016" cy="648072"/>
            <a:chOff x="5652112" y="1412776"/>
            <a:chExt cx="72016" cy="648072"/>
          </a:xfrm>
        </p:grpSpPr>
        <p:sp>
          <p:nvSpPr>
            <p:cNvPr id="21" name="等腰三角形 20"/>
            <p:cNvSpPr/>
            <p:nvPr/>
          </p:nvSpPr>
          <p:spPr>
            <a:xfrm>
              <a:off x="5652128" y="1412776"/>
              <a:ext cx="72000" cy="720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652112" y="19888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92750" y="116161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Bottom- mounted mooring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24128" y="1835532"/>
            <a:ext cx="162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CTD station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539740" y="1211580"/>
            <a:ext cx="2827020" cy="2446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884368" y="3851756"/>
            <a:ext cx="222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Water depth/m</a:t>
            </a:r>
            <a:endParaRPr lang="zh-CN" altLang="en-US" sz="1400" dirty="0"/>
          </a:p>
        </p:txBody>
      </p:sp>
      <p:sp>
        <p:nvSpPr>
          <p:cNvPr id="30" name="矩形 29"/>
          <p:cNvSpPr/>
          <p:nvPr/>
        </p:nvSpPr>
        <p:spPr>
          <a:xfrm>
            <a:off x="2699792" y="4797152"/>
            <a:ext cx="792088" cy="936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958992" y="4797152"/>
            <a:ext cx="792088" cy="936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627784" y="4795011"/>
            <a:ext cx="133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</a:t>
            </a:r>
            <a:r>
              <a:rPr lang="en-US" altLang="zh-CN" dirty="0" smtClean="0"/>
              <a:t>eap tide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56265" y="4735430"/>
            <a:ext cx="133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spring tide</a:t>
            </a:r>
            <a:endParaRPr lang="zh-CN" altLang="en-US" dirty="0"/>
          </a:p>
        </p:txBody>
      </p:sp>
      <p:sp>
        <p:nvSpPr>
          <p:cNvPr id="2048" name="TextBox 2047"/>
          <p:cNvSpPr txBox="1"/>
          <p:nvPr/>
        </p:nvSpPr>
        <p:spPr>
          <a:xfrm>
            <a:off x="2720302" y="6305565"/>
            <a:ext cx="506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Tide amplitude  is 1~2m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5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40" y="3330223"/>
            <a:ext cx="7679460" cy="140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evaluation</a:t>
            </a:r>
            <a:endParaRPr lang="zh-CN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510" y="4616611"/>
            <a:ext cx="7673490" cy="14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2852" y="2459262"/>
            <a:ext cx="449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Current speed and direction at station B1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2729" y="285209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Time: 31/7/2006-2/8/2006(neap tide)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116093" y="2066433"/>
            <a:ext cx="1703240" cy="801210"/>
            <a:chOff x="1445364" y="3732838"/>
            <a:chExt cx="1703240" cy="801210"/>
          </a:xfrm>
        </p:grpSpPr>
        <p:grpSp>
          <p:nvGrpSpPr>
            <p:cNvPr id="9" name="组合 8"/>
            <p:cNvGrpSpPr/>
            <p:nvPr/>
          </p:nvGrpSpPr>
          <p:grpSpPr>
            <a:xfrm>
              <a:off x="1569168" y="3933056"/>
              <a:ext cx="494804" cy="419464"/>
              <a:chOff x="1256936" y="3933056"/>
              <a:chExt cx="494804" cy="419464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1256936" y="3933056"/>
                <a:ext cx="49480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256936" y="4352520"/>
                <a:ext cx="49480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1984528" y="3748390"/>
              <a:ext cx="1164076" cy="785658"/>
              <a:chOff x="1984528" y="3748390"/>
              <a:chExt cx="1164076" cy="78565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984528" y="3748390"/>
                <a:ext cx="11640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Mooring</a:t>
                </a:r>
                <a:endParaRPr lang="zh-CN" alt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90543" y="4164716"/>
                <a:ext cx="1003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Model</a:t>
                </a:r>
                <a:endParaRPr lang="zh-CN" altLang="en-US" dirty="0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445364" y="3732838"/>
              <a:ext cx="1518183" cy="7856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52034" y="3302418"/>
            <a:ext cx="266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a) speed: surface layer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7954" y="4643337"/>
            <a:ext cx="296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r>
              <a:rPr lang="en-US" altLang="zh-CN" dirty="0" smtClean="0"/>
              <a:t>) speed: bottom layer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863168" y="3275692"/>
            <a:ext cx="29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) direction: surface layer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49089" y="4616611"/>
            <a:ext cx="29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d) direction: bottom layer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24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1730</TotalTime>
  <Words>969</Words>
  <Application>Microsoft Office PowerPoint</Application>
  <PresentationFormat>全屏显示(4:3)</PresentationFormat>
  <Paragraphs>163</Paragraphs>
  <Slides>18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流畅</vt:lpstr>
      <vt:lpstr>The cold water source and the role of tides on Guangdong Coastal Upwelling in summer:  a numerical model study</vt:lpstr>
      <vt:lpstr>Outline</vt:lpstr>
      <vt:lpstr>PowerPoint 演示文稿</vt:lpstr>
      <vt:lpstr>Introduction</vt:lpstr>
      <vt:lpstr>Problem to be solved</vt:lpstr>
      <vt:lpstr>Model configuration</vt:lpstr>
      <vt:lpstr>Model configuration</vt:lpstr>
      <vt:lpstr>Model evaluation</vt:lpstr>
      <vt:lpstr>Model evaluation</vt:lpstr>
      <vt:lpstr>Model evaluation</vt:lpstr>
      <vt:lpstr>Model evaluation</vt:lpstr>
      <vt:lpstr>Model evaluation</vt:lpstr>
      <vt:lpstr>The cold water source</vt:lpstr>
      <vt:lpstr>The role of tide</vt:lpstr>
      <vt:lpstr>The role of tide</vt:lpstr>
      <vt:lpstr>Conclusion</vt:lpstr>
      <vt:lpstr>Things to be done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water source and the role of tides on Guangdong Coastal Upwelling in summer:  a numerical model study</dc:title>
  <dc:creator>Fangfang</dc:creator>
  <cp:lastModifiedBy>Fangfang</cp:lastModifiedBy>
  <cp:revision>107</cp:revision>
  <dcterms:created xsi:type="dcterms:W3CDTF">2016-10-17T21:55:57Z</dcterms:created>
  <dcterms:modified xsi:type="dcterms:W3CDTF">2016-10-20T02:29:20Z</dcterms:modified>
</cp:coreProperties>
</file>