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7"/>
  </p:notesMasterIdLst>
  <p:sldIdLst>
    <p:sldId id="297" r:id="rId3"/>
    <p:sldId id="267" r:id="rId4"/>
    <p:sldId id="308" r:id="rId5"/>
    <p:sldId id="374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5" r:id="rId15"/>
    <p:sldId id="332" r:id="rId16"/>
    <p:sldId id="333" r:id="rId17"/>
    <p:sldId id="323" r:id="rId18"/>
    <p:sldId id="305" r:id="rId19"/>
    <p:sldId id="324" r:id="rId20"/>
    <p:sldId id="329" r:id="rId21"/>
    <p:sldId id="334" r:id="rId22"/>
    <p:sldId id="328" r:id="rId23"/>
    <p:sldId id="326" r:id="rId24"/>
    <p:sldId id="335" r:id="rId25"/>
    <p:sldId id="349" r:id="rId26"/>
    <p:sldId id="337" r:id="rId27"/>
    <p:sldId id="338" r:id="rId28"/>
    <p:sldId id="339" r:id="rId29"/>
    <p:sldId id="340" r:id="rId30"/>
    <p:sldId id="341" r:id="rId31"/>
    <p:sldId id="342" r:id="rId32"/>
    <p:sldId id="347" r:id="rId33"/>
    <p:sldId id="343" r:id="rId34"/>
    <p:sldId id="298" r:id="rId35"/>
    <p:sldId id="34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FF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092" autoAdjust="0"/>
  </p:normalViewPr>
  <p:slideViewPr>
    <p:cSldViewPr snapToGrid="0" snapToObjects="1">
      <p:cViewPr varScale="1">
        <p:scale>
          <a:sx n="82" d="100"/>
          <a:sy n="82" d="100"/>
        </p:scale>
        <p:origin x="-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3E3DD-F90F-C644-8A8B-10DC74115A09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3A566-C17B-2B40-AAF6-5148866B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41028" indent="-370885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4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49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A42C13-59D3-EC44-8E96-3213D2314FA9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3A566-C17B-2B40-AAF6-5148866B88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6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3A566-C17B-2B40-AAF6-5148866B88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60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Pioneer_obs_models_U_CP02PMCI_v2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3A566-C17B-2B40-AAF6-5148866B88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07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Pioneer_obs_models_Uspectra_CP02PMCI_v4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3A566-C17B-2B40-AAF6-5148866B88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7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Pioneer_obs_models_Uspectra_CP01CNSM_v2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3A566-C17B-2B40-AAF6-5148866B88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02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Frequency spectra for nested grids</a:t>
            </a:r>
          </a:p>
          <a:p>
            <a:r>
              <a:rPr lang="en-US" dirty="0" smtClean="0"/>
              <a:t>Compare to current-meter mooring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frequencies &lt; 0.035 h</a:t>
            </a:r>
            <a:r>
              <a:rPr lang="en-US" baseline="30000" dirty="0" smtClean="0"/>
              <a:t>-1 </a:t>
            </a:r>
            <a:r>
              <a:rPr lang="en-US" dirty="0" smtClean="0"/>
              <a:t>(T &gt; 30 hours) all nests are in agreement, but have </a:t>
            </a:r>
            <a:br>
              <a:rPr lang="en-US" dirty="0" smtClean="0"/>
            </a:br>
            <a:r>
              <a:rPr lang="en-US" dirty="0" smtClean="0"/>
              <a:t>less energy than observed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 lifts this energy level – presumably introducing variability that was not </a:t>
            </a:r>
            <a:br>
              <a:rPr lang="en-US" dirty="0" smtClean="0"/>
            </a:br>
            <a:r>
              <a:rPr lang="en-US" dirty="0" smtClean="0"/>
              <a:t>represented in the open boundary conditions (presumes low frequencies in the </a:t>
            </a:r>
            <a:br>
              <a:rPr lang="en-US" dirty="0" smtClean="0"/>
            </a:br>
            <a:r>
              <a:rPr lang="en-US" dirty="0" smtClean="0"/>
              <a:t>local met forcing are resolved)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From 30 hours through diurnal (0.042 h</a:t>
            </a:r>
            <a:r>
              <a:rPr lang="en-US" i="1" baseline="30000" dirty="0" smtClean="0"/>
              <a:t>-1</a:t>
            </a:r>
            <a:r>
              <a:rPr lang="en-US" i="1" dirty="0" smtClean="0"/>
              <a:t>) and inertial (18 hours) 0.055 h</a:t>
            </a:r>
            <a:r>
              <a:rPr lang="en-US" i="1" baseline="30000" dirty="0" smtClean="0"/>
              <a:t>-1 </a:t>
            </a:r>
            <a:r>
              <a:rPr lang="en-US" i="1" dirty="0" smtClean="0"/>
              <a:t>down </a:t>
            </a:r>
            <a:br>
              <a:rPr lang="en-US" i="1" dirty="0" smtClean="0"/>
            </a:br>
            <a:r>
              <a:rPr lang="en-US" i="1" dirty="0" smtClean="0"/>
              <a:t>to about semi-diurnal 12 hours (0.083 h</a:t>
            </a:r>
            <a:r>
              <a:rPr lang="en-US" i="1" baseline="30000" dirty="0" smtClean="0"/>
              <a:t>-1</a:t>
            </a:r>
            <a:r>
              <a:rPr lang="en-US" i="1" dirty="0" smtClean="0"/>
              <a:t>) all nests agree and match obs. 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Above diurnal frequency </a:t>
            </a:r>
            <a:r>
              <a:rPr lang="en-US" i="1" dirty="0" err="1" smtClean="0"/>
              <a:t>doppio</a:t>
            </a:r>
            <a:r>
              <a:rPr lang="en-US" i="1" dirty="0" smtClean="0"/>
              <a:t> begins losing power compared to the nests </a:t>
            </a:r>
            <a:br>
              <a:rPr lang="en-US" i="1" dirty="0" smtClean="0"/>
            </a:br>
            <a:r>
              <a:rPr lang="en-US" i="1" dirty="0" smtClean="0"/>
              <a:t>(except for tides OK)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M</a:t>
            </a:r>
            <a:r>
              <a:rPr lang="en-US" i="1" baseline="-25000" dirty="0" smtClean="0"/>
              <a:t>4</a:t>
            </a:r>
            <a:r>
              <a:rPr lang="en-US" i="1" dirty="0" smtClean="0"/>
              <a:t> at 6.2 hours (0.156 h</a:t>
            </a:r>
            <a:r>
              <a:rPr lang="en-US" i="1" baseline="30000" dirty="0" smtClean="0"/>
              <a:t>-1</a:t>
            </a:r>
            <a:r>
              <a:rPr lang="en-US" i="1" dirty="0" smtClean="0"/>
              <a:t>) seems overly energetic compared to obs.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Pioneer and Array are comparable to about 5 hours (0.2 h</a:t>
            </a:r>
            <a:r>
              <a:rPr lang="en-US" i="1" baseline="30000" dirty="0" smtClean="0"/>
              <a:t>-1</a:t>
            </a:r>
            <a:r>
              <a:rPr lang="en-US" i="1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At 4.1 hours (0.24 h</a:t>
            </a:r>
            <a:r>
              <a:rPr lang="en-US" i="1" baseline="30000" dirty="0" smtClean="0"/>
              <a:t>-1</a:t>
            </a:r>
            <a:r>
              <a:rPr lang="en-US" i="1" dirty="0" smtClean="0"/>
              <a:t>) (near M</a:t>
            </a:r>
            <a:r>
              <a:rPr lang="en-US" i="1" baseline="-25000" dirty="0" smtClean="0"/>
              <a:t>6</a:t>
            </a:r>
            <a:r>
              <a:rPr lang="en-US" i="1" dirty="0" smtClean="0"/>
              <a:t>) the obs. hit a noise floor and it is not</a:t>
            </a:r>
            <a:br>
              <a:rPr lang="en-US" i="1" dirty="0" smtClean="0"/>
            </a:br>
            <a:r>
              <a:rPr lang="en-US" i="1" dirty="0" smtClean="0"/>
              <a:t>possible to judge whether there is a discrepancy in energy for the nests </a:t>
            </a:r>
            <a:r>
              <a:rPr lang="en-US" i="1" dirty="0" err="1" smtClean="0"/>
              <a:t>w.r.t</a:t>
            </a:r>
            <a:r>
              <a:rPr lang="en-US" i="1" dirty="0" smtClean="0"/>
              <a:t>. observed</a:t>
            </a:r>
          </a:p>
          <a:p>
            <a:pPr marL="285750" indent="-285750">
              <a:buFont typeface="Arial"/>
              <a:buChar char="•"/>
            </a:pPr>
            <a:r>
              <a:rPr lang="en-US" i="1" dirty="0" err="1" smtClean="0"/>
              <a:t>Doppio</a:t>
            </a:r>
            <a:r>
              <a:rPr lang="en-US" i="1" dirty="0" smtClean="0"/>
              <a:t> appears to hit a noise floor at 3 hours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Pioneer and Array maintain their spectral slope to the resolution of </a:t>
            </a:r>
            <a:br>
              <a:rPr lang="en-US" i="1" dirty="0" smtClean="0"/>
            </a:br>
            <a:r>
              <a:rPr lang="en-US" i="1" dirty="0" smtClean="0"/>
              <a:t>the </a:t>
            </a:r>
            <a:r>
              <a:rPr lang="en-US" i="1" dirty="0" err="1" smtClean="0"/>
              <a:t>obs</a:t>
            </a:r>
            <a:r>
              <a:rPr lang="en-US" i="1" dirty="0" smtClean="0"/>
              <a:t> (</a:t>
            </a:r>
            <a:r>
              <a:rPr lang="en-US" i="1" dirty="0" err="1" smtClean="0"/>
              <a:t>Nyquist</a:t>
            </a:r>
            <a:r>
              <a:rPr lang="en-US" i="1" dirty="0" smtClean="0"/>
              <a:t> 2 hours)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So we see the nests departing in modeled energy density going to very high frequencies,</a:t>
            </a:r>
            <a:br>
              <a:rPr lang="en-US" i="1" dirty="0" smtClean="0"/>
            </a:br>
            <a:r>
              <a:rPr lang="en-US" i="1" dirty="0" smtClean="0"/>
              <a:t>which presumably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3A566-C17B-2B40-AAF6-5148866B88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34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41028" indent="-370885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4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49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A42C13-59D3-EC44-8E96-3213D2314FA9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3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16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EC52-2E44-9245-A585-E893D66947F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7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E73B-6490-7144-88BB-A5289670ABC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806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7B288-C2EA-1643-89BC-4729A48F815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4434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1064-CDF5-E144-8295-2D04818479F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24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5CF6-1B91-7A44-AAA9-0C1A07E57AA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620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8814-AB84-7249-8757-D9630E2F5AC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6022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9373-5DB1-3241-B1CD-332740F3499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131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E419E-F971-BB41-8D73-CB722B58192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97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00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E55-6425-FC4B-927B-BB52A59FCAC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997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D5E0-819C-5545-9CEA-6DD9044B5F5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460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A3CD-5CCA-0345-9A67-8BF3E2AF26E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86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15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4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9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4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5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5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300F5-51CB-BD4C-A7D8-E65FD0EE0D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F70C6-D97D-6548-B264-95C32E16E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6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076D7-2121-6848-B78C-5F25AA7DF3A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7C5B9-D228-BC4D-86D5-5B338142C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http://marine.rutgers.edu/~wilkin" TargetMode="External"/><Relationship Id="rId5" Type="http://schemas.openxmlformats.org/officeDocument/2006/relationships/hyperlink" Target="mailto:jwilkin@rutgers.edu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RU_units-banner_r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6248400"/>
            <a:ext cx="9172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83532" y="5715000"/>
            <a:ext cx="3264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alibri"/>
                <a:hlinkClick r:id="rId4"/>
              </a:rPr>
              <a:t>http://marine.rutgers.edu/wilkin</a:t>
            </a:r>
            <a:endParaRPr lang="en-US" dirty="0">
              <a:solidFill>
                <a:srgbClr val="FFFF00"/>
              </a:solidFill>
              <a:latin typeface="Calibri"/>
            </a:endParaRPr>
          </a:p>
          <a:p>
            <a:pPr algn="ctr"/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224136" y="5410200"/>
            <a:ext cx="792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hlinkClick r:id="rId5"/>
              </a:rPr>
              <a:t>jwilkin@rutgers.edu</a:t>
            </a:r>
            <a:r>
              <a:rPr lang="en-US" sz="18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86000" y="6292850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prstClr val="white"/>
                </a:solidFill>
                <a:latin typeface="Verdana" charset="0"/>
              </a:rPr>
              <a:t>ROMS User Workshop, Hobart, Australia</a:t>
            </a:r>
            <a:r>
              <a:rPr lang="en-US" sz="1200" dirty="0">
                <a:solidFill>
                  <a:prstClr val="white"/>
                </a:solidFill>
                <a:latin typeface="Verdana" charset="0"/>
              </a:rPr>
              <a:t/>
            </a:r>
            <a:br>
              <a:rPr lang="en-US" sz="1200" dirty="0">
                <a:solidFill>
                  <a:prstClr val="white"/>
                </a:solidFill>
                <a:latin typeface="Verdana" charset="0"/>
              </a:rPr>
            </a:br>
            <a:r>
              <a:rPr lang="en-US" sz="1200" dirty="0" smtClean="0">
                <a:solidFill>
                  <a:prstClr val="white"/>
                </a:solidFill>
                <a:latin typeface="Verdana" charset="0"/>
              </a:rPr>
              <a:t>17-20 October 2016</a:t>
            </a:r>
            <a:endParaRPr lang="en-US" sz="1200" i="1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1329643"/>
            <a:ext cx="7772400" cy="1723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Velocity and sea level </a:t>
            </a:r>
            <a:r>
              <a:rPr lang="en-US" sz="3200" dirty="0" smtClean="0"/>
              <a:t>wavenumber </a:t>
            </a:r>
            <a:r>
              <a:rPr lang="en-US" sz="3200" dirty="0"/>
              <a:t>spectra in the coastal ocean: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Observations </a:t>
            </a:r>
            <a:r>
              <a:rPr lang="en-US" sz="3200" dirty="0"/>
              <a:t>from </a:t>
            </a:r>
            <a:r>
              <a:rPr lang="en-US" sz="3200" dirty="0" smtClean="0"/>
              <a:t>moorings and </a:t>
            </a:r>
            <a:br>
              <a:rPr lang="en-US" sz="3200" dirty="0" smtClean="0"/>
            </a:br>
            <a:r>
              <a:rPr lang="en-US" sz="3200" dirty="0" smtClean="0"/>
              <a:t>HF</a:t>
            </a:r>
            <a:r>
              <a:rPr lang="en-US" sz="3200" dirty="0"/>
              <a:t>-radar </a:t>
            </a:r>
            <a:r>
              <a:rPr lang="en-US" sz="3200" dirty="0" smtClean="0"/>
              <a:t>compared </a:t>
            </a:r>
            <a:r>
              <a:rPr lang="en-US" sz="3200" dirty="0"/>
              <a:t>with nested high-resolution </a:t>
            </a:r>
            <a:r>
              <a:rPr lang="en-US" sz="3200" dirty="0" smtClean="0"/>
              <a:t>model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 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551396" y="2968928"/>
            <a:ext cx="821160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dirty="0">
                <a:solidFill>
                  <a:srgbClr val="000000"/>
                </a:solidFill>
              </a:rPr>
              <a:t>John Wilkin 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Eli Hunter, Julia Levin, </a:t>
            </a:r>
            <a:r>
              <a:rPr lang="en-US" sz="2800" dirty="0" err="1" smtClean="0">
                <a:solidFill>
                  <a:srgbClr val="000000"/>
                </a:solidFill>
              </a:rPr>
              <a:t>Hernan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Arango</a:t>
            </a:r>
            <a:endParaRPr lang="en-US" sz="2800" dirty="0">
              <a:solidFill>
                <a:srgbClr val="000000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  <a:t>Marine </a:t>
            </a:r>
            <a:r>
              <a:rPr lang="en-US" sz="2000" dirty="0">
                <a:solidFill>
                  <a:prstClr val="black">
                    <a:tint val="75000"/>
                  </a:prstClr>
                </a:solidFill>
              </a:rPr>
              <a:t>and Coastal Sciences </a:t>
            </a:r>
            <a: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</a:br>
            <a: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  <a:t>Rutgers</a:t>
            </a:r>
            <a:r>
              <a:rPr lang="en-US" sz="2000" dirty="0">
                <a:solidFill>
                  <a:prstClr val="black">
                    <a:tint val="75000"/>
                  </a:prstClr>
                </a:solidFill>
              </a:rPr>
              <a:t>, T</a:t>
            </a:r>
            <a:r>
              <a:rPr lang="en-US" sz="2000" dirty="0" smtClean="0">
                <a:solidFill>
                  <a:prstClr val="black">
                    <a:tint val="75000"/>
                  </a:prstClr>
                </a:solidFill>
              </a:rPr>
              <a:t>he State University </a:t>
            </a:r>
            <a:r>
              <a:rPr lang="en-US" sz="2000" dirty="0">
                <a:solidFill>
                  <a:prstClr val="black">
                    <a:tint val="75000"/>
                  </a:prstClr>
                </a:solidFill>
              </a:rPr>
              <a:t>of New Jersey</a:t>
            </a:r>
            <a:endParaRPr lang="en-US" sz="2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27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10-temp-0m-12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thobs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thobsp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oneer_obs_models_U_CP02PMCI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/>
          <a:stretch/>
        </p:blipFill>
        <p:spPr>
          <a:xfrm>
            <a:off x="4353894" y="21653"/>
            <a:ext cx="4017335" cy="6858000"/>
          </a:xfrm>
          <a:prstGeom prst="rect">
            <a:avLst/>
          </a:prstGeom>
        </p:spPr>
      </p:pic>
      <p:pic>
        <p:nvPicPr>
          <p:cNvPr id="5" name="Picture 4" descr="CPO2PMCI_WFP_TEMP_MODEL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/>
          <a:stretch/>
        </p:blipFill>
        <p:spPr>
          <a:xfrm>
            <a:off x="0" y="21653"/>
            <a:ext cx="4729798" cy="68363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016273" y="3728220"/>
            <a:ext cx="2127727" cy="3005038"/>
            <a:chOff x="6380788" y="3175161"/>
            <a:chExt cx="2060423" cy="2909984"/>
          </a:xfrm>
        </p:grpSpPr>
        <p:pic>
          <p:nvPicPr>
            <p:cNvPr id="6" name="Picture 5" descr="Pioneer_Array_Config_SER_Feb2013_wLegend annotated.pn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6" t="18621" r="36389" b="28771"/>
            <a:stretch/>
          </p:blipFill>
          <p:spPr>
            <a:xfrm>
              <a:off x="6380788" y="3175161"/>
              <a:ext cx="2060423" cy="29099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52489" y="4033499"/>
              <a:ext cx="865291" cy="15352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74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43" t="6741" r="16918" b="7749"/>
          <a:stretch/>
        </p:blipFill>
        <p:spPr>
          <a:xfrm>
            <a:off x="5040323" y="3260860"/>
            <a:ext cx="4035785" cy="3543659"/>
          </a:xfrm>
          <a:prstGeom prst="rect">
            <a:avLst/>
          </a:prstGeom>
        </p:spPr>
      </p:pic>
      <p:pic>
        <p:nvPicPr>
          <p:cNvPr id="16" name="Picture 15" descr="doppio_bathy_2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4" t="6967" r="9079" b="9724"/>
          <a:stretch/>
        </p:blipFill>
        <p:spPr>
          <a:xfrm>
            <a:off x="3864625" y="1"/>
            <a:ext cx="4572206" cy="3625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252" y="1054806"/>
            <a:ext cx="4790965" cy="59093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600" dirty="0" smtClean="0"/>
              <a:t>Resolutions:</a:t>
            </a:r>
          </a:p>
          <a:p>
            <a:pPr indent="-182880">
              <a:buFont typeface="Arial"/>
              <a:buChar char="•"/>
            </a:pPr>
            <a:r>
              <a:rPr lang="en-US" sz="1600" dirty="0" smtClean="0"/>
              <a:t>7 km  </a:t>
            </a:r>
            <a:r>
              <a:rPr lang="en-US" sz="1600" dirty="0" err="1" smtClean="0"/>
              <a:t>Doppio</a:t>
            </a:r>
            <a:r>
              <a:rPr lang="en-US" sz="1600" dirty="0" smtClean="0"/>
              <a:t>  (242 x 106 x 40)</a:t>
            </a:r>
          </a:p>
          <a:p>
            <a:pPr indent="-182880">
              <a:buFont typeface="Arial"/>
              <a:buChar char="•"/>
            </a:pPr>
            <a:r>
              <a:rPr lang="en-US" sz="1600" dirty="0" smtClean="0"/>
              <a:t>2.3 km Pioneer  (722 x 314 x 40)</a:t>
            </a:r>
          </a:p>
          <a:p>
            <a:pPr indent="-182880">
              <a:buFont typeface="Arial"/>
              <a:buChar char="•"/>
            </a:pPr>
            <a:r>
              <a:rPr lang="en-US" sz="1600" dirty="0" smtClean="0"/>
              <a:t>700 m Array  (252 x 276 x 40)</a:t>
            </a:r>
            <a:endParaRPr lang="en-US" sz="1600" dirty="0"/>
          </a:p>
          <a:p>
            <a:pPr marL="457200" indent="-457200">
              <a:buFont typeface="Arial"/>
              <a:buChar char="•"/>
            </a:pPr>
            <a:endParaRPr lang="en-US" sz="1600" dirty="0" smtClean="0"/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Forcings:</a:t>
            </a:r>
          </a:p>
          <a:p>
            <a:pPr indent="-182880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NCEP NARR &amp; NAM atmospheric forcings</a:t>
            </a:r>
          </a:p>
          <a:p>
            <a:pPr indent="-182880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USGS and WSC river gauge discharges</a:t>
            </a:r>
          </a:p>
          <a:p>
            <a:pPr indent="-182880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OTPS harmonic tidal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forcing at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open boundaries</a:t>
            </a:r>
          </a:p>
          <a:p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Open Boundary Data from Mercator-ocean daily average with bias correction to annual mean; mesoscale variability is retained. Corrections based on T &amp; S regional climatology and Mean Dynamic Topography and velocity from 4DVAR climatological analysis on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Doppio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grid.</a:t>
            </a:r>
          </a:p>
          <a:p>
            <a:r>
              <a:rPr lang="en-US" sz="1600" dirty="0" smtClean="0"/>
              <a:t>Data assimilated in </a:t>
            </a:r>
            <a:r>
              <a:rPr lang="en-US" sz="1600" dirty="0" err="1" smtClean="0"/>
              <a:t>Doppio</a:t>
            </a:r>
            <a:r>
              <a:rPr lang="en-US" sz="1600" dirty="0" smtClean="0"/>
              <a:t>  reanalysis include:</a:t>
            </a:r>
          </a:p>
          <a:p>
            <a:pPr indent="-182880">
              <a:buFont typeface="Arial"/>
              <a:buChar char="•"/>
            </a:pPr>
            <a:r>
              <a:rPr lang="en-US" sz="1600" dirty="0" smtClean="0"/>
              <a:t>SST: AVHRR, </a:t>
            </a:r>
            <a:r>
              <a:rPr lang="en-US" sz="1600" dirty="0"/>
              <a:t>WSAT, TRMM, GOES, AMSR-E</a:t>
            </a:r>
            <a:r>
              <a:rPr lang="en-US" sz="1600" dirty="0" smtClean="0"/>
              <a:t>, AMSR</a:t>
            </a:r>
            <a:r>
              <a:rPr lang="en-US" sz="1600" dirty="0"/>
              <a:t>-2</a:t>
            </a:r>
          </a:p>
          <a:p>
            <a:pPr indent="-182880">
              <a:buFont typeface="Arial"/>
              <a:buChar char="•"/>
            </a:pPr>
            <a:r>
              <a:rPr lang="en-US" sz="1600" dirty="0"/>
              <a:t>Currents from CODAR HF Radar</a:t>
            </a:r>
          </a:p>
          <a:p>
            <a:pPr indent="-182880">
              <a:buFont typeface="Arial"/>
              <a:buChar char="•"/>
            </a:pPr>
            <a:r>
              <a:rPr lang="en-US" sz="1600" dirty="0"/>
              <a:t>SSH anomaly from </a:t>
            </a:r>
            <a:r>
              <a:rPr lang="en-US" sz="1600" dirty="0" smtClean="0"/>
              <a:t>Jason-1/2, </a:t>
            </a:r>
            <a:r>
              <a:rPr lang="en-US" sz="1600" dirty="0" err="1"/>
              <a:t>CryoSat</a:t>
            </a:r>
            <a:r>
              <a:rPr lang="en-US" sz="1600" dirty="0"/>
              <a:t>, </a:t>
            </a:r>
            <a:r>
              <a:rPr lang="en-US" sz="1600" dirty="0" err="1" smtClean="0"/>
              <a:t>AltiKa</a:t>
            </a:r>
            <a:endParaRPr lang="en-US" sz="1600" dirty="0"/>
          </a:p>
          <a:p>
            <a:pPr indent="-182880">
              <a:buFont typeface="Arial"/>
              <a:buChar char="•"/>
            </a:pPr>
            <a:r>
              <a:rPr lang="en-US" sz="1600" dirty="0"/>
              <a:t>In-situ </a:t>
            </a:r>
            <a:r>
              <a:rPr lang="en-US" sz="1600" dirty="0" smtClean="0"/>
              <a:t>XBT and CTD data </a:t>
            </a:r>
            <a:r>
              <a:rPr lang="en-US" sz="1600" dirty="0"/>
              <a:t>from </a:t>
            </a:r>
            <a:r>
              <a:rPr lang="en-US" sz="1600" dirty="0" smtClean="0"/>
              <a:t>ships, gliders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moorings</a:t>
            </a:r>
            <a:r>
              <a:rPr lang="en-US" sz="1600" dirty="0"/>
              <a:t>,  </a:t>
            </a:r>
            <a:r>
              <a:rPr lang="en-US" sz="1600" dirty="0" smtClean="0"/>
              <a:t>Argo </a:t>
            </a:r>
            <a:r>
              <a:rPr lang="en-US" sz="1600" dirty="0"/>
              <a:t>floats</a:t>
            </a:r>
          </a:p>
          <a:p>
            <a:pPr>
              <a:spcAft>
                <a:spcPts val="1200"/>
              </a:spcAft>
            </a:pPr>
            <a:endParaRPr lang="en-US" sz="1600" dirty="0"/>
          </a:p>
        </p:txBody>
      </p:sp>
      <p:pic>
        <p:nvPicPr>
          <p:cNvPr id="14" name="Picture 13" descr="grc_3x_15.tif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32" b="92884" l="19761" r="9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60" t="10361" r="9086" b="10042"/>
          <a:stretch/>
        </p:blipFill>
        <p:spPr>
          <a:xfrm>
            <a:off x="6013121" y="871206"/>
            <a:ext cx="3084977" cy="27547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09219" y="2159210"/>
            <a:ext cx="1294811" cy="7386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1400" dirty="0" smtClean="0"/>
              <a:t>Mean </a:t>
            </a:r>
          </a:p>
          <a:p>
            <a:pPr algn="r"/>
            <a:r>
              <a:rPr lang="en-US" sz="1400" dirty="0" smtClean="0"/>
              <a:t>Dynamic Topography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01316" y="40350"/>
            <a:ext cx="5565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Doppio</a:t>
            </a:r>
            <a:r>
              <a:rPr lang="en-US" sz="3200" dirty="0" smtClean="0"/>
              <a:t> – Pioneer – Array </a:t>
            </a:r>
          </a:p>
          <a:p>
            <a:r>
              <a:rPr lang="en-US" sz="3200" dirty="0" smtClean="0"/>
              <a:t>3-level 2-way nested grids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 rot="19548562">
            <a:off x="5388727" y="1071422"/>
            <a:ext cx="970841" cy="9351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069420" y="1447800"/>
            <a:ext cx="1883580" cy="355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0" idx="1"/>
          </p:cNvCxnSpPr>
          <p:nvPr/>
        </p:nvCxnSpPr>
        <p:spPr>
          <a:xfrm>
            <a:off x="3205500" y="1754930"/>
            <a:ext cx="2267121" cy="5685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562600" y="3886200"/>
            <a:ext cx="1438098" cy="102722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953306" y="1980486"/>
            <a:ext cx="495319" cy="35892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8251" y="5083810"/>
            <a:ext cx="4678659" cy="16851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6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8"/>
          <a:stretch/>
        </p:blipFill>
        <p:spPr bwMode="auto">
          <a:xfrm>
            <a:off x="3011486" y="0"/>
            <a:ext cx="6132515" cy="516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/>
          </p:cNvSpPr>
          <p:nvPr/>
        </p:nvSpPr>
        <p:spPr bwMode="auto">
          <a:xfrm>
            <a:off x="6909755" y="2385983"/>
            <a:ext cx="5456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AltiKa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Oct 1</a:t>
            </a:r>
          </a:p>
        </p:txBody>
      </p:sp>
      <p:sp>
        <p:nvSpPr>
          <p:cNvPr id="10" name="Rectangle 4"/>
          <p:cNvSpPr>
            <a:spLocks/>
          </p:cNvSpPr>
          <p:nvPr/>
        </p:nvSpPr>
        <p:spPr bwMode="auto">
          <a:xfrm>
            <a:off x="7582619" y="2002416"/>
            <a:ext cx="5174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Jason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Oct 2</a:t>
            </a:r>
          </a:p>
        </p:txBody>
      </p:sp>
      <p:sp>
        <p:nvSpPr>
          <p:cNvPr id="11" name="Rectangle 5"/>
          <p:cNvSpPr>
            <a:spLocks/>
          </p:cNvSpPr>
          <p:nvPr/>
        </p:nvSpPr>
        <p:spPr bwMode="auto">
          <a:xfrm>
            <a:off x="6202756" y="3062704"/>
            <a:ext cx="5456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AltiKa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Oct 2</a:t>
            </a:r>
          </a:p>
        </p:txBody>
      </p:sp>
      <p:sp>
        <p:nvSpPr>
          <p:cNvPr id="12" name="Rectangle 6"/>
          <p:cNvSpPr>
            <a:spLocks/>
          </p:cNvSpPr>
          <p:nvPr/>
        </p:nvSpPr>
        <p:spPr bwMode="auto">
          <a:xfrm>
            <a:off x="5503814" y="3847918"/>
            <a:ext cx="7079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Cryosat</a:t>
            </a:r>
            <a:endParaRPr lang="en-US" dirty="0" smtClean="0">
              <a:solidFill>
                <a:srgbClr val="000000"/>
              </a:solidFill>
              <a:latin typeface="Calibri"/>
              <a:ea typeface="ＭＳ Ｐゴシック" charset="0"/>
              <a:cs typeface="Gill Sans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Oct 1</a:t>
            </a: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4682043" y="3982988"/>
            <a:ext cx="5174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Jason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Gill Sans" charset="0"/>
                <a:sym typeface="Gill Sans" charset="0"/>
              </a:rPr>
              <a:t>Oct 3</a:t>
            </a:r>
          </a:p>
        </p:txBody>
      </p:sp>
      <p:pic>
        <p:nvPicPr>
          <p:cNvPr id="200706" name="Picture 1" descr="vel_macoora6km_nrt_1155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00"/>
          <a:stretch/>
        </p:blipFill>
        <p:spPr bwMode="auto">
          <a:xfrm>
            <a:off x="113599" y="321002"/>
            <a:ext cx="4095349" cy="46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08" y="5128106"/>
            <a:ext cx="3420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Example of CODAR data after quality control, binning and decimation to a set of independent observations.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7212" y="5128106"/>
            <a:ext cx="2809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Example of along-track altimeter sea level anomaly data during a single 3-day analysis window.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115" y="3170181"/>
            <a:ext cx="1239160" cy="19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RESSP_SW06_SKILL_moor32_V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0"/>
            <a:ext cx="9144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0375" y="2444750"/>
            <a:ext cx="220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SW06 mooring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900" y="4502150"/>
            <a:ext cx="220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ROMS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525" y="2029341"/>
            <a:ext cx="6610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Raw (hourly)                                 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Lowpass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(33-hr cutoff)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4575" y="1457920"/>
            <a:ext cx="1555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Calibri"/>
              </a:rPr>
              <a:t>R (corr.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coeff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.)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</a:rPr>
              <a:t>BIAS (m s</a:t>
            </a:r>
            <a:r>
              <a:rPr lang="en-US" baseline="30000" dirty="0">
                <a:solidFill>
                  <a:srgbClr val="FF0000"/>
                </a:solidFill>
                <a:latin typeface="Calibri"/>
              </a:rPr>
              <a:t>-1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)</a:t>
            </a:r>
          </a:p>
          <a:p>
            <a:pPr algn="r"/>
            <a:r>
              <a:rPr lang="en-US" dirty="0">
                <a:solidFill>
                  <a:srgbClr val="3366FF"/>
                </a:solidFill>
                <a:latin typeface="Calibri"/>
              </a:rPr>
              <a:t>CRMS (m s</a:t>
            </a:r>
            <a:r>
              <a:rPr lang="en-US" baseline="30000" dirty="0">
                <a:solidFill>
                  <a:srgbClr val="3366FF"/>
                </a:solidFill>
                <a:latin typeface="Calibri"/>
              </a:rPr>
              <a:t>-1</a:t>
            </a:r>
            <a:r>
              <a:rPr lang="en-US" dirty="0">
                <a:solidFill>
                  <a:srgbClr val="3366FF"/>
                </a:solidFill>
                <a:latin typeface="Calibri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2124" y="5049023"/>
            <a:ext cx="1031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Lowpass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3257093"/>
            <a:ext cx="552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/>
              </a:rPr>
              <a:t>Raw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9141" y="38008"/>
            <a:ext cx="3048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SW06 mooring 32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</a:rPr>
              <a:t>N-S velocity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skill scores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0985" t="6019" r="9501" b="7407"/>
          <a:stretch/>
        </p:blipFill>
        <p:spPr>
          <a:xfrm>
            <a:off x="1898569" y="105992"/>
            <a:ext cx="2260600" cy="1845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6604" t="6734" r="-1769" b="8118"/>
          <a:stretch/>
        </p:blipFill>
        <p:spPr>
          <a:xfrm>
            <a:off x="4159169" y="155732"/>
            <a:ext cx="2394824" cy="179625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5671627" y="349250"/>
            <a:ext cx="1017514" cy="124756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213142" y="1067842"/>
            <a:ext cx="142551" cy="390078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631" y="4168"/>
            <a:ext cx="3298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Sub-surface 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velocity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analysis skill</a:t>
            </a:r>
          </a:p>
          <a:p>
            <a:r>
              <a:rPr lang="en-US" sz="1400" b="1" dirty="0">
                <a:solidFill>
                  <a:prstClr val="black"/>
                </a:solidFill>
                <a:latin typeface="Calibri"/>
              </a:rPr>
              <a:t>Shallow Water 2006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/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05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 descr="Pioneer_Array_Config_SER_Feb2013_wLegend annotat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18621" r="24416" b="28771"/>
          <a:stretch/>
        </p:blipFill>
        <p:spPr>
          <a:xfrm>
            <a:off x="6380788" y="3175161"/>
            <a:ext cx="2572186" cy="2909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2489" y="4033499"/>
            <a:ext cx="865291" cy="15352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53311" y="151189"/>
            <a:ext cx="3160143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Power spectrum for </a:t>
            </a:r>
            <a:br>
              <a:rPr lang="en-US" sz="2400" dirty="0" smtClean="0"/>
            </a:br>
            <a:r>
              <a:rPr lang="en-US" sz="2400" dirty="0" smtClean="0"/>
              <a:t>along-shelf velocity at </a:t>
            </a:r>
            <a:r>
              <a:rPr lang="en-US" sz="2400" i="1" u="sng" dirty="0" smtClean="0"/>
              <a:t>central inshore </a:t>
            </a:r>
            <a:r>
              <a:rPr lang="en-US" sz="2400" dirty="0" smtClean="0"/>
              <a:t>site:</a:t>
            </a:r>
          </a:p>
          <a:p>
            <a:pPr indent="-164592">
              <a:buFont typeface="Arial"/>
              <a:buChar char="•"/>
            </a:pPr>
            <a:r>
              <a:rPr lang="en-US" sz="2400" dirty="0" smtClean="0"/>
              <a:t>3-level nested model</a:t>
            </a:r>
          </a:p>
          <a:p>
            <a:pPr indent="-164592">
              <a:buFont typeface="Arial"/>
              <a:buChar char="•"/>
            </a:pPr>
            <a:r>
              <a:rPr lang="en-US" sz="2400" dirty="0" smtClean="0"/>
              <a:t>DA model</a:t>
            </a:r>
          </a:p>
          <a:p>
            <a:pPr indent="-164592">
              <a:buFont typeface="Arial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urrent-meter obs.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452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 descr="Pioneer_Array_Config_SER_Feb2013_wLegend annotat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18621" r="24416" b="28771"/>
          <a:stretch/>
        </p:blipFill>
        <p:spPr>
          <a:xfrm>
            <a:off x="6380788" y="3175161"/>
            <a:ext cx="2572186" cy="29099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3945" y="4480115"/>
            <a:ext cx="865291" cy="15352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53311" y="151189"/>
            <a:ext cx="3160143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Power spectrum for </a:t>
            </a:r>
            <a:br>
              <a:rPr lang="en-US" sz="2400" dirty="0" smtClean="0"/>
            </a:br>
            <a:r>
              <a:rPr lang="en-US" sz="2400" dirty="0" smtClean="0"/>
              <a:t>along-shelf velocity at </a:t>
            </a:r>
            <a:r>
              <a:rPr lang="en-US" sz="2400" i="1" u="sng" dirty="0" smtClean="0"/>
              <a:t>central site</a:t>
            </a:r>
            <a:r>
              <a:rPr lang="en-US" sz="2400" dirty="0" smtClean="0"/>
              <a:t>: </a:t>
            </a:r>
          </a:p>
          <a:p>
            <a:pPr indent="-164592">
              <a:buFont typeface="Arial"/>
              <a:buChar char="•"/>
            </a:pPr>
            <a:r>
              <a:rPr lang="en-US" sz="2400" dirty="0" smtClean="0"/>
              <a:t>3-level nested model</a:t>
            </a:r>
          </a:p>
          <a:p>
            <a:pPr indent="-164592">
              <a:buFont typeface="Arial"/>
              <a:buChar char="•"/>
            </a:pPr>
            <a:r>
              <a:rPr lang="en-US" sz="2400" dirty="0" smtClean="0"/>
              <a:t>current-meter obs.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19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 descr="Pioneer_Array_Config_SER_Feb2013_wLegend annotat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18621" r="24416" b="28771"/>
          <a:stretch/>
        </p:blipFill>
        <p:spPr>
          <a:xfrm>
            <a:off x="6380788" y="3175161"/>
            <a:ext cx="2572186" cy="2909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2489" y="4033499"/>
            <a:ext cx="865291" cy="15352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53311" y="151189"/>
            <a:ext cx="3160143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Power spectrum for </a:t>
            </a:r>
            <a:br>
              <a:rPr lang="en-US" sz="2400" dirty="0" smtClean="0"/>
            </a:br>
            <a:r>
              <a:rPr lang="en-US" sz="2400" dirty="0" smtClean="0"/>
              <a:t>cross-shelf velocity:</a:t>
            </a:r>
          </a:p>
          <a:p>
            <a:pPr indent="-164592">
              <a:buFont typeface="Arial"/>
              <a:buChar char="•"/>
            </a:pPr>
            <a:r>
              <a:rPr lang="en-US" sz="2400" dirty="0" smtClean="0"/>
              <a:t>3-level nested model</a:t>
            </a:r>
          </a:p>
          <a:p>
            <a:pPr indent="-164592">
              <a:buFont typeface="Arial"/>
              <a:buChar char="•"/>
            </a:pPr>
            <a:r>
              <a:rPr lang="en-US" sz="2400" dirty="0" smtClean="0"/>
              <a:t>DA model</a:t>
            </a:r>
          </a:p>
          <a:p>
            <a:pPr indent="-164592">
              <a:buFont typeface="Arial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urrent-meter obs.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715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0990"/>
          <a:stretch/>
        </p:blipFill>
        <p:spPr>
          <a:xfrm>
            <a:off x="0" y="24555"/>
            <a:ext cx="9144000" cy="5698418"/>
          </a:xfrm>
          <a:prstGeom prst="rect">
            <a:avLst/>
          </a:prstGeom>
        </p:spPr>
      </p:pic>
      <p:pic>
        <p:nvPicPr>
          <p:cNvPr id="3" name="Picture 3" descr="ShelfbreakProcess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91" y="3348349"/>
            <a:ext cx="4286099" cy="339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672" y="1443790"/>
            <a:ext cx="200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NSF Ocean Observatories Initiative </a:t>
            </a:r>
            <a:r>
              <a:rPr lang="en-US" b="1" dirty="0"/>
              <a:t>Pioneer Array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4111" y="5788384"/>
            <a:ext cx="3151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OOI Pioneer Array focuses on shelf-sea/deep-ocean exchange at the shelf-break front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406587" y="239505"/>
            <a:ext cx="3371738" cy="3076331"/>
            <a:chOff x="5406587" y="239505"/>
            <a:chExt cx="3371738" cy="3076331"/>
          </a:xfrm>
        </p:grpSpPr>
        <p:sp>
          <p:nvSpPr>
            <p:cNvPr id="16" name="Freeform 15"/>
            <p:cNvSpPr/>
            <p:nvPr/>
          </p:nvSpPr>
          <p:spPr>
            <a:xfrm>
              <a:off x="5406587" y="431183"/>
              <a:ext cx="3303984" cy="2884653"/>
            </a:xfrm>
            <a:custGeom>
              <a:avLst/>
              <a:gdLst>
                <a:gd name="connsiteX0" fmla="*/ 2158356 w 3654449"/>
                <a:gd name="connsiteY0" fmla="*/ 0 h 3096320"/>
                <a:gd name="connsiteX1" fmla="*/ 2158356 w 3654449"/>
                <a:gd name="connsiteY1" fmla="*/ 0 h 3096320"/>
                <a:gd name="connsiteX2" fmla="*/ 1619066 w 3654449"/>
                <a:gd name="connsiteY2" fmla="*/ 52185 h 3096320"/>
                <a:gd name="connsiteX3" fmla="*/ 1532084 w 3654449"/>
                <a:gd name="connsiteY3" fmla="*/ 69580 h 3096320"/>
                <a:gd name="connsiteX4" fmla="*/ 1427705 w 3654449"/>
                <a:gd name="connsiteY4" fmla="*/ 86975 h 3096320"/>
                <a:gd name="connsiteX5" fmla="*/ 1114570 w 3654449"/>
                <a:gd name="connsiteY5" fmla="*/ 121765 h 3096320"/>
                <a:gd name="connsiteX6" fmla="*/ 958002 w 3654449"/>
                <a:gd name="connsiteY6" fmla="*/ 156555 h 3096320"/>
                <a:gd name="connsiteX7" fmla="*/ 871020 w 3654449"/>
                <a:gd name="connsiteY7" fmla="*/ 191346 h 3096320"/>
                <a:gd name="connsiteX8" fmla="*/ 18594 w 3654449"/>
                <a:gd name="connsiteY8" fmla="*/ 226136 h 3096320"/>
                <a:gd name="connsiteX9" fmla="*/ 35991 w 3654449"/>
                <a:gd name="connsiteY9" fmla="*/ 295716 h 3096320"/>
                <a:gd name="connsiteX10" fmla="*/ 88180 w 3654449"/>
                <a:gd name="connsiteY10" fmla="*/ 1617740 h 3096320"/>
                <a:gd name="connsiteX11" fmla="*/ 1932202 w 3654449"/>
                <a:gd name="connsiteY11" fmla="*/ 3096320 h 3096320"/>
                <a:gd name="connsiteX12" fmla="*/ 3654449 w 3654449"/>
                <a:gd name="connsiteY12" fmla="*/ 2574468 h 3096320"/>
                <a:gd name="connsiteX13" fmla="*/ 3654449 w 3654449"/>
                <a:gd name="connsiteY13" fmla="*/ 834963 h 3096320"/>
                <a:gd name="connsiteX14" fmla="*/ 2053977 w 3654449"/>
                <a:gd name="connsiteY14" fmla="*/ 0 h 3096320"/>
                <a:gd name="connsiteX0" fmla="*/ 2215343 w 3711436"/>
                <a:gd name="connsiteY0" fmla="*/ 0 h 3096320"/>
                <a:gd name="connsiteX1" fmla="*/ 2215343 w 3711436"/>
                <a:gd name="connsiteY1" fmla="*/ 0 h 3096320"/>
                <a:gd name="connsiteX2" fmla="*/ 1676053 w 3711436"/>
                <a:gd name="connsiteY2" fmla="*/ 52185 h 3096320"/>
                <a:gd name="connsiteX3" fmla="*/ 1589071 w 3711436"/>
                <a:gd name="connsiteY3" fmla="*/ 69580 h 3096320"/>
                <a:gd name="connsiteX4" fmla="*/ 1484692 w 3711436"/>
                <a:gd name="connsiteY4" fmla="*/ 86975 h 3096320"/>
                <a:gd name="connsiteX5" fmla="*/ 1171557 w 3711436"/>
                <a:gd name="connsiteY5" fmla="*/ 121765 h 3096320"/>
                <a:gd name="connsiteX6" fmla="*/ 1014989 w 3711436"/>
                <a:gd name="connsiteY6" fmla="*/ 156555 h 3096320"/>
                <a:gd name="connsiteX7" fmla="*/ 75581 w 3711436"/>
                <a:gd name="connsiteY7" fmla="*/ 226136 h 3096320"/>
                <a:gd name="connsiteX8" fmla="*/ 92978 w 3711436"/>
                <a:gd name="connsiteY8" fmla="*/ 295716 h 3096320"/>
                <a:gd name="connsiteX9" fmla="*/ 145167 w 3711436"/>
                <a:gd name="connsiteY9" fmla="*/ 1617740 h 3096320"/>
                <a:gd name="connsiteX10" fmla="*/ 1989189 w 3711436"/>
                <a:gd name="connsiteY10" fmla="*/ 3096320 h 3096320"/>
                <a:gd name="connsiteX11" fmla="*/ 3711436 w 3711436"/>
                <a:gd name="connsiteY11" fmla="*/ 2574468 h 3096320"/>
                <a:gd name="connsiteX12" fmla="*/ 3711436 w 3711436"/>
                <a:gd name="connsiteY12" fmla="*/ 834963 h 3096320"/>
                <a:gd name="connsiteX13" fmla="*/ 2110964 w 3711436"/>
                <a:gd name="connsiteY13" fmla="*/ 0 h 3096320"/>
                <a:gd name="connsiteX0" fmla="*/ 2226881 w 3722974"/>
                <a:gd name="connsiteY0" fmla="*/ 0 h 3096320"/>
                <a:gd name="connsiteX1" fmla="*/ 2226881 w 3722974"/>
                <a:gd name="connsiteY1" fmla="*/ 0 h 3096320"/>
                <a:gd name="connsiteX2" fmla="*/ 1687591 w 3722974"/>
                <a:gd name="connsiteY2" fmla="*/ 52185 h 3096320"/>
                <a:gd name="connsiteX3" fmla="*/ 1600609 w 3722974"/>
                <a:gd name="connsiteY3" fmla="*/ 69580 h 3096320"/>
                <a:gd name="connsiteX4" fmla="*/ 1496230 w 3722974"/>
                <a:gd name="connsiteY4" fmla="*/ 86975 h 3096320"/>
                <a:gd name="connsiteX5" fmla="*/ 1183095 w 3722974"/>
                <a:gd name="connsiteY5" fmla="*/ 121765 h 3096320"/>
                <a:gd name="connsiteX6" fmla="*/ 87119 w 3722974"/>
                <a:gd name="connsiteY6" fmla="*/ 226136 h 3096320"/>
                <a:gd name="connsiteX7" fmla="*/ 104516 w 3722974"/>
                <a:gd name="connsiteY7" fmla="*/ 295716 h 3096320"/>
                <a:gd name="connsiteX8" fmla="*/ 156705 w 3722974"/>
                <a:gd name="connsiteY8" fmla="*/ 1617740 h 3096320"/>
                <a:gd name="connsiteX9" fmla="*/ 2000727 w 3722974"/>
                <a:gd name="connsiteY9" fmla="*/ 3096320 h 3096320"/>
                <a:gd name="connsiteX10" fmla="*/ 3722974 w 3722974"/>
                <a:gd name="connsiteY10" fmla="*/ 2574468 h 3096320"/>
                <a:gd name="connsiteX11" fmla="*/ 3722974 w 3722974"/>
                <a:gd name="connsiteY11" fmla="*/ 834963 h 3096320"/>
                <a:gd name="connsiteX12" fmla="*/ 2122502 w 3722974"/>
                <a:gd name="connsiteY12" fmla="*/ 0 h 3096320"/>
                <a:gd name="connsiteX0" fmla="*/ 2249997 w 3746090"/>
                <a:gd name="connsiteY0" fmla="*/ 0 h 3096320"/>
                <a:gd name="connsiteX1" fmla="*/ 2249997 w 3746090"/>
                <a:gd name="connsiteY1" fmla="*/ 0 h 3096320"/>
                <a:gd name="connsiteX2" fmla="*/ 1710707 w 3746090"/>
                <a:gd name="connsiteY2" fmla="*/ 52185 h 3096320"/>
                <a:gd name="connsiteX3" fmla="*/ 1623725 w 3746090"/>
                <a:gd name="connsiteY3" fmla="*/ 69580 h 3096320"/>
                <a:gd name="connsiteX4" fmla="*/ 1519346 w 3746090"/>
                <a:gd name="connsiteY4" fmla="*/ 86975 h 3096320"/>
                <a:gd name="connsiteX5" fmla="*/ 110235 w 3746090"/>
                <a:gd name="connsiteY5" fmla="*/ 226136 h 3096320"/>
                <a:gd name="connsiteX6" fmla="*/ 127632 w 3746090"/>
                <a:gd name="connsiteY6" fmla="*/ 295716 h 3096320"/>
                <a:gd name="connsiteX7" fmla="*/ 179821 w 3746090"/>
                <a:gd name="connsiteY7" fmla="*/ 1617740 h 3096320"/>
                <a:gd name="connsiteX8" fmla="*/ 2023843 w 3746090"/>
                <a:gd name="connsiteY8" fmla="*/ 3096320 h 3096320"/>
                <a:gd name="connsiteX9" fmla="*/ 3746090 w 3746090"/>
                <a:gd name="connsiteY9" fmla="*/ 2574468 h 3096320"/>
                <a:gd name="connsiteX10" fmla="*/ 3746090 w 3746090"/>
                <a:gd name="connsiteY10" fmla="*/ 834963 h 3096320"/>
                <a:gd name="connsiteX11" fmla="*/ 2145618 w 3746090"/>
                <a:gd name="connsiteY11" fmla="*/ 0 h 3096320"/>
                <a:gd name="connsiteX0" fmla="*/ 2257709 w 3753802"/>
                <a:gd name="connsiteY0" fmla="*/ 0 h 3096320"/>
                <a:gd name="connsiteX1" fmla="*/ 2257709 w 3753802"/>
                <a:gd name="connsiteY1" fmla="*/ 0 h 3096320"/>
                <a:gd name="connsiteX2" fmla="*/ 1718419 w 3753802"/>
                <a:gd name="connsiteY2" fmla="*/ 52185 h 3096320"/>
                <a:gd name="connsiteX3" fmla="*/ 1631437 w 3753802"/>
                <a:gd name="connsiteY3" fmla="*/ 69580 h 3096320"/>
                <a:gd name="connsiteX4" fmla="*/ 117947 w 3753802"/>
                <a:gd name="connsiteY4" fmla="*/ 226136 h 3096320"/>
                <a:gd name="connsiteX5" fmla="*/ 135344 w 3753802"/>
                <a:gd name="connsiteY5" fmla="*/ 295716 h 3096320"/>
                <a:gd name="connsiteX6" fmla="*/ 187533 w 3753802"/>
                <a:gd name="connsiteY6" fmla="*/ 1617740 h 3096320"/>
                <a:gd name="connsiteX7" fmla="*/ 2031555 w 3753802"/>
                <a:gd name="connsiteY7" fmla="*/ 3096320 h 3096320"/>
                <a:gd name="connsiteX8" fmla="*/ 3753802 w 3753802"/>
                <a:gd name="connsiteY8" fmla="*/ 2574468 h 3096320"/>
                <a:gd name="connsiteX9" fmla="*/ 3753802 w 3753802"/>
                <a:gd name="connsiteY9" fmla="*/ 834963 h 3096320"/>
                <a:gd name="connsiteX10" fmla="*/ 2153330 w 3753802"/>
                <a:gd name="connsiteY10" fmla="*/ 0 h 3096320"/>
                <a:gd name="connsiteX0" fmla="*/ 2264138 w 3760231"/>
                <a:gd name="connsiteY0" fmla="*/ 0 h 3096320"/>
                <a:gd name="connsiteX1" fmla="*/ 2264138 w 3760231"/>
                <a:gd name="connsiteY1" fmla="*/ 0 h 3096320"/>
                <a:gd name="connsiteX2" fmla="*/ 1724848 w 3760231"/>
                <a:gd name="connsiteY2" fmla="*/ 52185 h 3096320"/>
                <a:gd name="connsiteX3" fmla="*/ 124376 w 3760231"/>
                <a:gd name="connsiteY3" fmla="*/ 226136 h 3096320"/>
                <a:gd name="connsiteX4" fmla="*/ 141773 w 3760231"/>
                <a:gd name="connsiteY4" fmla="*/ 295716 h 3096320"/>
                <a:gd name="connsiteX5" fmla="*/ 193962 w 3760231"/>
                <a:gd name="connsiteY5" fmla="*/ 1617740 h 3096320"/>
                <a:gd name="connsiteX6" fmla="*/ 2037984 w 3760231"/>
                <a:gd name="connsiteY6" fmla="*/ 3096320 h 3096320"/>
                <a:gd name="connsiteX7" fmla="*/ 3760231 w 3760231"/>
                <a:gd name="connsiteY7" fmla="*/ 2574468 h 3096320"/>
                <a:gd name="connsiteX8" fmla="*/ 3760231 w 3760231"/>
                <a:gd name="connsiteY8" fmla="*/ 834963 h 3096320"/>
                <a:gd name="connsiteX9" fmla="*/ 2159759 w 3760231"/>
                <a:gd name="connsiteY9" fmla="*/ 0 h 3096320"/>
                <a:gd name="connsiteX0" fmla="*/ 2304023 w 3800116"/>
                <a:gd name="connsiteY0" fmla="*/ 0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8" fmla="*/ 2199644 w 3800116"/>
                <a:gd name="connsiteY8" fmla="*/ 0 h 3096320"/>
                <a:gd name="connsiteX0" fmla="*/ 2304023 w 3800116"/>
                <a:gd name="connsiteY0" fmla="*/ 0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8" fmla="*/ 2199644 w 3800116"/>
                <a:gd name="connsiteY8" fmla="*/ 0 h 3096320"/>
                <a:gd name="connsiteX9" fmla="*/ 2304023 w 3800116"/>
                <a:gd name="connsiteY9" fmla="*/ 0 h 3096320"/>
                <a:gd name="connsiteX0" fmla="*/ 2199644 w 3800116"/>
                <a:gd name="connsiteY0" fmla="*/ 0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8" fmla="*/ 2199644 w 3800116"/>
                <a:gd name="connsiteY8" fmla="*/ 0 h 3096320"/>
                <a:gd name="connsiteX0" fmla="*/ 3800116 w 3800116"/>
                <a:gd name="connsiteY0" fmla="*/ 834963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0" fmla="*/ 3644200 w 3644200"/>
                <a:gd name="connsiteY0" fmla="*/ 834963 h 3096320"/>
                <a:gd name="connsiteX1" fmla="*/ 2148107 w 3644200"/>
                <a:gd name="connsiteY1" fmla="*/ 0 h 3096320"/>
                <a:gd name="connsiteX2" fmla="*/ 8345 w 3644200"/>
                <a:gd name="connsiteY2" fmla="*/ 226136 h 3096320"/>
                <a:gd name="connsiteX3" fmla="*/ 25742 w 3644200"/>
                <a:gd name="connsiteY3" fmla="*/ 295716 h 3096320"/>
                <a:gd name="connsiteX4" fmla="*/ 77931 w 3644200"/>
                <a:gd name="connsiteY4" fmla="*/ 1617740 h 3096320"/>
                <a:gd name="connsiteX5" fmla="*/ 1921953 w 3644200"/>
                <a:gd name="connsiteY5" fmla="*/ 3096320 h 3096320"/>
                <a:gd name="connsiteX6" fmla="*/ 3644200 w 3644200"/>
                <a:gd name="connsiteY6" fmla="*/ 2574468 h 3096320"/>
                <a:gd name="connsiteX7" fmla="*/ 3644200 w 3644200"/>
                <a:gd name="connsiteY7" fmla="*/ 834963 h 3096320"/>
                <a:gd name="connsiteX0" fmla="*/ 3853854 w 3853854"/>
                <a:gd name="connsiteY0" fmla="*/ 834963 h 3096320"/>
                <a:gd name="connsiteX1" fmla="*/ 2357761 w 3853854"/>
                <a:gd name="connsiteY1" fmla="*/ 0 h 3096320"/>
                <a:gd name="connsiteX2" fmla="*/ 217999 w 3853854"/>
                <a:gd name="connsiteY2" fmla="*/ 226136 h 3096320"/>
                <a:gd name="connsiteX3" fmla="*/ 287585 w 3853854"/>
                <a:gd name="connsiteY3" fmla="*/ 1617740 h 3096320"/>
                <a:gd name="connsiteX4" fmla="*/ 2131607 w 3853854"/>
                <a:gd name="connsiteY4" fmla="*/ 3096320 h 3096320"/>
                <a:gd name="connsiteX5" fmla="*/ 3853854 w 3853854"/>
                <a:gd name="connsiteY5" fmla="*/ 2574468 h 3096320"/>
                <a:gd name="connsiteX6" fmla="*/ 3853854 w 3853854"/>
                <a:gd name="connsiteY6" fmla="*/ 834963 h 3096320"/>
                <a:gd name="connsiteX0" fmla="*/ 3779635 w 3779635"/>
                <a:gd name="connsiteY0" fmla="*/ 834963 h 3096320"/>
                <a:gd name="connsiteX1" fmla="*/ 2283542 w 3779635"/>
                <a:gd name="connsiteY1" fmla="*/ 0 h 3096320"/>
                <a:gd name="connsiteX2" fmla="*/ 143780 w 3779635"/>
                <a:gd name="connsiteY2" fmla="*/ 226136 h 3096320"/>
                <a:gd name="connsiteX3" fmla="*/ 213366 w 3779635"/>
                <a:gd name="connsiteY3" fmla="*/ 1617740 h 3096320"/>
                <a:gd name="connsiteX4" fmla="*/ 2057388 w 3779635"/>
                <a:gd name="connsiteY4" fmla="*/ 3096320 h 3096320"/>
                <a:gd name="connsiteX5" fmla="*/ 3779635 w 3779635"/>
                <a:gd name="connsiteY5" fmla="*/ 2574468 h 3096320"/>
                <a:gd name="connsiteX6" fmla="*/ 3779635 w 3779635"/>
                <a:gd name="connsiteY6" fmla="*/ 834963 h 3096320"/>
                <a:gd name="connsiteX0" fmla="*/ 3635855 w 3635855"/>
                <a:gd name="connsiteY0" fmla="*/ 834963 h 3096320"/>
                <a:gd name="connsiteX1" fmla="*/ 2139762 w 3635855"/>
                <a:gd name="connsiteY1" fmla="*/ 0 h 3096320"/>
                <a:gd name="connsiteX2" fmla="*/ 0 w 3635855"/>
                <a:gd name="connsiteY2" fmla="*/ 226136 h 3096320"/>
                <a:gd name="connsiteX3" fmla="*/ 69586 w 3635855"/>
                <a:gd name="connsiteY3" fmla="*/ 1617740 h 3096320"/>
                <a:gd name="connsiteX4" fmla="*/ 1913608 w 3635855"/>
                <a:gd name="connsiteY4" fmla="*/ 3096320 h 3096320"/>
                <a:gd name="connsiteX5" fmla="*/ 3635855 w 3635855"/>
                <a:gd name="connsiteY5" fmla="*/ 2574468 h 3096320"/>
                <a:gd name="connsiteX6" fmla="*/ 3635855 w 3635855"/>
                <a:gd name="connsiteY6" fmla="*/ 834963 h 3096320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34963 h 3096320"/>
                <a:gd name="connsiteX1" fmla="*/ 2070176 w 3566269"/>
                <a:gd name="connsiteY1" fmla="*/ 0 h 3096320"/>
                <a:gd name="connsiteX2" fmla="*/ 48947 w 3566269"/>
                <a:gd name="connsiteY2" fmla="*/ 251536 h 3096320"/>
                <a:gd name="connsiteX3" fmla="*/ 0 w 3566269"/>
                <a:gd name="connsiteY3" fmla="*/ 1617740 h 3096320"/>
                <a:gd name="connsiteX4" fmla="*/ 1844022 w 3566269"/>
                <a:gd name="connsiteY4" fmla="*/ 3096320 h 3096320"/>
                <a:gd name="connsiteX5" fmla="*/ 3566269 w 3566269"/>
                <a:gd name="connsiteY5" fmla="*/ 2574468 h 3096320"/>
                <a:gd name="connsiteX6" fmla="*/ 3566269 w 3566269"/>
                <a:gd name="connsiteY6" fmla="*/ 834963 h 3096320"/>
                <a:gd name="connsiteX0" fmla="*/ 3566269 w 3566269"/>
                <a:gd name="connsiteY0" fmla="*/ 733363 h 2994720"/>
                <a:gd name="connsiteX1" fmla="*/ 1790776 w 3566269"/>
                <a:gd name="connsiteY1" fmla="*/ 0 h 2994720"/>
                <a:gd name="connsiteX2" fmla="*/ 48947 w 3566269"/>
                <a:gd name="connsiteY2" fmla="*/ 149936 h 2994720"/>
                <a:gd name="connsiteX3" fmla="*/ 0 w 3566269"/>
                <a:gd name="connsiteY3" fmla="*/ 1516140 h 2994720"/>
                <a:gd name="connsiteX4" fmla="*/ 1844022 w 3566269"/>
                <a:gd name="connsiteY4" fmla="*/ 2994720 h 2994720"/>
                <a:gd name="connsiteX5" fmla="*/ 3566269 w 3566269"/>
                <a:gd name="connsiteY5" fmla="*/ 2472868 h 2994720"/>
                <a:gd name="connsiteX6" fmla="*/ 3566269 w 3566269"/>
                <a:gd name="connsiteY6" fmla="*/ 733363 h 2994720"/>
                <a:gd name="connsiteX0" fmla="*/ 3523935 w 3566269"/>
                <a:gd name="connsiteY0" fmla="*/ 928096 h 2994720"/>
                <a:gd name="connsiteX1" fmla="*/ 1790776 w 3566269"/>
                <a:gd name="connsiteY1" fmla="*/ 0 h 2994720"/>
                <a:gd name="connsiteX2" fmla="*/ 48947 w 3566269"/>
                <a:gd name="connsiteY2" fmla="*/ 149936 h 2994720"/>
                <a:gd name="connsiteX3" fmla="*/ 0 w 3566269"/>
                <a:gd name="connsiteY3" fmla="*/ 1516140 h 2994720"/>
                <a:gd name="connsiteX4" fmla="*/ 1844022 w 3566269"/>
                <a:gd name="connsiteY4" fmla="*/ 2994720 h 2994720"/>
                <a:gd name="connsiteX5" fmla="*/ 3566269 w 3566269"/>
                <a:gd name="connsiteY5" fmla="*/ 2472868 h 2994720"/>
                <a:gd name="connsiteX6" fmla="*/ 3523935 w 3566269"/>
                <a:gd name="connsiteY6" fmla="*/ 928096 h 2994720"/>
                <a:gd name="connsiteX0" fmla="*/ 3523935 w 3523935"/>
                <a:gd name="connsiteY0" fmla="*/ 928096 h 2994720"/>
                <a:gd name="connsiteX1" fmla="*/ 1790776 w 3523935"/>
                <a:gd name="connsiteY1" fmla="*/ 0 h 2994720"/>
                <a:gd name="connsiteX2" fmla="*/ 48947 w 3523935"/>
                <a:gd name="connsiteY2" fmla="*/ 149936 h 2994720"/>
                <a:gd name="connsiteX3" fmla="*/ 0 w 3523935"/>
                <a:gd name="connsiteY3" fmla="*/ 1516140 h 2994720"/>
                <a:gd name="connsiteX4" fmla="*/ 1844022 w 3523935"/>
                <a:gd name="connsiteY4" fmla="*/ 2994720 h 2994720"/>
                <a:gd name="connsiteX5" fmla="*/ 3396936 w 3523935"/>
                <a:gd name="connsiteY5" fmla="*/ 2532135 h 2994720"/>
                <a:gd name="connsiteX6" fmla="*/ 3523935 w 3523935"/>
                <a:gd name="connsiteY6" fmla="*/ 928096 h 2994720"/>
                <a:gd name="connsiteX0" fmla="*/ 3422335 w 3422335"/>
                <a:gd name="connsiteY0" fmla="*/ 928096 h 2994720"/>
                <a:gd name="connsiteX1" fmla="*/ 1790776 w 3422335"/>
                <a:gd name="connsiteY1" fmla="*/ 0 h 2994720"/>
                <a:gd name="connsiteX2" fmla="*/ 48947 w 3422335"/>
                <a:gd name="connsiteY2" fmla="*/ 149936 h 2994720"/>
                <a:gd name="connsiteX3" fmla="*/ 0 w 3422335"/>
                <a:gd name="connsiteY3" fmla="*/ 1516140 h 2994720"/>
                <a:gd name="connsiteX4" fmla="*/ 1844022 w 3422335"/>
                <a:gd name="connsiteY4" fmla="*/ 2994720 h 2994720"/>
                <a:gd name="connsiteX5" fmla="*/ 3396936 w 3422335"/>
                <a:gd name="connsiteY5" fmla="*/ 2532135 h 2994720"/>
                <a:gd name="connsiteX6" fmla="*/ 3422335 w 3422335"/>
                <a:gd name="connsiteY6" fmla="*/ 928096 h 2994720"/>
                <a:gd name="connsiteX0" fmla="*/ 3456202 w 3456202"/>
                <a:gd name="connsiteY0" fmla="*/ 928096 h 2994720"/>
                <a:gd name="connsiteX1" fmla="*/ 1790776 w 3456202"/>
                <a:gd name="connsiteY1" fmla="*/ 0 h 2994720"/>
                <a:gd name="connsiteX2" fmla="*/ 48947 w 3456202"/>
                <a:gd name="connsiteY2" fmla="*/ 149936 h 2994720"/>
                <a:gd name="connsiteX3" fmla="*/ 0 w 3456202"/>
                <a:gd name="connsiteY3" fmla="*/ 1516140 h 2994720"/>
                <a:gd name="connsiteX4" fmla="*/ 1844022 w 3456202"/>
                <a:gd name="connsiteY4" fmla="*/ 2994720 h 2994720"/>
                <a:gd name="connsiteX5" fmla="*/ 3396936 w 3456202"/>
                <a:gd name="connsiteY5" fmla="*/ 2532135 h 2994720"/>
                <a:gd name="connsiteX6" fmla="*/ 3456202 w 3456202"/>
                <a:gd name="connsiteY6" fmla="*/ 928096 h 2994720"/>
                <a:gd name="connsiteX0" fmla="*/ 3456202 w 3456202"/>
                <a:gd name="connsiteY0" fmla="*/ 928096 h 2918520"/>
                <a:gd name="connsiteX1" fmla="*/ 1790776 w 3456202"/>
                <a:gd name="connsiteY1" fmla="*/ 0 h 2918520"/>
                <a:gd name="connsiteX2" fmla="*/ 48947 w 3456202"/>
                <a:gd name="connsiteY2" fmla="*/ 149936 h 2918520"/>
                <a:gd name="connsiteX3" fmla="*/ 0 w 3456202"/>
                <a:gd name="connsiteY3" fmla="*/ 1516140 h 2918520"/>
                <a:gd name="connsiteX4" fmla="*/ 1801689 w 3456202"/>
                <a:gd name="connsiteY4" fmla="*/ 2918520 h 2918520"/>
                <a:gd name="connsiteX5" fmla="*/ 3396936 w 3456202"/>
                <a:gd name="connsiteY5" fmla="*/ 2532135 h 2918520"/>
                <a:gd name="connsiteX6" fmla="*/ 3456202 w 3456202"/>
                <a:gd name="connsiteY6" fmla="*/ 928096 h 2918520"/>
                <a:gd name="connsiteX0" fmla="*/ 3407255 w 3407255"/>
                <a:gd name="connsiteY0" fmla="*/ 928096 h 2918520"/>
                <a:gd name="connsiteX1" fmla="*/ 1741829 w 3407255"/>
                <a:gd name="connsiteY1" fmla="*/ 0 h 2918520"/>
                <a:gd name="connsiteX2" fmla="*/ 0 w 3407255"/>
                <a:gd name="connsiteY2" fmla="*/ 149936 h 2918520"/>
                <a:gd name="connsiteX3" fmla="*/ 27253 w 3407255"/>
                <a:gd name="connsiteY3" fmla="*/ 1397606 h 2918520"/>
                <a:gd name="connsiteX4" fmla="*/ 1752742 w 3407255"/>
                <a:gd name="connsiteY4" fmla="*/ 2918520 h 2918520"/>
                <a:gd name="connsiteX5" fmla="*/ 3347989 w 3407255"/>
                <a:gd name="connsiteY5" fmla="*/ 2532135 h 2918520"/>
                <a:gd name="connsiteX6" fmla="*/ 3407255 w 3407255"/>
                <a:gd name="connsiteY6" fmla="*/ 928096 h 2918520"/>
                <a:gd name="connsiteX0" fmla="*/ 3380002 w 3380002"/>
                <a:gd name="connsiteY0" fmla="*/ 928096 h 2918520"/>
                <a:gd name="connsiteX1" fmla="*/ 1714576 w 3380002"/>
                <a:gd name="connsiteY1" fmla="*/ 0 h 2918520"/>
                <a:gd name="connsiteX2" fmla="*/ 23547 w 3380002"/>
                <a:gd name="connsiteY2" fmla="*/ 175336 h 2918520"/>
                <a:gd name="connsiteX3" fmla="*/ 0 w 3380002"/>
                <a:gd name="connsiteY3" fmla="*/ 1397606 h 2918520"/>
                <a:gd name="connsiteX4" fmla="*/ 1725489 w 3380002"/>
                <a:gd name="connsiteY4" fmla="*/ 2918520 h 2918520"/>
                <a:gd name="connsiteX5" fmla="*/ 3320736 w 3380002"/>
                <a:gd name="connsiteY5" fmla="*/ 2532135 h 2918520"/>
                <a:gd name="connsiteX6" fmla="*/ 3380002 w 3380002"/>
                <a:gd name="connsiteY6" fmla="*/ 928096 h 2918520"/>
                <a:gd name="connsiteX0" fmla="*/ 3356455 w 3356455"/>
                <a:gd name="connsiteY0" fmla="*/ 928096 h 2918520"/>
                <a:gd name="connsiteX1" fmla="*/ 1691029 w 3356455"/>
                <a:gd name="connsiteY1" fmla="*/ 0 h 2918520"/>
                <a:gd name="connsiteX2" fmla="*/ 0 w 3356455"/>
                <a:gd name="connsiteY2" fmla="*/ 175336 h 2918520"/>
                <a:gd name="connsiteX3" fmla="*/ 18786 w 3356455"/>
                <a:gd name="connsiteY3" fmla="*/ 1397606 h 2918520"/>
                <a:gd name="connsiteX4" fmla="*/ 1701942 w 3356455"/>
                <a:gd name="connsiteY4" fmla="*/ 2918520 h 2918520"/>
                <a:gd name="connsiteX5" fmla="*/ 3297189 w 3356455"/>
                <a:gd name="connsiteY5" fmla="*/ 2532135 h 2918520"/>
                <a:gd name="connsiteX6" fmla="*/ 3356455 w 3356455"/>
                <a:gd name="connsiteY6" fmla="*/ 928096 h 2918520"/>
                <a:gd name="connsiteX0" fmla="*/ 3337669 w 3337669"/>
                <a:gd name="connsiteY0" fmla="*/ 928096 h 2918520"/>
                <a:gd name="connsiteX1" fmla="*/ 1672243 w 3337669"/>
                <a:gd name="connsiteY1" fmla="*/ 0 h 2918520"/>
                <a:gd name="connsiteX2" fmla="*/ 6614 w 3337669"/>
                <a:gd name="connsiteY2" fmla="*/ 175336 h 2918520"/>
                <a:gd name="connsiteX3" fmla="*/ 0 w 3337669"/>
                <a:gd name="connsiteY3" fmla="*/ 1397606 h 2918520"/>
                <a:gd name="connsiteX4" fmla="*/ 1683156 w 3337669"/>
                <a:gd name="connsiteY4" fmla="*/ 2918520 h 2918520"/>
                <a:gd name="connsiteX5" fmla="*/ 3278403 w 3337669"/>
                <a:gd name="connsiteY5" fmla="*/ 2532135 h 2918520"/>
                <a:gd name="connsiteX6" fmla="*/ 3337669 w 3337669"/>
                <a:gd name="connsiteY6" fmla="*/ 928096 h 2918520"/>
                <a:gd name="connsiteX0" fmla="*/ 3295336 w 3295336"/>
                <a:gd name="connsiteY0" fmla="*/ 885763 h 2918520"/>
                <a:gd name="connsiteX1" fmla="*/ 1672243 w 3295336"/>
                <a:gd name="connsiteY1" fmla="*/ 0 h 2918520"/>
                <a:gd name="connsiteX2" fmla="*/ 6614 w 3295336"/>
                <a:gd name="connsiteY2" fmla="*/ 175336 h 2918520"/>
                <a:gd name="connsiteX3" fmla="*/ 0 w 3295336"/>
                <a:gd name="connsiteY3" fmla="*/ 1397606 h 2918520"/>
                <a:gd name="connsiteX4" fmla="*/ 1683156 w 3295336"/>
                <a:gd name="connsiteY4" fmla="*/ 2918520 h 2918520"/>
                <a:gd name="connsiteX5" fmla="*/ 3278403 w 3295336"/>
                <a:gd name="connsiteY5" fmla="*/ 2532135 h 2918520"/>
                <a:gd name="connsiteX6" fmla="*/ 3295336 w 3295336"/>
                <a:gd name="connsiteY6" fmla="*/ 885763 h 2918520"/>
                <a:gd name="connsiteX0" fmla="*/ 3253003 w 3278403"/>
                <a:gd name="connsiteY0" fmla="*/ 851896 h 2918520"/>
                <a:gd name="connsiteX1" fmla="*/ 1672243 w 3278403"/>
                <a:gd name="connsiteY1" fmla="*/ 0 h 2918520"/>
                <a:gd name="connsiteX2" fmla="*/ 6614 w 3278403"/>
                <a:gd name="connsiteY2" fmla="*/ 175336 h 2918520"/>
                <a:gd name="connsiteX3" fmla="*/ 0 w 3278403"/>
                <a:gd name="connsiteY3" fmla="*/ 1397606 h 2918520"/>
                <a:gd name="connsiteX4" fmla="*/ 1683156 w 3278403"/>
                <a:gd name="connsiteY4" fmla="*/ 2918520 h 2918520"/>
                <a:gd name="connsiteX5" fmla="*/ 3278403 w 3278403"/>
                <a:gd name="connsiteY5" fmla="*/ 2532135 h 2918520"/>
                <a:gd name="connsiteX6" fmla="*/ 3253003 w 3278403"/>
                <a:gd name="connsiteY6" fmla="*/ 851896 h 2918520"/>
                <a:gd name="connsiteX0" fmla="*/ 3269936 w 3278403"/>
                <a:gd name="connsiteY0" fmla="*/ 801096 h 2918520"/>
                <a:gd name="connsiteX1" fmla="*/ 1672243 w 3278403"/>
                <a:gd name="connsiteY1" fmla="*/ 0 h 2918520"/>
                <a:gd name="connsiteX2" fmla="*/ 6614 w 3278403"/>
                <a:gd name="connsiteY2" fmla="*/ 175336 h 2918520"/>
                <a:gd name="connsiteX3" fmla="*/ 0 w 3278403"/>
                <a:gd name="connsiteY3" fmla="*/ 1397606 h 2918520"/>
                <a:gd name="connsiteX4" fmla="*/ 1683156 w 3278403"/>
                <a:gd name="connsiteY4" fmla="*/ 2918520 h 2918520"/>
                <a:gd name="connsiteX5" fmla="*/ 3278403 w 3278403"/>
                <a:gd name="connsiteY5" fmla="*/ 2532135 h 2918520"/>
                <a:gd name="connsiteX6" fmla="*/ 3269936 w 3278403"/>
                <a:gd name="connsiteY6" fmla="*/ 801096 h 2918520"/>
                <a:gd name="connsiteX0" fmla="*/ 3295336 w 3295580"/>
                <a:gd name="connsiteY0" fmla="*/ 792629 h 2918520"/>
                <a:gd name="connsiteX1" fmla="*/ 1672243 w 3295580"/>
                <a:gd name="connsiteY1" fmla="*/ 0 h 2918520"/>
                <a:gd name="connsiteX2" fmla="*/ 6614 w 3295580"/>
                <a:gd name="connsiteY2" fmla="*/ 175336 h 2918520"/>
                <a:gd name="connsiteX3" fmla="*/ 0 w 3295580"/>
                <a:gd name="connsiteY3" fmla="*/ 1397606 h 2918520"/>
                <a:gd name="connsiteX4" fmla="*/ 1683156 w 3295580"/>
                <a:gd name="connsiteY4" fmla="*/ 2918520 h 2918520"/>
                <a:gd name="connsiteX5" fmla="*/ 3278403 w 3295580"/>
                <a:gd name="connsiteY5" fmla="*/ 2532135 h 2918520"/>
                <a:gd name="connsiteX6" fmla="*/ 3295336 w 3295580"/>
                <a:gd name="connsiteY6" fmla="*/ 792629 h 2918520"/>
                <a:gd name="connsiteX0" fmla="*/ 3303803 w 3303984"/>
                <a:gd name="connsiteY0" fmla="*/ 851896 h 2918520"/>
                <a:gd name="connsiteX1" fmla="*/ 1672243 w 3303984"/>
                <a:gd name="connsiteY1" fmla="*/ 0 h 2918520"/>
                <a:gd name="connsiteX2" fmla="*/ 6614 w 3303984"/>
                <a:gd name="connsiteY2" fmla="*/ 175336 h 2918520"/>
                <a:gd name="connsiteX3" fmla="*/ 0 w 3303984"/>
                <a:gd name="connsiteY3" fmla="*/ 1397606 h 2918520"/>
                <a:gd name="connsiteX4" fmla="*/ 1683156 w 3303984"/>
                <a:gd name="connsiteY4" fmla="*/ 2918520 h 2918520"/>
                <a:gd name="connsiteX5" fmla="*/ 3278403 w 3303984"/>
                <a:gd name="connsiteY5" fmla="*/ 2532135 h 2918520"/>
                <a:gd name="connsiteX6" fmla="*/ 3303803 w 3303984"/>
                <a:gd name="connsiteY6" fmla="*/ 851896 h 2918520"/>
                <a:gd name="connsiteX0" fmla="*/ 3303803 w 3303984"/>
                <a:gd name="connsiteY0" fmla="*/ 818029 h 2884653"/>
                <a:gd name="connsiteX1" fmla="*/ 1697643 w 3303984"/>
                <a:gd name="connsiteY1" fmla="*/ 0 h 2884653"/>
                <a:gd name="connsiteX2" fmla="*/ 6614 w 3303984"/>
                <a:gd name="connsiteY2" fmla="*/ 141469 h 2884653"/>
                <a:gd name="connsiteX3" fmla="*/ 0 w 3303984"/>
                <a:gd name="connsiteY3" fmla="*/ 1363739 h 2884653"/>
                <a:gd name="connsiteX4" fmla="*/ 1683156 w 3303984"/>
                <a:gd name="connsiteY4" fmla="*/ 2884653 h 2884653"/>
                <a:gd name="connsiteX5" fmla="*/ 3278403 w 3303984"/>
                <a:gd name="connsiteY5" fmla="*/ 2498268 h 2884653"/>
                <a:gd name="connsiteX6" fmla="*/ 3303803 w 3303984"/>
                <a:gd name="connsiteY6" fmla="*/ 818029 h 288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3984" h="2884653">
                  <a:moveTo>
                    <a:pt x="3303803" y="818029"/>
                  </a:moveTo>
                  <a:lnTo>
                    <a:pt x="1697643" y="0"/>
                  </a:lnTo>
                  <a:lnTo>
                    <a:pt x="6614" y="141469"/>
                  </a:lnTo>
                  <a:cubicBezTo>
                    <a:pt x="4409" y="548892"/>
                    <a:pt x="2205" y="956316"/>
                    <a:pt x="0" y="1363739"/>
                  </a:cubicBezTo>
                  <a:lnTo>
                    <a:pt x="1683156" y="2884653"/>
                  </a:lnTo>
                  <a:lnTo>
                    <a:pt x="3278403" y="2498268"/>
                  </a:lnTo>
                  <a:cubicBezTo>
                    <a:pt x="3275581" y="1921255"/>
                    <a:pt x="3306625" y="1395042"/>
                    <a:pt x="3303803" y="81802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62001" y="239505"/>
              <a:ext cx="3316324" cy="3017855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2661666" y="2435379"/>
            <a:ext cx="313121" cy="795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161983" y="2435379"/>
            <a:ext cx="2700615" cy="11827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23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 descr="Pioneer_Array_Config_SER_Feb2013_wLegend annotat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18621" r="24416" b="28771"/>
          <a:stretch/>
        </p:blipFill>
        <p:spPr>
          <a:xfrm>
            <a:off x="6380788" y="3175161"/>
            <a:ext cx="2572186" cy="2909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2489" y="4033499"/>
            <a:ext cx="865291" cy="15352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28184" y="151189"/>
            <a:ext cx="3585271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182880" indent="-182880">
              <a:buFont typeface="Arial"/>
              <a:buChar char="•"/>
            </a:pPr>
            <a:r>
              <a:rPr lang="en-US" sz="2400" dirty="0" smtClean="0"/>
              <a:t>For </a:t>
            </a:r>
            <a:r>
              <a:rPr lang="en-US" sz="2400" i="1" dirty="0" smtClean="0"/>
              <a:t>f &lt; </a:t>
            </a:r>
            <a:r>
              <a:rPr lang="en-US" sz="2400" dirty="0" smtClean="0"/>
              <a:t>0.035 </a:t>
            </a:r>
            <a:r>
              <a:rPr lang="en-US" sz="2400" dirty="0"/>
              <a:t>h</a:t>
            </a:r>
            <a:r>
              <a:rPr lang="en-US" sz="2400" baseline="30000" dirty="0"/>
              <a:t>-1</a:t>
            </a:r>
            <a:r>
              <a:rPr lang="en-US" sz="2400" dirty="0"/>
              <a:t> (</a:t>
            </a:r>
            <a:r>
              <a:rPr lang="en-US" sz="2400" dirty="0" smtClean="0"/>
              <a:t>T &gt; 30 h) nests </a:t>
            </a:r>
            <a:r>
              <a:rPr lang="en-US" sz="2400" dirty="0"/>
              <a:t>are in agreement, but have </a:t>
            </a:r>
            <a:r>
              <a:rPr lang="en-US" sz="2400" dirty="0" smtClean="0"/>
              <a:t>less </a:t>
            </a:r>
            <a:r>
              <a:rPr lang="en-US" sz="2400" dirty="0"/>
              <a:t>energy than observed</a:t>
            </a:r>
          </a:p>
          <a:p>
            <a:pPr marL="182880" indent="-182880">
              <a:buFont typeface="Arial"/>
              <a:buChar char="•"/>
            </a:pPr>
            <a:r>
              <a:rPr lang="en-US" sz="2400" dirty="0"/>
              <a:t>DA lifts this energy </a:t>
            </a:r>
            <a:r>
              <a:rPr lang="en-US" sz="2400" dirty="0" smtClean="0"/>
              <a:t>level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37459" y="930354"/>
            <a:ext cx="2815391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76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 descr="bla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114800"/>
            <a:ext cx="27432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5060" y="151189"/>
            <a:ext cx="3978396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182880" indent="-182880">
              <a:buFont typeface="Arial"/>
              <a:buChar char="•"/>
            </a:pPr>
            <a:r>
              <a:rPr lang="en-US" sz="2400" dirty="0" smtClean="0"/>
              <a:t>At diurnal 0.042 </a:t>
            </a:r>
            <a:r>
              <a:rPr lang="en-US" sz="2400" dirty="0"/>
              <a:t>h</a:t>
            </a:r>
            <a:r>
              <a:rPr lang="en-US" sz="2400" baseline="30000" dirty="0"/>
              <a:t>-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inertial and semi</a:t>
            </a:r>
            <a:r>
              <a:rPr lang="en-US" sz="2400" dirty="0"/>
              <a:t>-diurnal </a:t>
            </a:r>
            <a:r>
              <a:rPr lang="en-US" sz="2400" dirty="0" smtClean="0"/>
              <a:t>0.083 </a:t>
            </a:r>
            <a:r>
              <a:rPr lang="en-US" sz="2400" dirty="0"/>
              <a:t>h</a:t>
            </a:r>
            <a:r>
              <a:rPr lang="en-US" sz="2400" baseline="30000" dirty="0"/>
              <a:t>-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nests </a:t>
            </a:r>
            <a:r>
              <a:rPr lang="en-US" sz="2400" dirty="0"/>
              <a:t>agree </a:t>
            </a:r>
            <a:r>
              <a:rPr lang="en-US" sz="2400" dirty="0" smtClean="0"/>
              <a:t>&amp; match obs.</a:t>
            </a:r>
          </a:p>
          <a:p>
            <a:pPr marL="182880" indent="-182880">
              <a:buFont typeface="Arial"/>
              <a:buChar char="•"/>
            </a:pPr>
            <a:r>
              <a:rPr lang="en-US" sz="2400" dirty="0" err="1" smtClean="0"/>
              <a:t>Doppio</a:t>
            </a:r>
            <a:r>
              <a:rPr lang="en-US" sz="2400" dirty="0" smtClean="0"/>
              <a:t> loses power (~tides)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22086" y="3643491"/>
            <a:ext cx="0" cy="110752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55296" y="3643490"/>
            <a:ext cx="0" cy="225383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813330" y="3643490"/>
            <a:ext cx="0" cy="225383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90044" y="1847058"/>
            <a:ext cx="272341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182880" indent="-182880">
              <a:buFont typeface="Arial"/>
              <a:buChar char="•"/>
            </a:pPr>
            <a:r>
              <a:rPr lang="en-US" sz="2400" dirty="0" smtClean="0"/>
              <a:t>M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r>
              <a:rPr lang="en-US" sz="2400" dirty="0"/>
              <a:t>at 6.2 hours (0.156 h</a:t>
            </a:r>
            <a:r>
              <a:rPr lang="en-US" sz="2400" baseline="30000" dirty="0"/>
              <a:t>-1</a:t>
            </a:r>
            <a:r>
              <a:rPr lang="en-US" sz="2400" dirty="0"/>
              <a:t>) seems overly </a:t>
            </a:r>
            <a:r>
              <a:rPr lang="en-US" sz="2400" dirty="0" smtClean="0"/>
              <a:t>energetic</a:t>
            </a:r>
            <a:endParaRPr lang="en-US" sz="2400" dirty="0"/>
          </a:p>
          <a:p>
            <a:pPr marL="182880" indent="-182880">
              <a:buFont typeface="Arial"/>
              <a:buChar char="•"/>
            </a:pPr>
            <a:r>
              <a:rPr lang="en-US" sz="2400" dirty="0"/>
              <a:t>Pioneer and Array </a:t>
            </a:r>
            <a:r>
              <a:rPr lang="en-US" sz="2400" dirty="0" smtClean="0"/>
              <a:t>comparable until 5 </a:t>
            </a:r>
            <a:r>
              <a:rPr lang="en-US" sz="2400" dirty="0"/>
              <a:t>hours (0.2 h</a:t>
            </a:r>
            <a:r>
              <a:rPr lang="en-US" sz="2400" baseline="30000" dirty="0"/>
              <a:t>-1</a:t>
            </a:r>
            <a:r>
              <a:rPr lang="en-US" sz="2400" dirty="0"/>
              <a:t>)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097692" y="4751012"/>
            <a:ext cx="0" cy="114631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9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Picture 5" descr="bla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114800"/>
            <a:ext cx="27432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151189"/>
            <a:ext cx="2612655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 </a:t>
            </a:r>
            <a:r>
              <a:rPr lang="en-US" sz="2400" dirty="0"/>
              <a:t>4.1 hours (0.24 h</a:t>
            </a:r>
            <a:r>
              <a:rPr lang="en-US" sz="2400" baseline="30000" dirty="0"/>
              <a:t>-1</a:t>
            </a:r>
            <a:r>
              <a:rPr lang="en-US" sz="2400" dirty="0"/>
              <a:t>) (near M</a:t>
            </a:r>
            <a:r>
              <a:rPr lang="en-US" sz="2400" baseline="-25000" dirty="0"/>
              <a:t>6</a:t>
            </a:r>
            <a:r>
              <a:rPr lang="en-US" sz="2400" dirty="0"/>
              <a:t>) the obs. hit a noise </a:t>
            </a:r>
            <a:r>
              <a:rPr lang="en-US" sz="2400" dirty="0" smtClean="0"/>
              <a:t>floor. </a:t>
            </a:r>
            <a:r>
              <a:rPr lang="en-US" sz="2400" dirty="0"/>
              <a:t>I</a:t>
            </a:r>
            <a:r>
              <a:rPr lang="en-US" sz="2400" dirty="0" smtClean="0"/>
              <a:t>t </a:t>
            </a:r>
            <a:r>
              <a:rPr lang="en-US" sz="2400" dirty="0"/>
              <a:t>is </a:t>
            </a:r>
            <a:r>
              <a:rPr lang="en-US" sz="2400" dirty="0" smtClean="0"/>
              <a:t>not possible </a:t>
            </a:r>
            <a:r>
              <a:rPr lang="en-US" sz="2400" dirty="0"/>
              <a:t>to </a:t>
            </a:r>
            <a:r>
              <a:rPr lang="en-US" sz="2400" dirty="0" smtClean="0"/>
              <a:t>judge model energy with the current-meter data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9219" y="1720849"/>
            <a:ext cx="5871581" cy="40995"/>
          </a:xfrm>
          <a:prstGeom prst="straightConnector1">
            <a:avLst/>
          </a:prstGeom>
          <a:ln w="12700">
            <a:solidFill>
              <a:srgbClr val="0000FF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9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Picture 5" descr="bla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114800"/>
            <a:ext cx="27432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2914472"/>
            <a:ext cx="2612655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/>
              <a:t>Doppio</a:t>
            </a:r>
            <a:r>
              <a:rPr lang="en-US" sz="2400" dirty="0"/>
              <a:t> appears to hit a noise floor at 3 hours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9219" y="1720849"/>
            <a:ext cx="5871581" cy="40995"/>
          </a:xfrm>
          <a:prstGeom prst="straightConnector1">
            <a:avLst/>
          </a:prstGeom>
          <a:ln w="12700">
            <a:solidFill>
              <a:srgbClr val="0000FF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54300" y="5270487"/>
            <a:ext cx="3346500" cy="0"/>
          </a:xfrm>
          <a:prstGeom prst="straightConnector1">
            <a:avLst/>
          </a:prstGeom>
          <a:ln w="12700">
            <a:solidFill>
              <a:srgbClr val="FF00FF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0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Picture 5" descr="bla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114800"/>
            <a:ext cx="27432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520521"/>
            <a:ext cx="261265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Pioneer and Array </a:t>
            </a:r>
            <a:r>
              <a:rPr lang="en-US" sz="2400" dirty="0" smtClean="0"/>
              <a:t>maintain constant spectral </a:t>
            </a:r>
            <a:r>
              <a:rPr lang="en-US" sz="2400" dirty="0"/>
              <a:t>slope to </a:t>
            </a:r>
            <a:r>
              <a:rPr lang="en-US" sz="2400" dirty="0" smtClean="0"/>
              <a:t>obs. resolution 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9219" y="1720849"/>
            <a:ext cx="5549141" cy="40995"/>
          </a:xfrm>
          <a:prstGeom prst="straightConnector1">
            <a:avLst/>
          </a:prstGeom>
          <a:ln w="12700">
            <a:solidFill>
              <a:srgbClr val="0000FF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54300" y="5270487"/>
            <a:ext cx="3024060" cy="0"/>
          </a:xfrm>
          <a:prstGeom prst="straightConnector1">
            <a:avLst/>
          </a:prstGeom>
          <a:ln w="12700">
            <a:solidFill>
              <a:srgbClr val="FF00FF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97940" y="2479387"/>
            <a:ext cx="5080420" cy="1635413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97940" y="3041364"/>
            <a:ext cx="5080420" cy="175371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00800" y="2242581"/>
            <a:ext cx="2612655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Array is 5x more energetic than Pioneer, which is 10x more energetic than </a:t>
            </a:r>
            <a:r>
              <a:rPr lang="en-US" sz="2400" dirty="0" err="1" smtClean="0"/>
              <a:t>Doppio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4283432" y="3550673"/>
            <a:ext cx="235165" cy="676966"/>
            <a:chOff x="622624" y="1579473"/>
            <a:chExt cx="235165" cy="676966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739011" y="1580468"/>
              <a:ext cx="0" cy="67597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22624" y="1579473"/>
              <a:ext cx="23516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22624" y="2256439"/>
              <a:ext cx="23516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026981" y="3501988"/>
            <a:ext cx="235165" cy="1024113"/>
            <a:chOff x="622624" y="1232326"/>
            <a:chExt cx="235165" cy="1024113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739011" y="1238676"/>
              <a:ext cx="0" cy="1003859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22624" y="1232326"/>
              <a:ext cx="23516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22624" y="2256439"/>
              <a:ext cx="23516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>
            <a:off x="898248" y="4089497"/>
            <a:ext cx="2259819" cy="846570"/>
          </a:xfrm>
          <a:prstGeom prst="straightConnector1">
            <a:avLst/>
          </a:prstGeom>
          <a:ln w="12700">
            <a:solidFill>
              <a:srgbClr val="FF00FF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81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 descr="bla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7857" r="11886" b="14395"/>
          <a:stretch/>
        </p:blipFill>
        <p:spPr>
          <a:xfrm>
            <a:off x="6286264" y="4172627"/>
            <a:ext cx="2857736" cy="2685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262" y="172807"/>
            <a:ext cx="3827193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ested model resolution is more naturally thought of in terms of spatial resolution (wavenumber spectrum)</a:t>
            </a:r>
          </a:p>
          <a:p>
            <a:endParaRPr lang="en-US" sz="2400" dirty="0"/>
          </a:p>
          <a:p>
            <a:r>
              <a:rPr lang="en-US" sz="2400" dirty="0" smtClean="0"/>
              <a:t>Theories of submesoscale turbulence emphasize spectral properties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542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 descr="bla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7857" r="11886" b="14395"/>
          <a:stretch/>
        </p:blipFill>
        <p:spPr>
          <a:xfrm>
            <a:off x="6286264" y="4172627"/>
            <a:ext cx="2857736" cy="2685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262" y="172807"/>
            <a:ext cx="382719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Array is more energetic than Pioneer by a decade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4338110" y="3223025"/>
            <a:ext cx="235165" cy="814563"/>
            <a:chOff x="622624" y="1232326"/>
            <a:chExt cx="235165" cy="814563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739011" y="1238678"/>
              <a:ext cx="0" cy="80821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22624" y="1232326"/>
              <a:ext cx="23516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22624" y="2046889"/>
              <a:ext cx="23516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94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 descr="bla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7857" r="11886" b="14395"/>
          <a:stretch/>
        </p:blipFill>
        <p:spPr>
          <a:xfrm>
            <a:off x="6286264" y="4172627"/>
            <a:ext cx="2857736" cy="2685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262" y="172807"/>
            <a:ext cx="382719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Array is more energetic than Pioneer by a decade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024144" y="1505271"/>
            <a:ext cx="1073541" cy="180524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86262" y="1232287"/>
            <a:ext cx="3827193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 mesoscale ~20 km energy levels are closer, but differ by factor o(1.5) including to obs.</a:t>
            </a:r>
            <a:endParaRPr lang="en-US" sz="2400" dirty="0"/>
          </a:p>
        </p:txBody>
      </p:sp>
      <p:pic>
        <p:nvPicPr>
          <p:cNvPr id="17" name="Picture 16" descr="bla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4" y="627484"/>
            <a:ext cx="2821980" cy="28219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6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 descr="bla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7857" r="11886" b="14395"/>
          <a:stretch/>
        </p:blipFill>
        <p:spPr>
          <a:xfrm>
            <a:off x="6286264" y="4172627"/>
            <a:ext cx="2857736" cy="2685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262" y="172807"/>
            <a:ext cx="382719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Array is more energetic than Pioneer by a decade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454497" y="4429635"/>
            <a:ext cx="731765" cy="698283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73548" y="5261138"/>
            <a:ext cx="666490" cy="714619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86262" y="1232287"/>
            <a:ext cx="3827193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 mesoscale ~20 km energy levels are closer, but differ by factor o(1.5) including to obs.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791074" y="2592512"/>
            <a:ext cx="322238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models show noise at high wavenumbers – arguably the actual resolution of the model</a:t>
            </a:r>
            <a:endParaRPr lang="en-US" sz="2400" dirty="0"/>
          </a:p>
        </p:txBody>
      </p:sp>
      <p:pic>
        <p:nvPicPr>
          <p:cNvPr id="17" name="Picture 16" descr="bla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4" y="627484"/>
            <a:ext cx="2821980" cy="28219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9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 descr="bla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7857" r="11886" b="14395"/>
          <a:stretch/>
        </p:blipFill>
        <p:spPr>
          <a:xfrm>
            <a:off x="6286264" y="4172627"/>
            <a:ext cx="2857736" cy="2685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262" y="172807"/>
            <a:ext cx="382719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Array is more energetic than Pioneer by a decade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454497" y="4429635"/>
            <a:ext cx="731765" cy="698283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73548" y="5261138"/>
            <a:ext cx="666490" cy="714619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86262" y="1232287"/>
            <a:ext cx="3827193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 mesoscale ~20 km energy levels are closer, but differ by factor o(1.5) including to obs.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12223" y="2700942"/>
            <a:ext cx="260123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Noise limit arises at ~</a:t>
            </a:r>
            <a:r>
              <a:rPr lang="en-US" sz="2400" dirty="0"/>
              <a:t>3Δx </a:t>
            </a:r>
            <a:r>
              <a:rPr lang="en-US" sz="2400" dirty="0" smtClean="0"/>
              <a:t>to ~5Δx  </a:t>
            </a:r>
            <a:endParaRPr lang="en-US" sz="2400" dirty="0"/>
          </a:p>
        </p:txBody>
      </p:sp>
      <p:pic>
        <p:nvPicPr>
          <p:cNvPr id="18" name="Picture 17" descr="bla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4" y="627484"/>
            <a:ext cx="2821980" cy="28219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bla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1" y="3071747"/>
            <a:ext cx="3590187" cy="35901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/>
          <p:cNvCxnSpPr/>
          <p:nvPr/>
        </p:nvCxnSpPr>
        <p:spPr>
          <a:xfrm flipV="1">
            <a:off x="1906794" y="4376518"/>
            <a:ext cx="0" cy="102257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430372" y="4922920"/>
            <a:ext cx="0" cy="71120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13929" y="4294270"/>
            <a:ext cx="121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1.5 km = 2Δx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12791" y="5353459"/>
            <a:ext cx="121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3.5 km</a:t>
            </a:r>
          </a:p>
          <a:p>
            <a:r>
              <a:rPr lang="en-US" dirty="0" smtClean="0"/>
              <a:t>= 5Δx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5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0990"/>
          <a:stretch/>
        </p:blipFill>
        <p:spPr>
          <a:xfrm>
            <a:off x="0" y="24555"/>
            <a:ext cx="9144000" cy="5698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3672" y="1443790"/>
            <a:ext cx="200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NSF Ocean Observatories Initiative </a:t>
            </a:r>
            <a:r>
              <a:rPr lang="en-US" b="1" dirty="0"/>
              <a:t>Pioneer Array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341" y="5728517"/>
            <a:ext cx="4455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Final Pioneer Array mooring configuration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61666" y="2435379"/>
            <a:ext cx="313121" cy="795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Pioneer_Array_Config_SER_Feb2013_wLegend annotat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12929" r="7740" b="23063"/>
          <a:stretch/>
        </p:blipFill>
        <p:spPr>
          <a:xfrm>
            <a:off x="4186341" y="1428672"/>
            <a:ext cx="4455672" cy="43405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05644" y="2896023"/>
            <a:ext cx="942050" cy="15352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69997" y="3292667"/>
            <a:ext cx="942050" cy="3151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6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OSSPOINT_SPECTR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2424" r="7244" b="5321"/>
          <a:stretch/>
        </p:blipFill>
        <p:spPr>
          <a:xfrm>
            <a:off x="345171" y="1959990"/>
            <a:ext cx="8371619" cy="4643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5756" y="173136"/>
            <a:ext cx="4043047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Should we believe CODAR  surface current spectra? </a:t>
            </a:r>
          </a:p>
          <a:p>
            <a:r>
              <a:rPr lang="en-US" sz="2400" dirty="0" smtClean="0"/>
              <a:t>A cautionary tale. </a:t>
            </a:r>
            <a:endParaRPr lang="en-US" sz="2400" dirty="0"/>
          </a:p>
        </p:txBody>
      </p:sp>
      <p:pic>
        <p:nvPicPr>
          <p:cNvPr id="2" name="Picture 1" descr="SPEC_TRACK_MAP_ALONG_SHEL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15434" r="27572" b="31146"/>
          <a:stretch/>
        </p:blipFill>
        <p:spPr>
          <a:xfrm>
            <a:off x="168324" y="173136"/>
            <a:ext cx="2132163" cy="1953891"/>
          </a:xfrm>
          <a:prstGeom prst="rect">
            <a:avLst/>
          </a:prstGeom>
        </p:spPr>
      </p:pic>
      <p:pic>
        <p:nvPicPr>
          <p:cNvPr id="4" name="Picture 3" descr="SPEC_TRACK_MAP_CROSS_SHEL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t="15434" r="26786" b="31147"/>
          <a:stretch/>
        </p:blipFill>
        <p:spPr>
          <a:xfrm>
            <a:off x="2198464" y="173136"/>
            <a:ext cx="2129158" cy="19538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5756" y="1756150"/>
            <a:ext cx="4043047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CODAR total vectors are derived by combining (by Optimal </a:t>
            </a:r>
            <a:r>
              <a:rPr lang="en-US" sz="2400" dirty="0"/>
              <a:t>I</a:t>
            </a:r>
            <a:r>
              <a:rPr lang="en-US" sz="2400" dirty="0" smtClean="0"/>
              <a:t>nterpolation) the radial components measured by multiple antenna.</a:t>
            </a:r>
          </a:p>
          <a:p>
            <a:endParaRPr lang="en-US" sz="2400" dirty="0" smtClean="0"/>
          </a:p>
          <a:p>
            <a:r>
              <a:rPr lang="en-US" sz="2400" dirty="0" smtClean="0"/>
              <a:t>Form vector time series from separate orthogonal radials, and compare to OI totals spectra.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0435" y="4353413"/>
            <a:ext cx="3654735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is a significant loss of power at frequencies higher than semi-diurnal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315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618538" y="1945075"/>
            <a:ext cx="3429000" cy="4997336"/>
            <a:chOff x="5739618" y="-1"/>
            <a:chExt cx="3429000" cy="4997336"/>
          </a:xfrm>
        </p:grpSpPr>
        <p:pic>
          <p:nvPicPr>
            <p:cNvPr id="9" name="Picture 8" descr="CROSS_TRANSECT_KSPE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2"/>
            <a:stretch/>
          </p:blipFill>
          <p:spPr>
            <a:xfrm>
              <a:off x="5739618" y="-1"/>
              <a:ext cx="3429000" cy="4195577"/>
            </a:xfrm>
            <a:prstGeom prst="rect">
              <a:avLst/>
            </a:prstGeom>
          </p:spPr>
        </p:pic>
        <p:pic>
          <p:nvPicPr>
            <p:cNvPr id="11" name="Picture 10" descr="CROSS_TRANSECT_KSPE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677"/>
            <a:stretch/>
          </p:blipFill>
          <p:spPr>
            <a:xfrm>
              <a:off x="5739618" y="4015063"/>
              <a:ext cx="3429000" cy="98227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205409" y="1945076"/>
            <a:ext cx="3429000" cy="4997335"/>
            <a:chOff x="903139" y="0"/>
            <a:chExt cx="3429000" cy="4997335"/>
          </a:xfrm>
        </p:grpSpPr>
        <p:pic>
          <p:nvPicPr>
            <p:cNvPr id="3" name="Picture 2" descr="Along_TRANSECT_KSPEC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2"/>
            <a:stretch/>
          </p:blipFill>
          <p:spPr>
            <a:xfrm>
              <a:off x="903139" y="0"/>
              <a:ext cx="3429000" cy="4195576"/>
            </a:xfrm>
            <a:prstGeom prst="rect">
              <a:avLst/>
            </a:prstGeom>
          </p:spPr>
        </p:pic>
        <p:pic>
          <p:nvPicPr>
            <p:cNvPr id="12" name="Picture 11" descr="CROSS_TRANSECT_KSPE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677"/>
            <a:stretch/>
          </p:blipFill>
          <p:spPr>
            <a:xfrm>
              <a:off x="903139" y="4015063"/>
              <a:ext cx="3429000" cy="98227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925535" y="6390970"/>
            <a:ext cx="62184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-2                  </a:t>
            </a:r>
            <a:r>
              <a:rPr lang="en-US" dirty="0"/>
              <a:t>km</a:t>
            </a:r>
            <a:r>
              <a:rPr lang="en-US" baseline="30000" dirty="0"/>
              <a:t>-1</a:t>
            </a:r>
            <a:r>
              <a:rPr lang="en-US" baseline="30000" dirty="0" smtClean="0"/>
              <a:t>                </a:t>
            </a:r>
            <a:r>
              <a:rPr lang="en-US" dirty="0"/>
              <a:t>10</a:t>
            </a:r>
            <a:r>
              <a:rPr lang="en-US" baseline="30000" dirty="0" smtClean="0"/>
              <a:t>-1</a:t>
            </a:r>
            <a:r>
              <a:rPr lang="en-US" dirty="0" smtClean="0"/>
              <a:t>                    </a:t>
            </a:r>
            <a:r>
              <a:rPr lang="en-US" dirty="0"/>
              <a:t>10</a:t>
            </a:r>
            <a:r>
              <a:rPr lang="en-US" baseline="30000" dirty="0"/>
              <a:t>-</a:t>
            </a:r>
            <a:r>
              <a:rPr lang="en-US" baseline="30000" dirty="0" smtClean="0"/>
              <a:t>2                </a:t>
            </a:r>
            <a:r>
              <a:rPr lang="en-US" dirty="0" smtClean="0"/>
              <a:t>km</a:t>
            </a:r>
            <a:r>
              <a:rPr lang="en-US" baseline="30000" dirty="0"/>
              <a:t>-1</a:t>
            </a:r>
            <a:r>
              <a:rPr lang="en-US" dirty="0" smtClean="0"/>
              <a:t>               </a:t>
            </a:r>
            <a:r>
              <a:rPr lang="en-US" dirty="0"/>
              <a:t>10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75756" y="173136"/>
            <a:ext cx="4043047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Should we believe CODAR  surface current spectra? </a:t>
            </a:r>
          </a:p>
          <a:p>
            <a:r>
              <a:rPr lang="en-US" sz="2400" dirty="0" smtClean="0"/>
              <a:t>A cautionary tale. 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192710" y="3231077"/>
            <a:ext cx="0" cy="101433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69440" y="3426642"/>
            <a:ext cx="121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 </a:t>
            </a:r>
            <a:r>
              <a:rPr lang="en-US" dirty="0"/>
              <a:t>km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(50 km)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775930" y="3262602"/>
            <a:ext cx="0" cy="101433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52660" y="3458167"/>
            <a:ext cx="121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 </a:t>
            </a:r>
            <a:r>
              <a:rPr lang="en-US" dirty="0"/>
              <a:t>km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(50 km)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68083" y="3643705"/>
            <a:ext cx="219671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is a significant loss of power at wavenumbers greater than 0.02 km</a:t>
            </a:r>
            <a:r>
              <a:rPr lang="en-US" sz="2400" baseline="30000" dirty="0" smtClean="0"/>
              <a:t>-1</a:t>
            </a:r>
            <a:endParaRPr lang="en-US" sz="2400" dirty="0"/>
          </a:p>
        </p:txBody>
      </p:sp>
      <p:pic>
        <p:nvPicPr>
          <p:cNvPr id="22" name="Picture 21" descr="SPEC_TRACK_MAP_ALONG_SHEL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15434" r="27572" b="31146"/>
          <a:stretch/>
        </p:blipFill>
        <p:spPr>
          <a:xfrm>
            <a:off x="168324" y="173136"/>
            <a:ext cx="2132163" cy="1953891"/>
          </a:xfrm>
          <a:prstGeom prst="rect">
            <a:avLst/>
          </a:prstGeom>
        </p:spPr>
      </p:pic>
      <p:pic>
        <p:nvPicPr>
          <p:cNvPr id="23" name="Picture 22" descr="SPEC_TRACK_MAP_CROSS_SHELF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t="15434" r="26786" b="31147"/>
          <a:stretch/>
        </p:blipFill>
        <p:spPr>
          <a:xfrm>
            <a:off x="2198464" y="173136"/>
            <a:ext cx="2129158" cy="19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oneer_wavenumber_spectr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"/>
          <a:stretch/>
        </p:blipFill>
        <p:spPr>
          <a:xfrm>
            <a:off x="3729953" y="2218352"/>
            <a:ext cx="5209062" cy="412524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900392" y="2917614"/>
            <a:ext cx="2234753" cy="21058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RYOSAT_KSPEC_PASS05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9" r="36176"/>
          <a:stretch/>
        </p:blipFill>
        <p:spPr>
          <a:xfrm>
            <a:off x="23785" y="2218352"/>
            <a:ext cx="4227943" cy="4398734"/>
          </a:xfrm>
          <a:prstGeom prst="rect">
            <a:avLst/>
          </a:prstGeom>
        </p:spPr>
      </p:pic>
      <p:pic>
        <p:nvPicPr>
          <p:cNvPr id="9" name="Picture 8" descr="CRYOSAT_KSPEC_PASS05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r="64744"/>
          <a:stretch/>
        </p:blipFill>
        <p:spPr>
          <a:xfrm>
            <a:off x="136324" y="23800"/>
            <a:ext cx="1889424" cy="22307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5756" y="173136"/>
            <a:ext cx="404304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Sea Level Anomaly wavenumber spectra from </a:t>
            </a:r>
            <a:r>
              <a:rPr lang="en-US" sz="2400" dirty="0" err="1" smtClean="0"/>
              <a:t>Cryosat</a:t>
            </a:r>
            <a:r>
              <a:rPr lang="en-US" sz="2400" dirty="0" smtClean="0"/>
              <a:t> altimetry and nested ROMS Pioneer and Array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66967" y="3584727"/>
            <a:ext cx="86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3729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RU_units-banner_r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6248400"/>
            <a:ext cx="9172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43465" y="51769"/>
            <a:ext cx="7670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Velocity and sea level wavenumber </a:t>
            </a:r>
            <a:r>
              <a:rPr lang="en-US" sz="2800" dirty="0" smtClean="0"/>
              <a:t>spectra: Observations compared </a:t>
            </a:r>
            <a:r>
              <a:rPr lang="en-US" sz="2800" dirty="0"/>
              <a:t>with </a:t>
            </a:r>
            <a:r>
              <a:rPr lang="en-US" sz="2800" dirty="0" smtClean="0"/>
              <a:t>nested </a:t>
            </a:r>
            <a:r>
              <a:rPr lang="en-US" sz="2800" dirty="0"/>
              <a:t>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510" y="1025438"/>
            <a:ext cx="84783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At periods &gt; 30 hours models under-estimate variability</a:t>
            </a:r>
          </a:p>
          <a:p>
            <a:pPr lvl="1">
              <a:spcAft>
                <a:spcPts val="800"/>
              </a:spcAft>
            </a:pPr>
            <a:r>
              <a:rPr lang="en-US" sz="2200" dirty="0" smtClean="0"/>
              <a:t>DA restores this energy level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Down to semi-diurnal periods the nests largely agree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Divergence begins at around 6 hours</a:t>
            </a:r>
          </a:p>
          <a:p>
            <a:pPr lvl="1">
              <a:spcAft>
                <a:spcPts val="800"/>
              </a:spcAft>
            </a:pPr>
            <a:r>
              <a:rPr lang="en-US" sz="2200" dirty="0" smtClean="0"/>
              <a:t>But tides are always represented approximately equally.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Energy levels differ by a decade at highest frequencies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Noise is observations limits high frequency comparison 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Wavenumber spectrum tail also shows o(decade) energy differences between parent and child grids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Effective resolution (in terms of energy spectrum) is at best 5</a:t>
            </a:r>
            <a:r>
              <a:rPr lang="el-GR" sz="2200" dirty="0" smtClean="0"/>
              <a:t>Δx</a:t>
            </a:r>
            <a:r>
              <a:rPr lang="en-US" sz="2200" dirty="0" smtClean="0"/>
              <a:t> 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200" dirty="0" smtClean="0"/>
              <a:t>Smoothing in CODAR OI-combiner steps limits the true spectral resolution of the assimilated CODAR velocity data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0" y="6292850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prstClr val="white"/>
                </a:solidFill>
                <a:latin typeface="Verdana" charset="0"/>
              </a:rPr>
              <a:t>ROMS User Workshop, Hobart, Australia</a:t>
            </a:r>
            <a:r>
              <a:rPr lang="en-US" sz="1200" dirty="0">
                <a:solidFill>
                  <a:prstClr val="white"/>
                </a:solidFill>
                <a:latin typeface="Verdana" charset="0"/>
              </a:rPr>
              <a:t/>
            </a:r>
            <a:br>
              <a:rPr lang="en-US" sz="1200" dirty="0">
                <a:solidFill>
                  <a:prstClr val="white"/>
                </a:solidFill>
                <a:latin typeface="Verdana" charset="0"/>
              </a:rPr>
            </a:br>
            <a:r>
              <a:rPr lang="en-US" sz="1200" dirty="0" smtClean="0">
                <a:solidFill>
                  <a:prstClr val="white"/>
                </a:solidFill>
                <a:latin typeface="Verdana" charset="0"/>
              </a:rPr>
              <a:t>17-20 October 2016</a:t>
            </a:r>
            <a:endParaRPr lang="en-US" sz="1200" i="1" dirty="0">
              <a:solidFill>
                <a:prstClr val="white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194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08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43" t="6741" r="16918" b="7749"/>
          <a:stretch/>
        </p:blipFill>
        <p:spPr>
          <a:xfrm>
            <a:off x="5040323" y="3260860"/>
            <a:ext cx="4035785" cy="3543659"/>
          </a:xfrm>
          <a:prstGeom prst="rect">
            <a:avLst/>
          </a:prstGeom>
        </p:spPr>
      </p:pic>
      <p:pic>
        <p:nvPicPr>
          <p:cNvPr id="16" name="Picture 15" descr="doppio_bathy_2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4" t="6967" r="9079" b="9724"/>
          <a:stretch/>
        </p:blipFill>
        <p:spPr>
          <a:xfrm>
            <a:off x="3864625" y="1"/>
            <a:ext cx="4572206" cy="3625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252" y="1054806"/>
            <a:ext cx="4790965" cy="443198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600" dirty="0" smtClean="0"/>
              <a:t>Resolutions:</a:t>
            </a:r>
          </a:p>
          <a:p>
            <a:pPr indent="-182880">
              <a:buFont typeface="Arial"/>
              <a:buChar char="•"/>
            </a:pPr>
            <a:r>
              <a:rPr lang="en-US" sz="1600" dirty="0" smtClean="0"/>
              <a:t>7 km  </a:t>
            </a:r>
            <a:r>
              <a:rPr lang="en-US" sz="1600" dirty="0" err="1" smtClean="0"/>
              <a:t>Doppio</a:t>
            </a:r>
            <a:r>
              <a:rPr lang="en-US" sz="1600" dirty="0" smtClean="0"/>
              <a:t>  (242 x 106 x 40)</a:t>
            </a:r>
          </a:p>
          <a:p>
            <a:pPr indent="-182880">
              <a:buFont typeface="Arial"/>
              <a:buChar char="•"/>
            </a:pPr>
            <a:r>
              <a:rPr lang="en-US" sz="1600" dirty="0" smtClean="0"/>
              <a:t>2.3 km Pioneer  (722 x 314 x 40)</a:t>
            </a:r>
          </a:p>
          <a:p>
            <a:pPr indent="-182880">
              <a:buFont typeface="Arial"/>
              <a:buChar char="•"/>
            </a:pPr>
            <a:r>
              <a:rPr lang="en-US" sz="1600" dirty="0" smtClean="0"/>
              <a:t>700 m Array  (252 x 276 x 40)</a:t>
            </a:r>
            <a:endParaRPr lang="en-US" sz="1600" dirty="0"/>
          </a:p>
          <a:p>
            <a:pPr marL="457200" indent="-457200">
              <a:buFont typeface="Arial"/>
              <a:buChar char="•"/>
            </a:pPr>
            <a:endParaRPr lang="en-US" sz="1600" dirty="0" smtClean="0"/>
          </a:p>
          <a:p>
            <a:r>
              <a:rPr lang="en-US" sz="1600" dirty="0" smtClean="0"/>
              <a:t>Forcings:</a:t>
            </a:r>
          </a:p>
          <a:p>
            <a:pPr indent="-182880">
              <a:buFont typeface="Arial"/>
              <a:buChar char="•"/>
            </a:pPr>
            <a:r>
              <a:rPr lang="en-US" sz="1600" dirty="0"/>
              <a:t>NCEP NARR &amp; NAM atmospheric forcings</a:t>
            </a:r>
          </a:p>
          <a:p>
            <a:pPr indent="-182880">
              <a:buFont typeface="Arial"/>
              <a:buChar char="•"/>
            </a:pPr>
            <a:r>
              <a:rPr lang="en-US" sz="1600" dirty="0"/>
              <a:t>USGS and WSC river gauge discharges</a:t>
            </a:r>
          </a:p>
          <a:p>
            <a:pPr indent="-182880">
              <a:buFont typeface="Arial"/>
              <a:buChar char="•"/>
            </a:pPr>
            <a:r>
              <a:rPr lang="en-US" sz="1600" dirty="0"/>
              <a:t>OTPS harmonic tidal </a:t>
            </a:r>
            <a:r>
              <a:rPr lang="en-US" sz="1600" dirty="0" smtClean="0"/>
              <a:t>forcing at </a:t>
            </a:r>
            <a:r>
              <a:rPr lang="en-US" sz="1600" dirty="0"/>
              <a:t>open boundaries</a:t>
            </a:r>
          </a:p>
          <a:p>
            <a:endParaRPr lang="en-US" sz="1600" dirty="0" smtClean="0"/>
          </a:p>
          <a:p>
            <a:pPr>
              <a:spcAft>
                <a:spcPts val="1200"/>
              </a:spcAft>
            </a:pPr>
            <a:r>
              <a:rPr lang="en-US" sz="1600" dirty="0" smtClean="0"/>
              <a:t>Open Boundary Data from Mercator-ocean daily average with bias correction to annual mean; mesoscale variability is retained. Corrections based on T &amp; S regional climatology and Mean Dynamic Topography and velocity from 4DVAR climatological analysis on </a:t>
            </a:r>
            <a:r>
              <a:rPr lang="en-US" sz="1600" dirty="0" err="1" smtClean="0"/>
              <a:t>Doppio</a:t>
            </a:r>
            <a:r>
              <a:rPr lang="en-US" sz="1600" dirty="0" smtClean="0"/>
              <a:t> grid.</a:t>
            </a:r>
          </a:p>
          <a:p>
            <a:pPr>
              <a:spcAft>
                <a:spcPts val="1200"/>
              </a:spcAft>
            </a:pPr>
            <a:endParaRPr lang="en-US" sz="1600" dirty="0"/>
          </a:p>
        </p:txBody>
      </p:sp>
      <p:pic>
        <p:nvPicPr>
          <p:cNvPr id="14" name="Picture 13" descr="grc_3x_15.tif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32" b="92884" l="19761" r="9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60" t="10361" r="9086" b="10042"/>
          <a:stretch/>
        </p:blipFill>
        <p:spPr>
          <a:xfrm>
            <a:off x="6013121" y="871206"/>
            <a:ext cx="3084977" cy="27547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09219" y="2159210"/>
            <a:ext cx="1294811" cy="7386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1400" dirty="0" smtClean="0"/>
              <a:t>Mean </a:t>
            </a:r>
          </a:p>
          <a:p>
            <a:pPr algn="r"/>
            <a:r>
              <a:rPr lang="en-US" sz="1400" dirty="0" smtClean="0"/>
              <a:t>Dynamic Topography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01316" y="40350"/>
            <a:ext cx="5565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Doppio</a:t>
            </a:r>
            <a:r>
              <a:rPr lang="en-US" sz="3200" dirty="0" smtClean="0"/>
              <a:t> – Pioneer – Array </a:t>
            </a:r>
          </a:p>
          <a:p>
            <a:r>
              <a:rPr lang="en-US" sz="3200" dirty="0" smtClean="0"/>
              <a:t>3-level 2-way nested grids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 rot="19548562">
            <a:off x="5388727" y="1071422"/>
            <a:ext cx="970841" cy="9351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069420" y="1447800"/>
            <a:ext cx="1883580" cy="355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0" idx="1"/>
          </p:cNvCxnSpPr>
          <p:nvPr/>
        </p:nvCxnSpPr>
        <p:spPr>
          <a:xfrm>
            <a:off x="3205500" y="1754930"/>
            <a:ext cx="2267121" cy="5685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562600" y="3886200"/>
            <a:ext cx="1438098" cy="102722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953306" y="1980486"/>
            <a:ext cx="495319" cy="35892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66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10-temp-0m-119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10-temp-0m-12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10-temp-0m-12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10-temp-0m-12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0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10-temp-0m-12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3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6394</TotalTime>
  <Words>951</Words>
  <Application>Microsoft Macintosh PowerPoint</Application>
  <PresentationFormat>On-screen Show (4:3)</PresentationFormat>
  <Paragraphs>156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Gill Sans</vt:lpstr>
      <vt:lpstr>ＭＳ Ｐゴシック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Mean Dynamic Topography for the Mid Atlantic Bight computed using ROMS variational assimilation of  long-term mean observed currents and a regional hydrography    </dc:title>
  <dc:creator>John Wilkin</dc:creator>
  <cp:lastModifiedBy>Microsoft Office User</cp:lastModifiedBy>
  <cp:revision>146</cp:revision>
  <dcterms:created xsi:type="dcterms:W3CDTF">2012-09-17T15:04:37Z</dcterms:created>
  <dcterms:modified xsi:type="dcterms:W3CDTF">2016-10-17T04:18:51Z</dcterms:modified>
</cp:coreProperties>
</file>