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444" r:id="rId2"/>
    <p:sldId id="449" r:id="rId3"/>
    <p:sldId id="445" r:id="rId4"/>
    <p:sldId id="446" r:id="rId5"/>
    <p:sldId id="450" r:id="rId6"/>
    <p:sldId id="443" r:id="rId7"/>
    <p:sldId id="417" r:id="rId8"/>
    <p:sldId id="418" r:id="rId9"/>
    <p:sldId id="447" r:id="rId10"/>
    <p:sldId id="439" r:id="rId11"/>
    <p:sldId id="440" r:id="rId12"/>
    <p:sldId id="441" r:id="rId13"/>
    <p:sldId id="448" r:id="rId14"/>
    <p:sldId id="456" r:id="rId15"/>
    <p:sldId id="466" r:id="rId16"/>
    <p:sldId id="457" r:id="rId17"/>
    <p:sldId id="458" r:id="rId18"/>
    <p:sldId id="451" r:id="rId19"/>
    <p:sldId id="452" r:id="rId20"/>
    <p:sldId id="453" r:id="rId21"/>
    <p:sldId id="454" r:id="rId22"/>
    <p:sldId id="455" r:id="rId23"/>
    <p:sldId id="442" r:id="rId24"/>
    <p:sldId id="459" r:id="rId25"/>
    <p:sldId id="460" r:id="rId26"/>
    <p:sldId id="461" r:id="rId27"/>
    <p:sldId id="462" r:id="rId28"/>
    <p:sldId id="463" r:id="rId29"/>
    <p:sldId id="464" r:id="rId30"/>
    <p:sldId id="465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1900967-5826-FF49-A9FA-B485F6F4346D}">
          <p14:sldIdLst>
            <p14:sldId id="444"/>
            <p14:sldId id="449"/>
            <p14:sldId id="445"/>
            <p14:sldId id="446"/>
            <p14:sldId id="450"/>
            <p14:sldId id="443"/>
            <p14:sldId id="417"/>
            <p14:sldId id="418"/>
            <p14:sldId id="447"/>
            <p14:sldId id="439"/>
            <p14:sldId id="440"/>
            <p14:sldId id="441"/>
            <p14:sldId id="448"/>
            <p14:sldId id="456"/>
            <p14:sldId id="466"/>
            <p14:sldId id="457"/>
            <p14:sldId id="458"/>
            <p14:sldId id="451"/>
            <p14:sldId id="452"/>
            <p14:sldId id="453"/>
            <p14:sldId id="454"/>
            <p14:sldId id="455"/>
            <p14:sldId id="442"/>
            <p14:sldId id="459"/>
            <p14:sldId id="460"/>
            <p14:sldId id="461"/>
            <p14:sldId id="462"/>
            <p14:sldId id="463"/>
            <p14:sldId id="464"/>
            <p14:sldId id="465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 Connie Rentschler" initials="CER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4F606"/>
    <a:srgbClr val="27348B"/>
    <a:srgbClr val="DDB1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20" autoAdjust="0"/>
    <p:restoredTop sz="94663" autoAdjust="0"/>
  </p:normalViewPr>
  <p:slideViewPr>
    <p:cSldViewPr>
      <p:cViewPr>
        <p:scale>
          <a:sx n="99" d="100"/>
          <a:sy n="99" d="100"/>
        </p:scale>
        <p:origin x="-1952" y="-2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commentAuthors" Target="commentAuthors.xml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E567BA-94A2-4F10-BC71-FCACBC35CD9D}" type="datetimeFigureOut">
              <a:rPr lang="en-AU" smtClean="0"/>
              <a:t>16/10/16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C067C7-FCFB-41F8-9EE5-6BDFDFC6091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79396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total for 3 months I</a:t>
            </a:r>
            <a:r>
              <a:rPr lang="en-US" baseline="0" dirty="0" smtClean="0"/>
              <a:t> used ~ 30 mil of observations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C067C7-FCFB-41F8-9EE5-6BDFDFC60919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765831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C067C7-FCFB-41F8-9EE5-6BDFDFC60919}" type="slidenum">
              <a:rPr lang="en-AU" smtClean="0"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345600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6" descr="W:\Emily\Presentation assets\UWAM0289 Presentation pg1.png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64" t="87895"/>
          <a:stretch/>
        </p:blipFill>
        <p:spPr bwMode="auto">
          <a:xfrm>
            <a:off x="8417859" y="6033246"/>
            <a:ext cx="735536" cy="830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5488" y="1625724"/>
            <a:ext cx="5590392" cy="1803276"/>
          </a:xfrm>
          <a:prstGeom prst="rect">
            <a:avLst/>
          </a:prstGeom>
        </p:spPr>
        <p:txBody>
          <a:bodyPr/>
          <a:lstStyle>
            <a:lvl1pPr algn="l">
              <a:lnSpc>
                <a:spcPts val="6600"/>
              </a:lnSpc>
              <a:defRPr sz="62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Main heading</a:t>
            </a:r>
            <a:endParaRPr lang="en-AU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5488" y="3455288"/>
            <a:ext cx="5563248" cy="28803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30" b="1" baseline="0">
                <a:solidFill>
                  <a:srgbClr val="DDB10A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Subheading</a:t>
            </a:r>
            <a:endParaRPr lang="en-AU" dirty="0"/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475488" y="5512280"/>
            <a:ext cx="1800200" cy="0"/>
          </a:xfrm>
          <a:prstGeom prst="line">
            <a:avLst/>
          </a:prstGeom>
          <a:ln w="12700">
            <a:solidFill>
              <a:srgbClr val="DDB1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6732240" y="5512280"/>
            <a:ext cx="1800200" cy="0"/>
          </a:xfrm>
          <a:prstGeom prst="line">
            <a:avLst/>
          </a:prstGeom>
          <a:ln w="12700">
            <a:solidFill>
              <a:srgbClr val="DDB1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4646656" y="5512280"/>
            <a:ext cx="1800200" cy="0"/>
          </a:xfrm>
          <a:prstGeom prst="line">
            <a:avLst/>
          </a:prstGeom>
          <a:ln w="12700">
            <a:solidFill>
              <a:srgbClr val="DDB1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2561072" y="5512280"/>
            <a:ext cx="1800200" cy="0"/>
          </a:xfrm>
          <a:prstGeom prst="line">
            <a:avLst/>
          </a:prstGeom>
          <a:ln w="12700">
            <a:solidFill>
              <a:srgbClr val="DDB1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889234" y="1844824"/>
            <a:ext cx="1896393" cy="2952328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 tIns="0"/>
          <a:lstStyle>
            <a:lvl1pPr marL="0" indent="0">
              <a:lnSpc>
                <a:spcPct val="124000"/>
              </a:lnSpc>
              <a:buNone/>
              <a:defRPr sz="1250" baseline="0">
                <a:solidFill>
                  <a:schemeClr val="bg1"/>
                </a:solidFill>
                <a:latin typeface="UWA" pitchFamily="50" charset="0"/>
              </a:defRPr>
            </a:lvl1pPr>
          </a:lstStyle>
          <a:p>
            <a:pPr lvl="0"/>
            <a:r>
              <a:rPr lang="en-US" dirty="0" smtClean="0"/>
              <a:t>  </a:t>
            </a:r>
            <a:endParaRPr lang="en-AU" dirty="0"/>
          </a:p>
        </p:txBody>
      </p:sp>
      <p:sp>
        <p:nvSpPr>
          <p:cNvPr id="18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2462944" y="5576400"/>
            <a:ext cx="1897200" cy="7921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sz="1200" dirty="0" smtClean="0"/>
              <a:t>Type information here</a:t>
            </a:r>
            <a:endParaRPr lang="en-AU" dirty="0"/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549092" y="5576400"/>
            <a:ext cx="1897200" cy="7921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sz="1200" dirty="0" smtClean="0"/>
              <a:t>Type information here</a:t>
            </a:r>
            <a:endParaRPr lang="en-AU" dirty="0"/>
          </a:p>
        </p:txBody>
      </p:sp>
      <p:sp>
        <p:nvSpPr>
          <p:cNvPr id="20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6635240" y="5576400"/>
            <a:ext cx="1897200" cy="7921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sz="1200" dirty="0" smtClean="0"/>
              <a:t>Type information here</a:t>
            </a:r>
            <a:endParaRPr lang="en-AU" dirty="0"/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376796" y="5576400"/>
            <a:ext cx="1897200" cy="7921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sz="1200" dirty="0" smtClean="0"/>
              <a:t>Type information here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27418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124744"/>
            <a:ext cx="9144000" cy="5733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AU" dirty="0" smtClean="0"/>
              <a:t>1</a:t>
            </a:r>
            <a:endParaRPr lang="en-AU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68313" y="1412875"/>
            <a:ext cx="8064500" cy="5039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aseline="0"/>
            </a:lvl1pPr>
          </a:lstStyle>
          <a:p>
            <a:pPr lvl="0"/>
            <a:r>
              <a:rPr lang="en-US" dirty="0" smtClean="0"/>
              <a:t>Subheading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67545" y="3284984"/>
            <a:ext cx="8064896" cy="936105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AU" sz="1800" dirty="0" smtClean="0"/>
              <a:t>Bullets</a:t>
            </a:r>
          </a:p>
          <a:p>
            <a:pPr lvl="0"/>
            <a:endParaRPr lang="en-AU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68313" y="5300663"/>
            <a:ext cx="8064500" cy="8646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 baseline="0"/>
            </a:lvl1pPr>
            <a:lvl2pPr>
              <a:defRPr sz="2500"/>
            </a:lvl2pPr>
            <a:lvl3pPr>
              <a:defRPr sz="2500"/>
            </a:lvl3pPr>
            <a:lvl4pPr>
              <a:defRPr sz="2500"/>
            </a:lvl4pPr>
            <a:lvl5pPr>
              <a:defRPr sz="2500"/>
            </a:lvl5pPr>
          </a:lstStyle>
          <a:p>
            <a:pPr lvl="0"/>
            <a:r>
              <a:rPr lang="en-AU" dirty="0" smtClean="0"/>
              <a:t>Feature text</a:t>
            </a:r>
            <a:endParaRPr lang="en-AU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6" hasCustomPrompt="1"/>
          </p:nvPr>
        </p:nvSpPr>
        <p:spPr>
          <a:xfrm>
            <a:off x="467841" y="476325"/>
            <a:ext cx="6048375" cy="5764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 baseline="0">
                <a:solidFill>
                  <a:srgbClr val="27348B"/>
                </a:solidFill>
              </a:defRPr>
            </a:lvl1pPr>
          </a:lstStyle>
          <a:p>
            <a:pPr lvl="0"/>
            <a:r>
              <a:rPr lang="en-AU" dirty="0" smtClean="0"/>
              <a:t>Cover title (optional)</a:t>
            </a:r>
            <a:endParaRPr lang="en-AU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468313" y="1989138"/>
            <a:ext cx="8064500" cy="3597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baseline="0"/>
            </a:lvl1pPr>
          </a:lstStyle>
          <a:p>
            <a:pPr lvl="0"/>
            <a:r>
              <a:rPr lang="en-AU" b="1" dirty="0" smtClean="0"/>
              <a:t>Body text bold</a:t>
            </a:r>
            <a:endParaRPr lang="en-AU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8" hasCustomPrompt="1"/>
          </p:nvPr>
        </p:nvSpPr>
        <p:spPr>
          <a:xfrm>
            <a:off x="467544" y="2348880"/>
            <a:ext cx="8064500" cy="8640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 smtClean="0"/>
              <a:t>Body text</a:t>
            </a:r>
            <a:endParaRPr lang="en-AU" dirty="0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9" hasCustomPrompt="1"/>
          </p:nvPr>
        </p:nvSpPr>
        <p:spPr>
          <a:xfrm>
            <a:off x="468313" y="4292600"/>
            <a:ext cx="8064500" cy="3605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 baseline="0"/>
            </a:lvl1pPr>
          </a:lstStyle>
          <a:p>
            <a:pPr lvl="0"/>
            <a:r>
              <a:rPr lang="en-US" dirty="0" smtClean="0"/>
              <a:t>Small body text bold</a:t>
            </a:r>
            <a:endParaRPr lang="en-AU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20" hasCustomPrompt="1"/>
          </p:nvPr>
        </p:nvSpPr>
        <p:spPr>
          <a:xfrm>
            <a:off x="467544" y="4653136"/>
            <a:ext cx="8064500" cy="5040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aseline="0"/>
            </a:lvl1pPr>
          </a:lstStyle>
          <a:p>
            <a:pPr lvl="0"/>
            <a:r>
              <a:rPr lang="en-AU" dirty="0" smtClean="0"/>
              <a:t>Small body text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92902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FCA8A6-77CD-4FF2-BD30-C721300F3ED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87973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9396" y="0"/>
            <a:ext cx="9153396" cy="1124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051" name="Picture 3" descr="W:\Emily\Presentation assets\UWAM0289 Presentation pg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13" y="0"/>
            <a:ext cx="9162000" cy="687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</a:lstStyle>
          <a:p>
            <a:r>
              <a:rPr lang="en-AU" smtClean="0"/>
              <a:t>1</a:t>
            </a:r>
            <a:endParaRPr lang="en-AU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78ADEC-9EF0-0041-B2AD-1A8B0AB8F98A}" type="datetimeFigureOut">
              <a:rPr lang="en-US" smtClean="0"/>
              <a:t>16/10/16</a:t>
            </a:fld>
            <a:endParaRPr lang="en-US" dirty="0"/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900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jpeg"/><Relationship Id="rId3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2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image" Target="../media/image36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9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png"/><Relationship Id="rId3" Type="http://schemas.openxmlformats.org/officeDocument/2006/relationships/image" Target="../media/image11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5" Type="http://schemas.openxmlformats.org/officeDocument/2006/relationships/image" Target="../media/image16.jpeg"/><Relationship Id="rId6" Type="http://schemas.openxmlformats.org/officeDocument/2006/relationships/image" Target="../media/image17.jpeg"/><Relationship Id="rId7" Type="http://schemas.openxmlformats.org/officeDocument/2006/relationships/image" Target="../media/image18.jpeg"/><Relationship Id="rId8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U_bathy_3D.png"/>
          <p:cNvPicPr>
            <a:picLocks noChangeAspect="1"/>
          </p:cNvPicPr>
          <p:nvPr/>
        </p:nvPicPr>
        <p:blipFill rotWithShape="1">
          <a:blip r:embed="rId2" cstate="print">
            <a:alphaModFix amt="21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  <a14:imgEffect>
                      <a14:saturation sa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259" t="17043" r="19135" b="23834"/>
          <a:stretch/>
        </p:blipFill>
        <p:spPr>
          <a:xfrm>
            <a:off x="750724" y="1169369"/>
            <a:ext cx="7642552" cy="5688631"/>
          </a:xfrm>
          <a:prstGeom prst="rect">
            <a:avLst/>
          </a:prstGeom>
        </p:spPr>
      </p:pic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467544" y="2222862"/>
            <a:ext cx="7842261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3600" dirty="0">
                <a:solidFill>
                  <a:schemeClr val="accent1"/>
                </a:solidFill>
                <a:latin typeface="Georgia" panose="02040502050405020303" pitchFamily="18" charset="0"/>
              </a:rPr>
              <a:t>Real-time/</a:t>
            </a:r>
            <a:r>
              <a:rPr lang="en-US" altLang="en-US" sz="3600" dirty="0" err="1">
                <a:solidFill>
                  <a:schemeClr val="accent1"/>
                </a:solidFill>
                <a:latin typeface="Georgia" panose="02040502050405020303" pitchFamily="18" charset="0"/>
              </a:rPr>
              <a:t>hindcast</a:t>
            </a:r>
            <a:r>
              <a:rPr lang="en-US" altLang="en-US" sz="3600" dirty="0">
                <a:solidFill>
                  <a:schemeClr val="accent1"/>
                </a:solidFill>
                <a:latin typeface="Georgia" panose="02040502050405020303" pitchFamily="18" charset="0"/>
              </a:rPr>
              <a:t> </a:t>
            </a:r>
            <a:r>
              <a:rPr lang="en-AU" altLang="en-US" sz="3600" dirty="0" smtClean="0">
                <a:solidFill>
                  <a:schemeClr val="accent1"/>
                </a:solidFill>
                <a:latin typeface="Georgia" panose="02040502050405020303" pitchFamily="18" charset="0"/>
              </a:rPr>
              <a:t>modelling</a:t>
            </a:r>
            <a:r>
              <a:rPr lang="en-US" altLang="en-US" sz="3600" dirty="0" smtClean="0">
                <a:solidFill>
                  <a:schemeClr val="accent1"/>
                </a:solidFill>
                <a:latin typeface="Georgia" panose="02040502050405020303" pitchFamily="18" charset="0"/>
              </a:rPr>
              <a:t> </a:t>
            </a:r>
            <a:r>
              <a:rPr lang="en-US" altLang="en-US" sz="3600" dirty="0">
                <a:solidFill>
                  <a:schemeClr val="accent1"/>
                </a:solidFill>
                <a:latin typeface="Georgia" panose="02040502050405020303" pitchFamily="18" charset="0"/>
              </a:rPr>
              <a:t>system </a:t>
            </a:r>
            <a:endParaRPr lang="en-US" altLang="en-US" sz="3600" dirty="0" smtClean="0">
              <a:solidFill>
                <a:schemeClr val="accent1"/>
              </a:solidFill>
              <a:latin typeface="Georgia" panose="02040502050405020303" pitchFamily="18" charset="0"/>
            </a:endParaRPr>
          </a:p>
          <a:p>
            <a:pPr algn="ctr"/>
            <a:r>
              <a:rPr lang="en-US" altLang="en-US" sz="3600" dirty="0" smtClean="0">
                <a:solidFill>
                  <a:schemeClr val="accent1"/>
                </a:solidFill>
                <a:latin typeface="Georgia" panose="02040502050405020303" pitchFamily="18" charset="0"/>
              </a:rPr>
              <a:t>Central </a:t>
            </a:r>
            <a:r>
              <a:rPr lang="en-US" altLang="en-US" sz="3600" dirty="0">
                <a:solidFill>
                  <a:schemeClr val="accent1"/>
                </a:solidFill>
                <a:latin typeface="Georgia" panose="02040502050405020303" pitchFamily="18" charset="0"/>
              </a:rPr>
              <a:t>Western </a:t>
            </a:r>
            <a:r>
              <a:rPr lang="en-US" altLang="en-US" sz="3600" dirty="0" smtClean="0">
                <a:solidFill>
                  <a:schemeClr val="accent1"/>
                </a:solidFill>
                <a:latin typeface="Georgia" panose="02040502050405020303" pitchFamily="18" charset="0"/>
              </a:rPr>
              <a:t>Australia</a:t>
            </a:r>
          </a:p>
          <a:p>
            <a:pPr algn="ctr"/>
            <a:endParaRPr lang="en-US" altLang="en-US" sz="3600" dirty="0">
              <a:solidFill>
                <a:schemeClr val="accent1"/>
              </a:solidFill>
              <a:latin typeface="Georgia" panose="02040502050405020303" pitchFamily="18" charset="0"/>
            </a:endParaRPr>
          </a:p>
          <a:p>
            <a:pPr algn="ctr"/>
            <a:endParaRPr lang="en-US" altLang="en-US" sz="3600" dirty="0" smtClean="0">
              <a:solidFill>
                <a:schemeClr val="accent1"/>
              </a:solidFill>
              <a:latin typeface="Georgia" panose="02040502050405020303" pitchFamily="18" charset="0"/>
            </a:endParaRPr>
          </a:p>
          <a:p>
            <a:pPr algn="ctr"/>
            <a:endParaRPr lang="en-US" altLang="en-US" sz="3600" dirty="0">
              <a:solidFill>
                <a:schemeClr val="accent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5341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9" r="22808"/>
          <a:stretch/>
        </p:blipFill>
        <p:spPr bwMode="auto">
          <a:xfrm>
            <a:off x="30581" y="1196752"/>
            <a:ext cx="2688490" cy="5023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00" r="14605"/>
          <a:stretch/>
        </p:blipFill>
        <p:spPr bwMode="auto">
          <a:xfrm>
            <a:off x="2717604" y="1154110"/>
            <a:ext cx="3147033" cy="5109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23" r="14124"/>
          <a:stretch/>
        </p:blipFill>
        <p:spPr bwMode="auto">
          <a:xfrm>
            <a:off x="5848010" y="1155427"/>
            <a:ext cx="3260494" cy="5074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3052" y="226169"/>
            <a:ext cx="67153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3600" dirty="0">
                <a:solidFill>
                  <a:srgbClr val="002060"/>
                </a:solidFill>
                <a:latin typeface="Georgia" panose="02040502050405020303" pitchFamily="18" charset="0"/>
              </a:rPr>
              <a:t>Data </a:t>
            </a:r>
            <a:r>
              <a:rPr lang="en-US" altLang="en-US" sz="36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Assimilation: WA </a:t>
            </a:r>
            <a:r>
              <a:rPr lang="en-US" altLang="en-US" sz="28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(3 months)</a:t>
            </a:r>
            <a:endParaRPr lang="en-US" altLang="en-US" sz="2800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6090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3052" y="226169"/>
            <a:ext cx="67153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3600" dirty="0">
                <a:solidFill>
                  <a:srgbClr val="002060"/>
                </a:solidFill>
                <a:latin typeface="Georgia" panose="02040502050405020303" pitchFamily="18" charset="0"/>
              </a:rPr>
              <a:t>Data </a:t>
            </a:r>
            <a:r>
              <a:rPr lang="en-US" altLang="en-US" sz="36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Assimilation: WA </a:t>
            </a:r>
            <a:r>
              <a:rPr lang="en-US" altLang="en-US" sz="28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(3 months)</a:t>
            </a:r>
            <a:endParaRPr lang="en-US" altLang="en-US" sz="2800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24" r="18323"/>
          <a:stretch/>
        </p:blipFill>
        <p:spPr bwMode="auto">
          <a:xfrm>
            <a:off x="46642" y="1580143"/>
            <a:ext cx="2534199" cy="4117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2" r="6015"/>
          <a:stretch/>
        </p:blipFill>
        <p:spPr bwMode="auto">
          <a:xfrm>
            <a:off x="2699792" y="1546503"/>
            <a:ext cx="3147696" cy="4117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6" r="7364"/>
          <a:stretch/>
        </p:blipFill>
        <p:spPr bwMode="auto">
          <a:xfrm>
            <a:off x="6006639" y="1544140"/>
            <a:ext cx="3118365" cy="4189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2079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3052" y="226169"/>
            <a:ext cx="67153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3600" dirty="0">
                <a:solidFill>
                  <a:srgbClr val="002060"/>
                </a:solidFill>
                <a:latin typeface="Georgia" panose="02040502050405020303" pitchFamily="18" charset="0"/>
              </a:rPr>
              <a:t>Data </a:t>
            </a:r>
            <a:r>
              <a:rPr lang="en-US" altLang="en-US" sz="36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Assimilation: WA </a:t>
            </a:r>
            <a:r>
              <a:rPr lang="en-US" altLang="en-US" sz="28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(3 months)</a:t>
            </a:r>
            <a:endParaRPr lang="en-US" altLang="en-US" sz="2800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9512" y="1268760"/>
            <a:ext cx="3805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 smtClean="0">
                <a:solidFill>
                  <a:srgbClr val="002060"/>
                </a:solidFill>
                <a:latin typeface="Georgia" panose="02040502050405020303" pitchFamily="18" charset="0"/>
              </a:rPr>
              <a:t>~30 million data points assimilated</a:t>
            </a:r>
            <a:endParaRPr lang="en-AU" dirty="0"/>
          </a:p>
        </p:txBody>
      </p:sp>
      <p:pic>
        <p:nvPicPr>
          <p:cNvPr id="3" name="Picture 2" descr="J_bar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5" t="5909" r="8637" b="3646"/>
          <a:stretch/>
        </p:blipFill>
        <p:spPr>
          <a:xfrm>
            <a:off x="18188" y="1772816"/>
            <a:ext cx="9078047" cy="508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079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tmo_correctio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4" r="14782"/>
          <a:stretch/>
        </p:blipFill>
        <p:spPr>
          <a:xfrm>
            <a:off x="107504" y="1168366"/>
            <a:ext cx="4091652" cy="5689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345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257374" y="226169"/>
            <a:ext cx="622666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36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Real-time CWA/Perth system</a:t>
            </a:r>
            <a:endParaRPr lang="en-US" altLang="en-US" sz="2800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pic>
        <p:nvPicPr>
          <p:cNvPr id="4" name="Picture 3" descr="8ff35c38d2a1fe4b025d8be39369216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89" y="1484784"/>
            <a:ext cx="8951813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1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-shot-0023-02-27-at-09-09-1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4693"/>
            <a:ext cx="9144000" cy="5318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779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6-10-14 at 13.56.3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12" y="1268760"/>
            <a:ext cx="6984776" cy="5619751"/>
          </a:xfrm>
          <a:prstGeom prst="rect">
            <a:avLst/>
          </a:prstGeom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7374" y="226169"/>
            <a:ext cx="622666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36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Real-time CWA/Perth system</a:t>
            </a:r>
            <a:endParaRPr lang="en-US" altLang="en-US" sz="2800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pic>
        <p:nvPicPr>
          <p:cNvPr id="6" name="Picture 5" descr="Screen Shot 2016-10-14 at 13.59.1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22" b="11750"/>
          <a:stretch/>
        </p:blipFill>
        <p:spPr>
          <a:xfrm>
            <a:off x="0" y="1196752"/>
            <a:ext cx="9144000" cy="92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7245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erth_movie_conv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40185" y="0"/>
            <a:ext cx="45640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277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257374" y="226169"/>
            <a:ext cx="622666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36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Real-time CWA/Perth system</a:t>
            </a:r>
            <a:endParaRPr lang="en-US" altLang="en-US" sz="2800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pic>
        <p:nvPicPr>
          <p:cNvPr id="3" name="Picture 2" descr="HYCOM_globa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96752"/>
            <a:ext cx="5832648" cy="5633242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465936" y="2921970"/>
            <a:ext cx="2096046" cy="3353485"/>
          </a:xfrm>
          <a:custGeom>
            <a:avLst/>
            <a:gdLst>
              <a:gd name="connsiteX0" fmla="*/ 1528881 w 2096046"/>
              <a:gd name="connsiteY0" fmla="*/ 12329 h 3353485"/>
              <a:gd name="connsiteX1" fmla="*/ 0 w 2096046"/>
              <a:gd name="connsiteY1" fmla="*/ 0 h 3353485"/>
              <a:gd name="connsiteX2" fmla="*/ 49319 w 2096046"/>
              <a:gd name="connsiteY2" fmla="*/ 3316498 h 3353485"/>
              <a:gd name="connsiteX3" fmla="*/ 2096046 w 2096046"/>
              <a:gd name="connsiteY3" fmla="*/ 3353485 h 335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6046" h="3353485">
                <a:moveTo>
                  <a:pt x="1528881" y="12329"/>
                </a:moveTo>
                <a:lnTo>
                  <a:pt x="0" y="0"/>
                </a:lnTo>
                <a:lnTo>
                  <a:pt x="49319" y="3316498"/>
                </a:lnTo>
                <a:lnTo>
                  <a:pt x="2096046" y="3353485"/>
                </a:lnTo>
              </a:path>
            </a:pathLst>
          </a:custGeom>
          <a:ln w="50800">
            <a:solidFill>
              <a:srgbClr val="3366FF"/>
            </a:solidFill>
          </a:ln>
          <a:effectLst>
            <a:glow rad="101600">
              <a:schemeClr val="tx2">
                <a:lumMod val="75000"/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660232" y="1916832"/>
            <a:ext cx="14073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HYCOM GL</a:t>
            </a:r>
          </a:p>
          <a:p>
            <a:endParaRPr lang="en-US" dirty="0"/>
          </a:p>
          <a:p>
            <a:r>
              <a:rPr lang="it-IT" dirty="0" err="1" smtClean="0"/>
              <a:t>nco</a:t>
            </a:r>
            <a:r>
              <a:rPr lang="en-US" dirty="0" smtClean="0"/>
              <a:t> tools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1904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FS_global_win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1185457"/>
            <a:ext cx="7236296" cy="577193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03648" y="3573016"/>
            <a:ext cx="1440160" cy="1872208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485124" y="1916832"/>
            <a:ext cx="11725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GFS 0.25</a:t>
            </a:r>
          </a:p>
          <a:p>
            <a:endParaRPr lang="en-US" dirty="0"/>
          </a:p>
          <a:p>
            <a:r>
              <a:rPr lang="it-IT" dirty="0" err="1" smtClean="0"/>
              <a:t>nco</a:t>
            </a:r>
            <a:r>
              <a:rPr lang="en-US" dirty="0" smtClean="0"/>
              <a:t> tools</a:t>
            </a:r>
            <a:endParaRPr lang="en-US" dirty="0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57374" y="226169"/>
            <a:ext cx="622666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36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Real-time CWA/Perth system</a:t>
            </a:r>
            <a:endParaRPr lang="en-US" altLang="en-US" sz="2800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6210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1333711" y="332656"/>
            <a:ext cx="205697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36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Australia</a:t>
            </a:r>
            <a:endParaRPr lang="en-US" altLang="en-US" sz="3600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pic>
        <p:nvPicPr>
          <p:cNvPr id="3" name="Picture 2" descr="AU_bathy_3D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59" t="17043" r="19135" b="23834"/>
          <a:stretch/>
        </p:blipFill>
        <p:spPr>
          <a:xfrm>
            <a:off x="750724" y="1169369"/>
            <a:ext cx="7642552" cy="568863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 rot="19468098">
            <a:off x="2132592" y="3789766"/>
            <a:ext cx="1224136" cy="1909589"/>
          </a:xfrm>
          <a:prstGeom prst="rect">
            <a:avLst/>
          </a:prstGeom>
          <a:noFill/>
          <a:ln w="8572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021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ojection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49" t="4494" r="18966" b="13528"/>
          <a:stretch/>
        </p:blipFill>
        <p:spPr>
          <a:xfrm>
            <a:off x="-36512" y="1157369"/>
            <a:ext cx="4032448" cy="57280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59223" y="1268760"/>
            <a:ext cx="419329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WRF – ARW</a:t>
            </a:r>
          </a:p>
          <a:p>
            <a:endParaRPr lang="en-US" dirty="0"/>
          </a:p>
          <a:p>
            <a:r>
              <a:rPr lang="en-US" dirty="0" smtClean="0"/>
              <a:t>2-way nested 10</a:t>
            </a:r>
            <a:r>
              <a:rPr lang="en-US" dirty="0"/>
              <a:t> </a:t>
            </a:r>
            <a:r>
              <a:rPr lang="en-US" dirty="0" smtClean="0"/>
              <a:t>&lt;-&gt; 2 km</a:t>
            </a:r>
          </a:p>
          <a:p>
            <a:endParaRPr lang="en-US" dirty="0"/>
          </a:p>
          <a:p>
            <a:r>
              <a:rPr lang="en-US" dirty="0" smtClean="0"/>
              <a:t>Hourly outputs</a:t>
            </a:r>
          </a:p>
          <a:p>
            <a:endParaRPr lang="en-US" dirty="0"/>
          </a:p>
          <a:p>
            <a:r>
              <a:rPr lang="en-US" dirty="0" smtClean="0"/>
              <a:t>“TS” files 6s (like station files)</a:t>
            </a:r>
          </a:p>
          <a:p>
            <a:endParaRPr lang="en-US" dirty="0"/>
          </a:p>
          <a:p>
            <a:r>
              <a:rPr lang="en-US" dirty="0" smtClean="0"/>
              <a:t>Automatically via </a:t>
            </a:r>
            <a:r>
              <a:rPr lang="en-US" dirty="0" err="1" smtClean="0"/>
              <a:t>cron</a:t>
            </a:r>
            <a:r>
              <a:rPr lang="en-US" dirty="0" smtClean="0"/>
              <a:t> </a:t>
            </a:r>
          </a:p>
          <a:p>
            <a:endParaRPr lang="en-US" dirty="0"/>
          </a:p>
          <a:p>
            <a:pPr marL="285750" indent="-285750"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Python pre/post processing</a:t>
            </a:r>
          </a:p>
          <a:p>
            <a:pPr marL="742950" lvl="1" indent="-285750"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Make forcing</a:t>
            </a:r>
          </a:p>
          <a:p>
            <a:pPr marL="742950" lvl="1" indent="-285750"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Make plots</a:t>
            </a:r>
          </a:p>
          <a:p>
            <a:pPr marL="742950" lvl="1" indent="-285750"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Archive</a:t>
            </a:r>
          </a:p>
          <a:p>
            <a:pPr marL="742950" lvl="1" indent="-285750"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Serve via </a:t>
            </a:r>
            <a:r>
              <a:rPr lang="en-US" dirty="0" err="1" smtClean="0">
                <a:sym typeface="Wingdings"/>
              </a:rPr>
              <a:t>openDAP</a:t>
            </a:r>
            <a:r>
              <a:rPr lang="en-US" dirty="0" smtClean="0">
                <a:sym typeface="Wingdings"/>
              </a:rPr>
              <a:t> / </a:t>
            </a:r>
            <a:r>
              <a:rPr lang="en-US" dirty="0" err="1" smtClean="0">
                <a:sym typeface="Wingdings"/>
              </a:rPr>
              <a:t>ncWMS</a:t>
            </a:r>
            <a:r>
              <a:rPr lang="en-US" dirty="0" smtClean="0">
                <a:sym typeface="Wingdings"/>
              </a:rPr>
              <a:t> </a:t>
            </a:r>
            <a:endParaRPr lang="en-US" dirty="0"/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57374" y="226169"/>
            <a:ext cx="622666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36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Real-time CWA/Perth system</a:t>
            </a:r>
            <a:endParaRPr lang="en-US" altLang="en-US" sz="2800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3473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MS_cwa_sst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0" t="30482" r="28293" b="1844"/>
          <a:stretch/>
        </p:blipFill>
        <p:spPr>
          <a:xfrm>
            <a:off x="6113" y="1208240"/>
            <a:ext cx="4637895" cy="564975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59223" y="1268760"/>
            <a:ext cx="4193297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ROMS – CWA</a:t>
            </a:r>
          </a:p>
          <a:p>
            <a:endParaRPr lang="en-US" dirty="0"/>
          </a:p>
          <a:p>
            <a:r>
              <a:rPr lang="en-US" dirty="0" smtClean="0"/>
              <a:t>2-4 km, tilted and stretched</a:t>
            </a:r>
          </a:p>
          <a:p>
            <a:r>
              <a:rPr lang="en-US" dirty="0" smtClean="0"/>
              <a:t>M2,S2,N2,K2,K1,O1,P1</a:t>
            </a:r>
          </a:p>
          <a:p>
            <a:r>
              <a:rPr lang="en-US" dirty="0" smtClean="0"/>
              <a:t>HYCOM </a:t>
            </a:r>
            <a:r>
              <a:rPr lang="en-US" dirty="0" err="1" smtClean="0"/>
              <a:t>bry</a:t>
            </a:r>
            <a:endParaRPr lang="en-US" dirty="0" smtClean="0"/>
          </a:p>
          <a:p>
            <a:r>
              <a:rPr lang="en-US" dirty="0" smtClean="0"/>
              <a:t>WRF/GFS forcing</a:t>
            </a:r>
          </a:p>
          <a:p>
            <a:endParaRPr lang="en-US" dirty="0"/>
          </a:p>
          <a:p>
            <a:r>
              <a:rPr lang="en-US" dirty="0" smtClean="0"/>
              <a:t>3-hourly &amp; daily outputs</a:t>
            </a:r>
          </a:p>
          <a:p>
            <a:endParaRPr lang="en-US" dirty="0"/>
          </a:p>
          <a:p>
            <a:r>
              <a:rPr lang="en-US" dirty="0" smtClean="0"/>
              <a:t>station file along the Perth </a:t>
            </a:r>
            <a:r>
              <a:rPr lang="en-US" dirty="0" err="1" smtClean="0"/>
              <a:t>bry</a:t>
            </a:r>
            <a:r>
              <a:rPr lang="en-US" dirty="0" smtClean="0"/>
              <a:t> (10min)</a:t>
            </a:r>
          </a:p>
          <a:p>
            <a:endParaRPr lang="en-US" dirty="0"/>
          </a:p>
          <a:p>
            <a:r>
              <a:rPr lang="en-US" dirty="0" smtClean="0"/>
              <a:t>Automatically via </a:t>
            </a:r>
            <a:r>
              <a:rPr lang="en-US" dirty="0" err="1" smtClean="0"/>
              <a:t>cron</a:t>
            </a:r>
            <a:r>
              <a:rPr lang="en-US" dirty="0" smtClean="0"/>
              <a:t> </a:t>
            </a:r>
          </a:p>
          <a:p>
            <a:endParaRPr lang="en-US" dirty="0"/>
          </a:p>
          <a:p>
            <a:pPr marL="285750" indent="-285750"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Python pre/post processing</a:t>
            </a:r>
          </a:p>
          <a:p>
            <a:pPr marL="742950" lvl="1" indent="-285750"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Make </a:t>
            </a:r>
            <a:r>
              <a:rPr lang="en-US" dirty="0" err="1" smtClean="0">
                <a:sym typeface="Wingdings"/>
              </a:rPr>
              <a:t>bry</a:t>
            </a:r>
            <a:r>
              <a:rPr lang="en-US" dirty="0" smtClean="0">
                <a:sym typeface="Wingdings"/>
              </a:rPr>
              <a:t> for child</a:t>
            </a:r>
          </a:p>
          <a:p>
            <a:pPr marL="742950" lvl="1" indent="-285750"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Make plots</a:t>
            </a:r>
          </a:p>
          <a:p>
            <a:pPr marL="742950" lvl="1" indent="-285750"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Archive</a:t>
            </a:r>
          </a:p>
          <a:p>
            <a:pPr marL="742950" lvl="1" indent="-285750"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Serve via </a:t>
            </a:r>
            <a:r>
              <a:rPr lang="en-US" dirty="0" err="1" smtClean="0">
                <a:sym typeface="Wingdings"/>
              </a:rPr>
              <a:t>openDAP</a:t>
            </a:r>
            <a:r>
              <a:rPr lang="en-US" dirty="0" smtClean="0">
                <a:sym typeface="Wingdings"/>
              </a:rPr>
              <a:t> / </a:t>
            </a:r>
            <a:r>
              <a:rPr lang="en-US" dirty="0" err="1" smtClean="0">
                <a:sym typeface="Wingdings"/>
              </a:rPr>
              <a:t>ncWMS</a:t>
            </a:r>
            <a:r>
              <a:rPr lang="en-US" dirty="0" smtClean="0">
                <a:sym typeface="Wingdings"/>
              </a:rPr>
              <a:t>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987824" y="5157192"/>
            <a:ext cx="432048" cy="504056"/>
          </a:xfrm>
          <a:prstGeom prst="rect">
            <a:avLst/>
          </a:prstGeom>
          <a:noFill/>
          <a:ln w="63500"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7374" y="226169"/>
            <a:ext cx="622666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36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Real-time CWA/Perth system</a:t>
            </a:r>
            <a:endParaRPr lang="en-US" altLang="en-US" sz="2800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6172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MS_perth_sst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4" t="29483" r="17743" b="14068"/>
          <a:stretch/>
        </p:blipFill>
        <p:spPr>
          <a:xfrm>
            <a:off x="29162" y="1196752"/>
            <a:ext cx="6631070" cy="5688632"/>
          </a:xfrm>
          <a:prstGeom prst="rect">
            <a:avLst/>
          </a:prstGeom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257374" y="226169"/>
            <a:ext cx="622666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36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Real-time CWA/Perth system</a:t>
            </a:r>
            <a:endParaRPr lang="en-US" altLang="en-US" sz="2800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60232" y="1196752"/>
            <a:ext cx="2592288" cy="5663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ROMS</a:t>
            </a:r>
          </a:p>
          <a:p>
            <a:r>
              <a:rPr lang="en-US" sz="2800" dirty="0" smtClean="0"/>
              <a:t>Perth 500m</a:t>
            </a:r>
          </a:p>
          <a:p>
            <a:endParaRPr lang="en-US" dirty="0"/>
          </a:p>
          <a:p>
            <a:r>
              <a:rPr lang="en-US" dirty="0" smtClean="0"/>
              <a:t>parent </a:t>
            </a:r>
            <a:r>
              <a:rPr lang="en-US" dirty="0" err="1" smtClean="0"/>
              <a:t>bry</a:t>
            </a:r>
            <a:r>
              <a:rPr lang="en-US" dirty="0" smtClean="0"/>
              <a:t> @ 10min</a:t>
            </a:r>
          </a:p>
          <a:p>
            <a:r>
              <a:rPr lang="en-US" dirty="0" smtClean="0"/>
              <a:t>WRF hourly forcing</a:t>
            </a:r>
          </a:p>
          <a:p>
            <a:endParaRPr lang="en-US" dirty="0"/>
          </a:p>
          <a:p>
            <a:r>
              <a:rPr lang="en-US" dirty="0"/>
              <a:t>1</a:t>
            </a:r>
            <a:r>
              <a:rPr lang="en-US" dirty="0" smtClean="0"/>
              <a:t>-hourly &amp; daily outputs</a:t>
            </a:r>
          </a:p>
          <a:p>
            <a:endParaRPr lang="en-US" dirty="0"/>
          </a:p>
          <a:p>
            <a:r>
              <a:rPr lang="en-US" dirty="0" smtClean="0"/>
              <a:t>station file (5min)</a:t>
            </a:r>
          </a:p>
          <a:p>
            <a:endParaRPr lang="en-US" dirty="0"/>
          </a:p>
          <a:p>
            <a:r>
              <a:rPr lang="en-US" dirty="0" smtClean="0"/>
              <a:t>Automatically via </a:t>
            </a:r>
            <a:r>
              <a:rPr lang="en-US" dirty="0" err="1" smtClean="0"/>
              <a:t>cron</a:t>
            </a:r>
            <a:r>
              <a:rPr lang="en-US" dirty="0" smtClean="0"/>
              <a:t> </a:t>
            </a:r>
          </a:p>
          <a:p>
            <a:endParaRPr lang="en-US" dirty="0"/>
          </a:p>
          <a:p>
            <a:pPr marL="285750" indent="-285750"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Python pre/post processing</a:t>
            </a:r>
          </a:p>
          <a:p>
            <a:pPr marL="742950" lvl="1" indent="-285750"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Make plots</a:t>
            </a:r>
          </a:p>
          <a:p>
            <a:pPr marL="742950" lvl="1" indent="-285750"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Archive</a:t>
            </a:r>
          </a:p>
          <a:p>
            <a:pPr marL="742950" lvl="1" indent="-285750"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Serve via </a:t>
            </a:r>
            <a:r>
              <a:rPr lang="en-US" dirty="0" err="1" smtClean="0">
                <a:sym typeface="Wingdings"/>
              </a:rPr>
              <a:t>openDAP</a:t>
            </a:r>
            <a:r>
              <a:rPr lang="en-US" dirty="0" smtClean="0">
                <a:sym typeface="Wingdings"/>
              </a:rPr>
              <a:t> / </a:t>
            </a:r>
            <a:r>
              <a:rPr lang="en-US" dirty="0" err="1" smtClean="0">
                <a:sym typeface="Wingdings"/>
              </a:rPr>
              <a:t>ncWMS</a:t>
            </a:r>
            <a:r>
              <a:rPr lang="en-US" dirty="0" smtClean="0">
                <a:sym typeface="Wingdings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8974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257374" y="226169"/>
            <a:ext cx="622666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36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Real-time CWA/Perth system</a:t>
            </a:r>
            <a:endParaRPr lang="en-US" altLang="en-US" sz="2800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59632" y="1484784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 </a:t>
            </a:r>
            <a:endParaRPr lang="en-US" sz="2400" dirty="0"/>
          </a:p>
        </p:txBody>
      </p:sp>
      <p:sp>
        <p:nvSpPr>
          <p:cNvPr id="13" name="Process 12"/>
          <p:cNvSpPr/>
          <p:nvPr/>
        </p:nvSpPr>
        <p:spPr>
          <a:xfrm>
            <a:off x="755576" y="1268760"/>
            <a:ext cx="2160240" cy="1080120"/>
          </a:xfrm>
          <a:prstGeom prst="flowChartProcess">
            <a:avLst/>
          </a:prstGeom>
          <a:gradFill flip="none" rotWithShape="1">
            <a:gsLst>
              <a:gs pos="0">
                <a:schemeClr val="tx2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HYCOM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5" name="Process 14"/>
          <p:cNvSpPr/>
          <p:nvPr/>
        </p:nvSpPr>
        <p:spPr>
          <a:xfrm>
            <a:off x="3563888" y="1268760"/>
            <a:ext cx="2160240" cy="1080120"/>
          </a:xfrm>
          <a:prstGeom prst="flowChartProcess">
            <a:avLst/>
          </a:prstGeom>
          <a:gradFill flip="none" rotWithShape="1">
            <a:gsLst>
              <a:gs pos="0">
                <a:srgbClr val="008000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dirty="0">
                <a:solidFill>
                  <a:schemeClr val="tx1"/>
                </a:solidFill>
              </a:rPr>
              <a:t>GFS 0.25 </a:t>
            </a:r>
          </a:p>
        </p:txBody>
      </p:sp>
      <p:sp>
        <p:nvSpPr>
          <p:cNvPr id="16" name="Alternate Process 15"/>
          <p:cNvSpPr/>
          <p:nvPr/>
        </p:nvSpPr>
        <p:spPr>
          <a:xfrm>
            <a:off x="755576" y="2564904"/>
            <a:ext cx="4464496" cy="1008112"/>
          </a:xfrm>
          <a:prstGeom prst="flowChartAlternateProcess">
            <a:avLst/>
          </a:prstGeom>
          <a:gradFill flip="none" rotWithShape="1">
            <a:gsLst>
              <a:gs pos="0">
                <a:schemeClr val="accent6"/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000000"/>
                </a:solidFill>
              </a:rPr>
              <a:t>Python (</a:t>
            </a:r>
            <a:r>
              <a:rPr lang="en-US" sz="2800" dirty="0" err="1" smtClean="0">
                <a:solidFill>
                  <a:srgbClr val="000000"/>
                </a:solidFill>
              </a:rPr>
              <a:t>seapy</a:t>
            </a:r>
            <a:r>
              <a:rPr lang="en-US" sz="2800" dirty="0" smtClean="0">
                <a:solidFill>
                  <a:srgbClr val="000000"/>
                </a:solidFill>
              </a:rPr>
              <a:t>) + shell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6228184" y="2564904"/>
            <a:ext cx="2160240" cy="108012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000000"/>
                </a:solidFill>
              </a:rPr>
              <a:t>WRF</a:t>
            </a:r>
          </a:p>
          <a:p>
            <a:pPr algn="ctr"/>
            <a:r>
              <a:rPr lang="en-US" sz="2800" dirty="0" smtClean="0">
                <a:solidFill>
                  <a:srgbClr val="000000"/>
                </a:solidFill>
              </a:rPr>
              <a:t>10/2 km</a:t>
            </a:r>
            <a:endParaRPr lang="en-US" sz="2800" dirty="0">
              <a:solidFill>
                <a:srgbClr val="000000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539552" y="3861048"/>
            <a:ext cx="4176464" cy="2808312"/>
            <a:chOff x="755576" y="3861048"/>
            <a:chExt cx="4176464" cy="2808312"/>
          </a:xfrm>
          <a:effectLst>
            <a:glow rad="101600">
              <a:schemeClr val="accent3">
                <a:alpha val="75000"/>
              </a:schemeClr>
            </a:glow>
          </a:effectLst>
        </p:grpSpPr>
        <p:sp>
          <p:nvSpPr>
            <p:cNvPr id="17" name="Hexagon 16"/>
            <p:cNvSpPr/>
            <p:nvPr/>
          </p:nvSpPr>
          <p:spPr>
            <a:xfrm>
              <a:off x="755576" y="3861048"/>
              <a:ext cx="1584176" cy="1368152"/>
            </a:xfrm>
            <a:prstGeom prst="hexagon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rgbClr val="000000"/>
                  </a:solidFill>
                </a:rPr>
                <a:t>ROMS </a:t>
              </a:r>
              <a:r>
                <a:rPr lang="en-US" sz="2400" dirty="0" err="1" smtClean="0">
                  <a:solidFill>
                    <a:srgbClr val="000000"/>
                  </a:solidFill>
                </a:rPr>
                <a:t>bry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19" name="Hexagon 18"/>
            <p:cNvSpPr/>
            <p:nvPr/>
          </p:nvSpPr>
          <p:spPr>
            <a:xfrm>
              <a:off x="2051720" y="4581128"/>
              <a:ext cx="1584176" cy="1368152"/>
            </a:xfrm>
            <a:prstGeom prst="hexagon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rgbClr val="000000"/>
                  </a:solidFill>
                </a:rPr>
                <a:t>ROMS </a:t>
              </a:r>
              <a:r>
                <a:rPr lang="en-US" sz="2400" dirty="0" err="1" smtClean="0">
                  <a:solidFill>
                    <a:srgbClr val="000000"/>
                  </a:solidFill>
                </a:rPr>
                <a:t>frc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20" name="Hexagon 19"/>
            <p:cNvSpPr/>
            <p:nvPr/>
          </p:nvSpPr>
          <p:spPr>
            <a:xfrm>
              <a:off x="3347864" y="5301208"/>
              <a:ext cx="1584176" cy="1368152"/>
            </a:xfrm>
            <a:prstGeom prst="hexagon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rgbClr val="000000"/>
                  </a:solidFill>
                </a:rPr>
                <a:t>ROMS </a:t>
              </a:r>
            </a:p>
            <a:p>
              <a:pPr algn="ctr"/>
              <a:r>
                <a:rPr lang="en-US" sz="2400" dirty="0" err="1" smtClean="0">
                  <a:solidFill>
                    <a:srgbClr val="000000"/>
                  </a:solidFill>
                </a:rPr>
                <a:t>sta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355976" y="3861048"/>
            <a:ext cx="4176464" cy="2808312"/>
            <a:chOff x="755576" y="3861048"/>
            <a:chExt cx="4176464" cy="2808312"/>
          </a:xfrm>
          <a:effectLst>
            <a:glow rad="101600">
              <a:schemeClr val="tx2">
                <a:alpha val="75000"/>
              </a:schemeClr>
            </a:glow>
          </a:effectLst>
        </p:grpSpPr>
        <p:sp>
          <p:nvSpPr>
            <p:cNvPr id="23" name="Hexagon 22"/>
            <p:cNvSpPr/>
            <p:nvPr/>
          </p:nvSpPr>
          <p:spPr>
            <a:xfrm>
              <a:off x="755576" y="3861048"/>
              <a:ext cx="1584176" cy="1368152"/>
            </a:xfrm>
            <a:prstGeom prst="hexagon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rgbClr val="000000"/>
                  </a:solidFill>
                </a:rPr>
                <a:t>ROMS </a:t>
              </a:r>
              <a:r>
                <a:rPr lang="en-US" sz="2400" dirty="0" err="1" smtClean="0">
                  <a:solidFill>
                    <a:srgbClr val="000000"/>
                  </a:solidFill>
                </a:rPr>
                <a:t>bry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24" name="Hexagon 23"/>
            <p:cNvSpPr/>
            <p:nvPr/>
          </p:nvSpPr>
          <p:spPr>
            <a:xfrm>
              <a:off x="2051720" y="4581128"/>
              <a:ext cx="1584176" cy="1368152"/>
            </a:xfrm>
            <a:prstGeom prst="hexagon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rgbClr val="000000"/>
                  </a:solidFill>
                </a:rPr>
                <a:t>ROMS </a:t>
              </a:r>
              <a:r>
                <a:rPr lang="en-US" sz="2400" dirty="0" err="1" smtClean="0">
                  <a:solidFill>
                    <a:srgbClr val="000000"/>
                  </a:solidFill>
                </a:rPr>
                <a:t>frc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25" name="Hexagon 24"/>
            <p:cNvSpPr/>
            <p:nvPr/>
          </p:nvSpPr>
          <p:spPr>
            <a:xfrm>
              <a:off x="3347864" y="5301208"/>
              <a:ext cx="1584176" cy="1368152"/>
            </a:xfrm>
            <a:prstGeom prst="hexagon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rgbClr val="000000"/>
                  </a:solidFill>
                </a:rPr>
                <a:t>ROMS </a:t>
              </a:r>
            </a:p>
            <a:p>
              <a:pPr algn="ctr"/>
              <a:r>
                <a:rPr lang="en-US" sz="2400" dirty="0" err="1" smtClean="0">
                  <a:solidFill>
                    <a:srgbClr val="000000"/>
                  </a:solidFill>
                </a:rPr>
                <a:t>sta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6228184" y="1556792"/>
            <a:ext cx="2138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GLOBAL MODELS</a:t>
            </a:r>
            <a:endParaRPr lang="en-US" dirty="0"/>
          </a:p>
        </p:txBody>
      </p:sp>
      <p:cxnSp>
        <p:nvCxnSpPr>
          <p:cNvPr id="28" name="Straight Connector 27"/>
          <p:cNvCxnSpPr/>
          <p:nvPr/>
        </p:nvCxnSpPr>
        <p:spPr>
          <a:xfrm flipV="1">
            <a:off x="323528" y="2420888"/>
            <a:ext cx="8424936" cy="72008"/>
          </a:xfrm>
          <a:prstGeom prst="line">
            <a:avLst/>
          </a:prstGeom>
          <a:ln w="57150" cmpd="sng">
            <a:solidFill>
              <a:schemeClr val="accent2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Up Arrow 2"/>
          <p:cNvSpPr/>
          <p:nvPr/>
        </p:nvSpPr>
        <p:spPr>
          <a:xfrm>
            <a:off x="1835696" y="2060848"/>
            <a:ext cx="288032" cy="720080"/>
          </a:xfrm>
          <a:prstGeom prst="upArrow">
            <a:avLst/>
          </a:prstGeom>
          <a:solidFill>
            <a:schemeClr val="accent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Up Arrow 26"/>
          <p:cNvSpPr/>
          <p:nvPr/>
        </p:nvSpPr>
        <p:spPr>
          <a:xfrm>
            <a:off x="4427984" y="2060848"/>
            <a:ext cx="288032" cy="720080"/>
          </a:xfrm>
          <a:prstGeom prst="upArrow">
            <a:avLst/>
          </a:prstGeom>
          <a:solidFill>
            <a:schemeClr val="accent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ight Arrow 3"/>
          <p:cNvSpPr/>
          <p:nvPr/>
        </p:nvSpPr>
        <p:spPr>
          <a:xfrm>
            <a:off x="5076056" y="2708920"/>
            <a:ext cx="1368152" cy="288032"/>
          </a:xfrm>
          <a:prstGeom prst="right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Left Arrow 4"/>
          <p:cNvSpPr/>
          <p:nvPr/>
        </p:nvSpPr>
        <p:spPr>
          <a:xfrm>
            <a:off x="5076056" y="3140968"/>
            <a:ext cx="1368152" cy="288032"/>
          </a:xfrm>
          <a:prstGeom prst="leftArrow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Notched Right Arrow 8"/>
          <p:cNvSpPr/>
          <p:nvPr/>
        </p:nvSpPr>
        <p:spPr>
          <a:xfrm rot="5400000">
            <a:off x="2015716" y="3861048"/>
            <a:ext cx="828092" cy="324036"/>
          </a:xfrm>
          <a:prstGeom prst="notch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Notched Right Arrow 29"/>
          <p:cNvSpPr/>
          <p:nvPr/>
        </p:nvSpPr>
        <p:spPr>
          <a:xfrm rot="17830912">
            <a:off x="2619014" y="3853330"/>
            <a:ext cx="828092" cy="324036"/>
          </a:xfrm>
          <a:prstGeom prst="notch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Notched Right Arrow 30"/>
          <p:cNvSpPr/>
          <p:nvPr/>
        </p:nvSpPr>
        <p:spPr>
          <a:xfrm rot="2364847">
            <a:off x="3663194" y="3727048"/>
            <a:ext cx="828092" cy="324036"/>
          </a:xfrm>
          <a:prstGeom prst="notch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439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18" grpId="0" animBg="1"/>
      <p:bldP spid="26" grpId="0"/>
      <p:bldP spid="3" grpId="0" animBg="1"/>
      <p:bldP spid="27" grpId="0" animBg="1"/>
      <p:bldP spid="4" grpId="0" animBg="1"/>
      <p:bldP spid="5" grpId="0" animBg="1"/>
      <p:bldP spid="9" grpId="0" animBg="1"/>
      <p:bldP spid="30" grpId="0" animBg="1"/>
      <p:bldP spid="3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257374" y="226169"/>
            <a:ext cx="622666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36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Real-time CWA/Perth system</a:t>
            </a:r>
            <a:endParaRPr lang="en-US" altLang="en-US" sz="2800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pic>
        <p:nvPicPr>
          <p:cNvPr id="3" name="Picture 2" descr="Screen Shot 2016-10-14 at 15.27.3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2801"/>
            <a:ext cx="9144000" cy="5852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415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RF_wind_cw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618" y="0"/>
            <a:ext cx="7066960" cy="6885384"/>
          </a:xfrm>
          <a:prstGeom prst="rect">
            <a:avLst/>
          </a:prstGeom>
        </p:spPr>
      </p:pic>
      <p:pic>
        <p:nvPicPr>
          <p:cNvPr id="3" name="Picture 2" descr="WRF_T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0"/>
            <a:ext cx="7083928" cy="6858000"/>
          </a:xfrm>
          <a:prstGeom prst="rect">
            <a:avLst/>
          </a:prstGeom>
        </p:spPr>
      </p:pic>
      <p:pic>
        <p:nvPicPr>
          <p:cNvPr id="4" name="Picture 3" descr="WRF_reflectivit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028" y="0"/>
            <a:ext cx="70754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586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OMS_cwa_ss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7076640" cy="6858000"/>
          </a:xfrm>
          <a:prstGeom prst="rect">
            <a:avLst/>
          </a:prstGeom>
        </p:spPr>
      </p:pic>
      <p:pic>
        <p:nvPicPr>
          <p:cNvPr id="5" name="Picture 4" descr="ROMS_cwa_ss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00" y="0"/>
            <a:ext cx="7121207" cy="6858000"/>
          </a:xfrm>
          <a:prstGeom prst="rect">
            <a:avLst/>
          </a:prstGeom>
        </p:spPr>
      </p:pic>
      <p:pic>
        <p:nvPicPr>
          <p:cNvPr id="6" name="Picture 5" descr="ROMS_perth_ss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0"/>
            <a:ext cx="7134650" cy="6858000"/>
          </a:xfrm>
          <a:prstGeom prst="rect">
            <a:avLst/>
          </a:prstGeom>
        </p:spPr>
      </p:pic>
      <p:pic>
        <p:nvPicPr>
          <p:cNvPr id="7" name="Picture 6" descr="ROMS_perth_ss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055" y="0"/>
            <a:ext cx="70684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882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illary_time_seri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71136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297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llr_slp_graph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998168"/>
            <a:ext cx="8686800" cy="2743200"/>
          </a:xfrm>
          <a:prstGeom prst="rect">
            <a:avLst/>
          </a:prstGeom>
        </p:spPr>
      </p:pic>
      <p:pic>
        <p:nvPicPr>
          <p:cNvPr id="3" name="Picture 2" descr="hillr_sla_grap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196752"/>
            <a:ext cx="86868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059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1795428" y="226169"/>
            <a:ext cx="315054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36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Final thoughts</a:t>
            </a:r>
            <a:endParaRPr lang="en-US" altLang="en-US" sz="2800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528" y="1196752"/>
            <a:ext cx="8820472" cy="57477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AU" sz="2400" dirty="0" smtClean="0"/>
              <a:t>Specific problem should be addressed specifically</a:t>
            </a:r>
            <a:r>
              <a:rPr lang="en-AU" dirty="0" smtClean="0"/>
              <a:t> (grid, smooth)</a:t>
            </a:r>
          </a:p>
          <a:p>
            <a:pPr marL="742950" lvl="1" indent="-285750">
              <a:lnSpc>
                <a:spcPct val="150000"/>
              </a:lnSpc>
              <a:buFont typeface="Arial"/>
              <a:buChar char="•"/>
            </a:pPr>
            <a:r>
              <a:rPr lang="en-AU" dirty="0" smtClean="0"/>
              <a:t>One time investment, used many times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AU" sz="2400" dirty="0" smtClean="0"/>
              <a:t>When planning modelling system, think of hardware</a:t>
            </a:r>
          </a:p>
          <a:p>
            <a:pPr marL="742950" lvl="1" indent="-285750">
              <a:lnSpc>
                <a:spcPct val="150000"/>
              </a:lnSpc>
              <a:buFont typeface="Arial"/>
              <a:buChar char="•"/>
            </a:pPr>
            <a:r>
              <a:rPr lang="en-AU" dirty="0" smtClean="0"/>
              <a:t>Small grids run fast on the WS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AU" sz="2400" dirty="0" smtClean="0"/>
              <a:t>Python can speedup gridding for DA</a:t>
            </a:r>
          </a:p>
          <a:p>
            <a:pPr marL="742950" lvl="1" indent="-285750">
              <a:lnSpc>
                <a:spcPct val="150000"/>
              </a:lnSpc>
              <a:buFont typeface="Arial"/>
              <a:buChar char="•"/>
            </a:pPr>
            <a:r>
              <a:rPr lang="en-AU" dirty="0" smtClean="0"/>
              <a:t>using in parallel, fork time independent processes</a:t>
            </a:r>
          </a:p>
          <a:p>
            <a:pPr marL="742950" lvl="1" indent="-285750">
              <a:lnSpc>
                <a:spcPct val="150000"/>
              </a:lnSpc>
              <a:buFont typeface="Arial"/>
              <a:buChar char="•"/>
            </a:pPr>
            <a:r>
              <a:rPr lang="en-US" dirty="0" smtClean="0"/>
              <a:t>prepare </a:t>
            </a:r>
            <a:r>
              <a:rPr lang="en-US" dirty="0" err="1" smtClean="0"/>
              <a:t>bry</a:t>
            </a:r>
            <a:r>
              <a:rPr lang="en-US" dirty="0" smtClean="0"/>
              <a:t>, forcing, start model, plot </a:t>
            </a:r>
            <a:r>
              <a:rPr lang="is-IS" dirty="0" smtClean="0"/>
              <a:t>…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is-IS" sz="2400" dirty="0" smtClean="0"/>
              <a:t>DA using tides / not ?</a:t>
            </a:r>
          </a:p>
          <a:p>
            <a:pPr marL="742950" lvl="1" indent="-285750">
              <a:lnSpc>
                <a:spcPct val="150000"/>
              </a:lnSpc>
              <a:buFont typeface="Arial"/>
              <a:buChar char="•"/>
            </a:pPr>
            <a:r>
              <a:rPr lang="en-US" dirty="0" smtClean="0"/>
              <a:t>T</a:t>
            </a:r>
            <a:r>
              <a:rPr lang="is-IS" dirty="0" smtClean="0"/>
              <a:t>idal mixing, internal tides, bottom friction and bottom mixing</a:t>
            </a:r>
          </a:p>
          <a:p>
            <a:pPr marL="742950" lvl="1" indent="-285750">
              <a:lnSpc>
                <a:spcPct val="150000"/>
              </a:lnSpc>
              <a:buFont typeface="Arial"/>
              <a:buChar char="•"/>
            </a:pPr>
            <a:r>
              <a:rPr lang="en-US" dirty="0" smtClean="0"/>
              <a:t>N</a:t>
            </a:r>
            <a:r>
              <a:rPr lang="is-IS" dirty="0" smtClean="0"/>
              <a:t>o need </a:t>
            </a:r>
            <a:r>
              <a:rPr lang="is-IS" smtClean="0"/>
              <a:t>for LP &amp; mean state within assimilation </a:t>
            </a:r>
            <a:r>
              <a:rPr lang="is-IS" dirty="0" smtClean="0"/>
              <a:t>(3DVar)</a:t>
            </a:r>
            <a:r>
              <a:rPr lang="en-AU" dirty="0" smtClean="0"/>
              <a:t>  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AU" sz="2400" dirty="0" smtClean="0"/>
              <a:t>Data dissemination</a:t>
            </a:r>
            <a:r>
              <a:rPr lang="en-AU" dirty="0" smtClean="0"/>
              <a:t>, </a:t>
            </a:r>
            <a:r>
              <a:rPr lang="en-AU" dirty="0" err="1" smtClean="0"/>
              <a:t>openDAP</a:t>
            </a:r>
            <a:r>
              <a:rPr lang="en-AU" dirty="0" smtClean="0"/>
              <a:t>, TDS, </a:t>
            </a:r>
            <a:r>
              <a:rPr lang="en-AU" dirty="0" err="1" smtClean="0"/>
              <a:t>ncWMS</a:t>
            </a:r>
            <a:r>
              <a:rPr lang="en-AU" dirty="0" smtClean="0"/>
              <a:t>,  free software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262657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427490" y="188639"/>
            <a:ext cx="386941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36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Western Australia</a:t>
            </a:r>
            <a:endParaRPr lang="en-US" altLang="en-US" sz="3600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-36512" y="1700808"/>
            <a:ext cx="4104456" cy="4536504"/>
            <a:chOff x="-36512" y="1700808"/>
            <a:chExt cx="4104456" cy="4536504"/>
          </a:xfrm>
        </p:grpSpPr>
        <p:pic>
          <p:nvPicPr>
            <p:cNvPr id="3" name="Picture 2" descr="CWA_3D_v2.p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44" t="17815" r="35147" b="26146"/>
            <a:stretch/>
          </p:blipFill>
          <p:spPr>
            <a:xfrm>
              <a:off x="-36512" y="1700808"/>
              <a:ext cx="4078692" cy="4536504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2123728" y="1988840"/>
              <a:ext cx="1944216" cy="3528392"/>
            </a:xfrm>
            <a:prstGeom prst="rect">
              <a:avLst/>
            </a:prstGeom>
            <a:noFill/>
            <a:ln w="85725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355976" y="1699586"/>
            <a:ext cx="4767099" cy="4897766"/>
            <a:chOff x="4355976" y="1699586"/>
            <a:chExt cx="4767099" cy="4897766"/>
          </a:xfrm>
        </p:grpSpPr>
        <p:pic>
          <p:nvPicPr>
            <p:cNvPr id="5" name="Picture 4" descr="CWA_3D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5976" y="2060848"/>
              <a:ext cx="4767099" cy="4536504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 rot="16872277">
              <a:off x="5649105" y="1029530"/>
              <a:ext cx="2608993" cy="3949105"/>
            </a:xfrm>
            <a:prstGeom prst="rect">
              <a:avLst/>
            </a:prstGeom>
            <a:noFill/>
            <a:ln w="85725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18447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1628800"/>
            <a:ext cx="481413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url</a:t>
            </a:r>
            <a:r>
              <a:rPr lang="en-US" sz="1200" dirty="0"/>
              <a:t>=</a:t>
            </a:r>
            <a:r>
              <a:rPr lang="en-US" sz="1200" dirty="0" smtClean="0"/>
              <a:t>’http</a:t>
            </a:r>
            <a:r>
              <a:rPr lang="en-US" sz="1200" dirty="0"/>
              <a:t>://130.95.29.59:8080/</a:t>
            </a:r>
            <a:r>
              <a:rPr lang="en-US" sz="1200" dirty="0" err="1"/>
              <a:t>thredds</a:t>
            </a:r>
            <a:r>
              <a:rPr lang="en-US" sz="1200" dirty="0"/>
              <a:t>/</a:t>
            </a:r>
            <a:r>
              <a:rPr lang="en-US" sz="1200" dirty="0" err="1"/>
              <a:t>dodsC</a:t>
            </a:r>
            <a:r>
              <a:rPr lang="en-US" sz="1200" dirty="0"/>
              <a:t>/</a:t>
            </a:r>
            <a:r>
              <a:rPr lang="en-US" sz="1200" dirty="0" err="1"/>
              <a:t>realtime</a:t>
            </a:r>
            <a:r>
              <a:rPr lang="en-US" sz="1200" dirty="0"/>
              <a:t>/</a:t>
            </a:r>
            <a:r>
              <a:rPr lang="en-US" sz="1200" dirty="0" err="1"/>
              <a:t>agg_avg.ncml</a:t>
            </a:r>
            <a:r>
              <a:rPr lang="en-US" sz="1200" dirty="0"/>
              <a:t>’</a:t>
            </a:r>
          </a:p>
          <a:p>
            <a:r>
              <a:rPr lang="it-IT" sz="1200" dirty="0" err="1" smtClean="0"/>
              <a:t>nc</a:t>
            </a:r>
            <a:r>
              <a:rPr lang="it-IT" sz="1200" dirty="0" smtClean="0"/>
              <a:t> </a:t>
            </a:r>
            <a:r>
              <a:rPr lang="it-IT" sz="1200" dirty="0"/>
              <a:t>= netCDF4.Dataset(</a:t>
            </a:r>
            <a:r>
              <a:rPr lang="it-IT" sz="1200" dirty="0" err="1"/>
              <a:t>url</a:t>
            </a:r>
            <a:r>
              <a:rPr lang="it-IT" sz="1200" dirty="0"/>
              <a:t>)</a:t>
            </a:r>
          </a:p>
          <a:p>
            <a:r>
              <a:rPr lang="en-US" sz="1200" dirty="0" err="1"/>
              <a:t>lon_rho</a:t>
            </a:r>
            <a:r>
              <a:rPr lang="en-US" sz="1200" dirty="0"/>
              <a:t> = </a:t>
            </a:r>
            <a:r>
              <a:rPr lang="en-US" sz="1200" dirty="0" err="1"/>
              <a:t>nc.variables</a:t>
            </a:r>
            <a:r>
              <a:rPr lang="en-US" sz="1200" dirty="0"/>
              <a:t>['</a:t>
            </a:r>
            <a:r>
              <a:rPr lang="en-US" sz="1200" dirty="0" err="1"/>
              <a:t>lon_rho</a:t>
            </a:r>
            <a:r>
              <a:rPr lang="en-US" sz="1200" dirty="0"/>
              <a:t>'][:]</a:t>
            </a:r>
          </a:p>
          <a:p>
            <a:r>
              <a:rPr lang="en-US" sz="1200" dirty="0" err="1"/>
              <a:t>lat_rho</a:t>
            </a:r>
            <a:r>
              <a:rPr lang="en-US" sz="1200" dirty="0"/>
              <a:t> = </a:t>
            </a:r>
            <a:r>
              <a:rPr lang="en-US" sz="1200" dirty="0" err="1"/>
              <a:t>nc.variables</a:t>
            </a:r>
            <a:r>
              <a:rPr lang="en-US" sz="1200" dirty="0"/>
              <a:t>['</a:t>
            </a:r>
            <a:r>
              <a:rPr lang="en-US" sz="1200" dirty="0" err="1"/>
              <a:t>lat_rho</a:t>
            </a:r>
            <a:r>
              <a:rPr lang="en-US" sz="1200" dirty="0"/>
              <a:t>'][:]</a:t>
            </a:r>
          </a:p>
          <a:p>
            <a:r>
              <a:rPr lang="pt-BR" sz="1200" dirty="0" err="1" smtClean="0"/>
              <a:t>temp</a:t>
            </a:r>
            <a:r>
              <a:rPr lang="pt-BR" sz="1200" dirty="0" smtClean="0"/>
              <a:t>= </a:t>
            </a:r>
            <a:r>
              <a:rPr lang="pt-BR" sz="1200" dirty="0" err="1"/>
              <a:t>nc.variables</a:t>
            </a:r>
            <a:r>
              <a:rPr lang="pt-BR" sz="1200" dirty="0" smtClean="0"/>
              <a:t>[‘</a:t>
            </a:r>
            <a:r>
              <a:rPr lang="pt-BR" sz="1200" dirty="0" err="1" smtClean="0"/>
              <a:t>temp</a:t>
            </a:r>
            <a:r>
              <a:rPr lang="pt-BR" sz="1200" dirty="0" smtClean="0"/>
              <a:t>'</a:t>
            </a:r>
            <a:r>
              <a:rPr lang="pt-BR" sz="1200" dirty="0"/>
              <a:t>]</a:t>
            </a:r>
            <a:r>
              <a:rPr lang="pt-BR" sz="1200" dirty="0" smtClean="0"/>
              <a:t>[</a:t>
            </a:r>
            <a:r>
              <a:rPr lang="pt-BR" sz="1200" dirty="0" err="1" smtClean="0"/>
              <a:t>itime</a:t>
            </a:r>
            <a:r>
              <a:rPr lang="pt-BR" sz="1200" dirty="0" smtClean="0"/>
              <a:t>, -1, </a:t>
            </a:r>
            <a:r>
              <a:rPr lang="pt-BR" sz="1200" dirty="0"/>
              <a:t>:</a:t>
            </a:r>
            <a:r>
              <a:rPr lang="pt-BR" sz="1200" dirty="0" smtClean="0"/>
              <a:t>, </a:t>
            </a:r>
            <a:r>
              <a:rPr lang="pt-BR" sz="1200" dirty="0"/>
              <a:t>:</a:t>
            </a:r>
            <a:r>
              <a:rPr lang="pt-BR" sz="1200" dirty="0" smtClean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474697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OMS_bath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0" y="1124744"/>
            <a:ext cx="4071010" cy="573325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699792" y="5157192"/>
            <a:ext cx="792088" cy="864096"/>
          </a:xfrm>
          <a:prstGeom prst="rect">
            <a:avLst/>
          </a:prstGeom>
          <a:solidFill>
            <a:schemeClr val="bg1">
              <a:alpha val="47000"/>
            </a:schemeClr>
          </a:solidFill>
          <a:ln w="635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499992" y="1628800"/>
            <a:ext cx="46440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SzPct val="50000"/>
              <a:buFont typeface="Wingdings" charset="2"/>
              <a:buChar char="u"/>
            </a:pPr>
            <a:r>
              <a:rPr lang="en-US" dirty="0" smtClean="0"/>
              <a:t>Complex topography</a:t>
            </a:r>
          </a:p>
          <a:p>
            <a:pPr marL="285750" indent="-285750">
              <a:buSzPct val="50000"/>
              <a:buFont typeface="Wingdings" charset="2"/>
              <a:buChar char="u"/>
            </a:pPr>
            <a:r>
              <a:rPr lang="en-US" dirty="0"/>
              <a:t>Higher res. along the coast</a:t>
            </a:r>
          </a:p>
          <a:p>
            <a:pPr marL="285750" indent="-285750">
              <a:buSzPct val="50000"/>
              <a:buFont typeface="Wingdings" charset="2"/>
              <a:buChar char="u"/>
            </a:pPr>
            <a:r>
              <a:rPr lang="en-US" dirty="0"/>
              <a:t>~ 2.5 km – 4 km </a:t>
            </a:r>
          </a:p>
          <a:p>
            <a:pPr marL="285750" indent="-285750">
              <a:buSzPct val="50000"/>
              <a:buFont typeface="Wingdings" charset="2"/>
              <a:buChar char="u"/>
            </a:pPr>
            <a:r>
              <a:rPr lang="en-US" dirty="0" smtClean="0"/>
              <a:t>Smooth </a:t>
            </a:r>
            <a:r>
              <a:rPr lang="en-US" dirty="0" smtClean="0"/>
              <a:t>as little as possible for long run</a:t>
            </a:r>
          </a:p>
          <a:p>
            <a:pPr marL="742950" lvl="1" indent="-285750">
              <a:buSzPct val="50000"/>
              <a:buFont typeface="Wingdings" charset="2"/>
              <a:buChar char="u"/>
            </a:pPr>
            <a:r>
              <a:rPr lang="en-US" dirty="0" smtClean="0"/>
              <a:t>LP, iterative, point wise</a:t>
            </a:r>
          </a:p>
          <a:p>
            <a:pPr marL="285750" indent="-285750">
              <a:buSzPct val="50000"/>
              <a:buFont typeface="Wingdings" charset="2"/>
              <a:buChar char="u"/>
            </a:pPr>
            <a:r>
              <a:rPr lang="en-US" dirty="0" smtClean="0"/>
              <a:t>Keep rx1 small (HPGE)</a:t>
            </a:r>
          </a:p>
          <a:p>
            <a:pPr marL="285750" indent="-285750">
              <a:buSzPct val="50000"/>
              <a:buFont typeface="Wingdings" charset="2"/>
              <a:buChar char="u"/>
            </a:pPr>
            <a:r>
              <a:rPr lang="en-US" dirty="0" smtClean="0"/>
              <a:t>NDTFAST </a:t>
            </a:r>
            <a:r>
              <a:rPr lang="en-US" dirty="0" smtClean="0"/>
              <a:t>= 32, DT=120s</a:t>
            </a:r>
          </a:p>
          <a:p>
            <a:pPr marL="285750" indent="-285750">
              <a:buSzPct val="50000"/>
              <a:buFont typeface="Wingdings" charset="2"/>
              <a:buChar char="u"/>
            </a:pPr>
            <a:r>
              <a:rPr lang="en-US" dirty="0" smtClean="0"/>
              <a:t>Perth </a:t>
            </a:r>
            <a:r>
              <a:rPr lang="en-US" dirty="0"/>
              <a:t>500 m </a:t>
            </a:r>
            <a:r>
              <a:rPr lang="en-US" dirty="0" smtClean="0"/>
              <a:t>child, DT=100s (!</a:t>
            </a:r>
            <a:r>
              <a:rPr lang="en-US" dirty="0" smtClean="0"/>
              <a:t>)</a:t>
            </a:r>
            <a:endParaRPr lang="en-US" dirty="0" smtClean="0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541045" y="188639"/>
            <a:ext cx="532709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36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ROMS model setup CWA</a:t>
            </a:r>
            <a:endParaRPr lang="en-US" altLang="en-US" sz="3600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30292" y="4300061"/>
            <a:ext cx="4583306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SzPct val="50000"/>
              <a:buFont typeface="Wingdings" charset="2"/>
              <a:buChar char="u"/>
            </a:pPr>
            <a:r>
              <a:rPr lang="en-US" dirty="0"/>
              <a:t>DA is expensive (~ 30 x NLM)</a:t>
            </a:r>
          </a:p>
          <a:p>
            <a:pPr marL="742950" lvl="1" indent="-285750">
              <a:buSzPct val="50000"/>
              <a:buFont typeface="Wingdings" charset="2"/>
              <a:buChar char="u"/>
            </a:pPr>
            <a:r>
              <a:rPr lang="en-US" dirty="0"/>
              <a:t>15 TLM/ADJ (back/forth)</a:t>
            </a:r>
          </a:p>
          <a:p>
            <a:pPr marL="285750" indent="-285750">
              <a:buSzPct val="50000"/>
              <a:buFont typeface="Wingdings" charset="2"/>
              <a:buChar char="u"/>
            </a:pPr>
            <a:r>
              <a:rPr lang="en-US" dirty="0"/>
              <a:t>Correcting </a:t>
            </a:r>
            <a:r>
              <a:rPr lang="en-US" dirty="0" err="1"/>
              <a:t>atmo</a:t>
            </a:r>
            <a:r>
              <a:rPr lang="en-US" dirty="0"/>
              <a:t>, </a:t>
            </a:r>
            <a:r>
              <a:rPr lang="en-US" dirty="0" err="1"/>
              <a:t>ini</a:t>
            </a:r>
            <a:r>
              <a:rPr lang="en-US" dirty="0"/>
              <a:t>, </a:t>
            </a:r>
            <a:r>
              <a:rPr lang="en-US" dirty="0" err="1"/>
              <a:t>bc</a:t>
            </a:r>
            <a:endParaRPr lang="en-US" dirty="0"/>
          </a:p>
          <a:p>
            <a:pPr marL="285750" indent="-285750">
              <a:buSzPct val="50000"/>
              <a:buFont typeface="Wingdings" charset="2"/>
              <a:buChar char="u"/>
            </a:pPr>
            <a:r>
              <a:rPr lang="en-US" dirty="0" smtClean="0"/>
              <a:t>DA </a:t>
            </a:r>
            <a:r>
              <a:rPr lang="en-US" dirty="0"/>
              <a:t>with tides -- mixing, HF, many </a:t>
            </a:r>
            <a:r>
              <a:rPr lang="en-US" dirty="0" err="1"/>
              <a:t>obs</a:t>
            </a:r>
            <a:endParaRPr lang="en-US" dirty="0"/>
          </a:p>
          <a:p>
            <a:pPr marL="285750" indent="-285750">
              <a:buSzPct val="50000"/>
              <a:buFont typeface="Wingdings" charset="2"/>
              <a:buChar char="u"/>
            </a:pPr>
            <a:r>
              <a:rPr lang="en-US" dirty="0" smtClean="0"/>
              <a:t>Optimize </a:t>
            </a:r>
            <a:r>
              <a:rPr lang="en-US" dirty="0"/>
              <a:t>for HPC</a:t>
            </a:r>
          </a:p>
          <a:p>
            <a:pPr marL="742950" lvl="1" indent="-285750">
              <a:buSzPct val="50000"/>
              <a:buFont typeface="Wingdings" charset="2"/>
              <a:buChar char="u"/>
            </a:pPr>
            <a:r>
              <a:rPr lang="en-US" dirty="0"/>
              <a:t>Optimize the grid size 640x480</a:t>
            </a:r>
          </a:p>
          <a:p>
            <a:pPr marL="742950" lvl="1" indent="-285750">
              <a:buSzPct val="50000"/>
              <a:buFont typeface="Wingdings" charset="2"/>
              <a:buChar char="u"/>
            </a:pPr>
            <a:r>
              <a:rPr lang="en-US" dirty="0"/>
              <a:t>IVEC </a:t>
            </a:r>
            <a:r>
              <a:rPr lang="en-US" dirty="0" err="1"/>
              <a:t>Pawsey</a:t>
            </a:r>
            <a:r>
              <a:rPr lang="en-US" dirty="0"/>
              <a:t> Magnus (Cray XC40)</a:t>
            </a:r>
          </a:p>
          <a:p>
            <a:pPr marL="742950" lvl="1" indent="-285750">
              <a:buSzPct val="50000"/>
              <a:buFont typeface="Wingdings" charset="2"/>
              <a:buChar char="u"/>
            </a:pPr>
            <a:r>
              <a:rPr lang="en-US" dirty="0"/>
              <a:t>4hr wall clock for DA </a:t>
            </a:r>
            <a:r>
              <a:rPr lang="en-US" dirty="0">
                <a:sym typeface="Wingdings"/>
              </a:rPr>
              <a:t> </a:t>
            </a:r>
            <a:r>
              <a:rPr lang="en-US" dirty="0"/>
              <a:t> 4 day cycle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3705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485472" y="1585823"/>
            <a:ext cx="3623032" cy="32316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dirty="0" smtClean="0"/>
              <a:t>Magnus Cray XC40</a:t>
            </a:r>
          </a:p>
          <a:p>
            <a:endParaRPr lang="en-AU" dirty="0" smtClean="0"/>
          </a:p>
          <a:p>
            <a:r>
              <a:rPr lang="en-AU" dirty="0" smtClean="0"/>
              <a:t>1488 nodes (35,712 cores)</a:t>
            </a:r>
          </a:p>
          <a:p>
            <a:r>
              <a:rPr lang="en-AU" dirty="0" smtClean="0"/>
              <a:t>2 x 2.6GHz E5-2690 v3 "</a:t>
            </a:r>
            <a:r>
              <a:rPr lang="en-AU" dirty="0" err="1" smtClean="0"/>
              <a:t>Haswell</a:t>
            </a:r>
            <a:r>
              <a:rPr lang="en-AU" dirty="0" smtClean="0"/>
              <a:t>”</a:t>
            </a:r>
          </a:p>
          <a:p>
            <a:endParaRPr lang="en-AU" dirty="0" smtClean="0"/>
          </a:p>
          <a:p>
            <a:r>
              <a:rPr lang="en-AU" dirty="0" smtClean="0"/>
              <a:t>Cray Aries interconnect Dragonfly</a:t>
            </a:r>
          </a:p>
          <a:p>
            <a:endParaRPr lang="en-AU" dirty="0" smtClean="0"/>
          </a:p>
          <a:p>
            <a:r>
              <a:rPr lang="en-AU" dirty="0" smtClean="0"/>
              <a:t>Cray </a:t>
            </a:r>
            <a:r>
              <a:rPr lang="en-AU" dirty="0" err="1" smtClean="0"/>
              <a:t>Sonexion</a:t>
            </a:r>
            <a:r>
              <a:rPr lang="en-AU" dirty="0" smtClean="0"/>
              <a:t> 1600 Storage</a:t>
            </a:r>
          </a:p>
          <a:p>
            <a:r>
              <a:rPr lang="en-AU" dirty="0" smtClean="0"/>
              <a:t>             (3PB  r/w 70GB/s)</a:t>
            </a:r>
          </a:p>
          <a:p>
            <a:endParaRPr lang="en-AU" dirty="0" smtClean="0"/>
          </a:p>
          <a:p>
            <a:r>
              <a:rPr lang="en-AU" dirty="0" smtClean="0"/>
              <a:t>LUSTRE FS using stripes -&gt; DA</a:t>
            </a:r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2369"/>
          <a:stretch/>
        </p:blipFill>
        <p:spPr>
          <a:xfrm>
            <a:off x="5364088" y="5013176"/>
            <a:ext cx="3602176" cy="1127742"/>
          </a:xfrm>
          <a:prstGeom prst="rect">
            <a:avLst/>
          </a:prstGeom>
        </p:spPr>
      </p:pic>
      <p:pic>
        <p:nvPicPr>
          <p:cNvPr id="5" name="Picture 4" descr="ROMS_speedup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6" t="17439" r="19800" b="21437"/>
          <a:stretch/>
        </p:blipFill>
        <p:spPr>
          <a:xfrm>
            <a:off x="93271" y="1166865"/>
            <a:ext cx="4982785" cy="5718519"/>
          </a:xfrm>
          <a:prstGeom prst="rect">
            <a:avLst/>
          </a:prstGeom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16317" y="332656"/>
            <a:ext cx="449969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36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Magnus </a:t>
            </a:r>
            <a:r>
              <a:rPr lang="en-US" altLang="en-US" sz="3600" dirty="0" err="1" smtClean="0">
                <a:solidFill>
                  <a:srgbClr val="002060"/>
                </a:solidFill>
                <a:latin typeface="Georgia" panose="02040502050405020303" pitchFamily="18" charset="0"/>
              </a:rPr>
              <a:t>Pawsey</a:t>
            </a:r>
            <a:r>
              <a:rPr lang="en-US" altLang="en-US" sz="36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 HPC</a:t>
            </a:r>
            <a:endParaRPr lang="en-US" altLang="en-US" sz="3600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42856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OMS_bathy_zoo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6060"/>
            <a:ext cx="4608512" cy="5461940"/>
          </a:xfrm>
          <a:prstGeom prst="rect">
            <a:avLst/>
          </a:prstGeom>
        </p:spPr>
      </p:pic>
      <p:pic>
        <p:nvPicPr>
          <p:cNvPr id="2" name="Picture 1" descr="ROMS_bathy_overlay_Perth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2"/>
          <a:stretch/>
        </p:blipFill>
        <p:spPr>
          <a:xfrm>
            <a:off x="4932040" y="1385392"/>
            <a:ext cx="4017584" cy="5472608"/>
          </a:xfrm>
          <a:prstGeom prst="rect">
            <a:avLst/>
          </a:prstGeom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624273" y="188639"/>
            <a:ext cx="437977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36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Parent/child nesting</a:t>
            </a:r>
            <a:endParaRPr lang="en-US" altLang="en-US" sz="3600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031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31840" y="1744934"/>
            <a:ext cx="3744416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b="1" u="sng" dirty="0" smtClean="0"/>
              <a:t>PLATFORM              OBS</a:t>
            </a:r>
          </a:p>
          <a:p>
            <a:endParaRPr lang="en-AU" sz="800" b="1" u="sng" dirty="0" smtClean="0"/>
          </a:p>
          <a:p>
            <a:r>
              <a:rPr lang="en-AU" dirty="0" smtClean="0"/>
              <a:t>NOAA_15 </a:t>
            </a:r>
            <a:r>
              <a:rPr lang="en-AU" dirty="0"/>
              <a:t>	 </a:t>
            </a:r>
            <a:r>
              <a:rPr lang="en-AU" dirty="0" smtClean="0"/>
              <a:t>297420</a:t>
            </a:r>
            <a:r>
              <a:rPr lang="en-AU" dirty="0"/>
              <a:t/>
            </a:r>
            <a:br>
              <a:rPr lang="en-AU" dirty="0"/>
            </a:br>
            <a:r>
              <a:rPr lang="en-AU" dirty="0"/>
              <a:t>NOAA_16 	 </a:t>
            </a:r>
            <a:r>
              <a:rPr lang="en-AU" dirty="0" smtClean="0"/>
              <a:t>588766</a:t>
            </a:r>
            <a:r>
              <a:rPr lang="en-AU" dirty="0"/>
              <a:t/>
            </a:r>
            <a:br>
              <a:rPr lang="en-AU" dirty="0"/>
            </a:br>
            <a:r>
              <a:rPr lang="en-AU" dirty="0"/>
              <a:t>NOAA_18 	 </a:t>
            </a:r>
            <a:r>
              <a:rPr lang="en-AU" dirty="0" smtClean="0"/>
              <a:t>734152</a:t>
            </a:r>
            <a:r>
              <a:rPr lang="en-AU" dirty="0"/>
              <a:t/>
            </a:r>
            <a:br>
              <a:rPr lang="en-AU" dirty="0"/>
            </a:br>
            <a:r>
              <a:rPr lang="en-AU" dirty="0"/>
              <a:t>NOAA_19 	 </a:t>
            </a:r>
            <a:r>
              <a:rPr lang="en-AU" dirty="0" smtClean="0"/>
              <a:t>699573</a:t>
            </a:r>
            <a:r>
              <a:rPr lang="en-AU" dirty="0"/>
              <a:t/>
            </a:r>
            <a:br>
              <a:rPr lang="en-AU" dirty="0"/>
            </a:br>
            <a:r>
              <a:rPr lang="en-AU" dirty="0"/>
              <a:t>ROT_HF 	 </a:t>
            </a:r>
            <a:r>
              <a:rPr lang="en-AU" dirty="0" smtClean="0"/>
              <a:t>117618</a:t>
            </a:r>
          </a:p>
          <a:p>
            <a:r>
              <a:rPr lang="en-AU" dirty="0" smtClean="0"/>
              <a:t>AVISO                       4768</a:t>
            </a:r>
            <a:r>
              <a:rPr lang="en-AU" dirty="0"/>
              <a:t/>
            </a:r>
            <a:br>
              <a:rPr lang="en-AU" dirty="0"/>
            </a:br>
            <a:r>
              <a:rPr lang="en-AU" dirty="0" smtClean="0"/>
              <a:t>ADCP_WATR10 </a:t>
            </a:r>
            <a:r>
              <a:rPr lang="en-AU" dirty="0"/>
              <a:t>	 </a:t>
            </a:r>
            <a:r>
              <a:rPr lang="en-AU" dirty="0" smtClean="0"/>
              <a:t>    1536</a:t>
            </a:r>
            <a:r>
              <a:rPr lang="en-AU" dirty="0"/>
              <a:t/>
            </a:r>
            <a:br>
              <a:rPr lang="en-AU" dirty="0"/>
            </a:br>
            <a:r>
              <a:rPr lang="en-AU" dirty="0"/>
              <a:t>ADCP_WATR20 	 </a:t>
            </a:r>
            <a:r>
              <a:rPr lang="en-AU" dirty="0" smtClean="0"/>
              <a:t>    2880</a:t>
            </a:r>
            <a:r>
              <a:rPr lang="en-AU" dirty="0"/>
              <a:t/>
            </a:r>
            <a:br>
              <a:rPr lang="en-AU" dirty="0"/>
            </a:br>
            <a:r>
              <a:rPr lang="en-AU" dirty="0"/>
              <a:t>ADCP_WATR50 	 </a:t>
            </a:r>
            <a:r>
              <a:rPr lang="en-AU" dirty="0" smtClean="0"/>
              <a:t>    2880</a:t>
            </a:r>
            <a:r>
              <a:rPr lang="en-AU" dirty="0"/>
              <a:t/>
            </a:r>
            <a:br>
              <a:rPr lang="en-AU" dirty="0"/>
            </a:br>
            <a:r>
              <a:rPr lang="en-AU" dirty="0"/>
              <a:t>ADCP_WACA20 	 </a:t>
            </a:r>
            <a:r>
              <a:rPr lang="en-AU" dirty="0" smtClean="0"/>
              <a:t>    2880</a:t>
            </a:r>
            <a:r>
              <a:rPr lang="en-AU" dirty="0"/>
              <a:t/>
            </a:r>
            <a:br>
              <a:rPr lang="en-AU" dirty="0"/>
            </a:br>
            <a:r>
              <a:rPr lang="en-AU" dirty="0"/>
              <a:t>TZ_WACA20 	 </a:t>
            </a:r>
            <a:r>
              <a:rPr lang="en-AU" dirty="0" smtClean="0"/>
              <a:t>    3591</a:t>
            </a:r>
            <a:r>
              <a:rPr lang="en-AU" dirty="0"/>
              <a:t/>
            </a:r>
            <a:br>
              <a:rPr lang="en-AU" dirty="0"/>
            </a:br>
            <a:r>
              <a:rPr lang="en-AU" dirty="0"/>
              <a:t>TZ_WACASO 	 </a:t>
            </a:r>
            <a:r>
              <a:rPr lang="en-AU" dirty="0" smtClean="0"/>
              <a:t>    5433</a:t>
            </a:r>
            <a:r>
              <a:rPr lang="en-AU" dirty="0"/>
              <a:t/>
            </a:r>
            <a:br>
              <a:rPr lang="en-AU" dirty="0"/>
            </a:br>
            <a:r>
              <a:rPr lang="en-AU" dirty="0"/>
              <a:t>TZ_WATR10 	 </a:t>
            </a:r>
            <a:r>
              <a:rPr lang="en-AU" dirty="0" smtClean="0"/>
              <a:t>    3586</a:t>
            </a:r>
            <a:r>
              <a:rPr lang="en-AU" dirty="0"/>
              <a:t/>
            </a:r>
            <a:br>
              <a:rPr lang="en-AU" dirty="0"/>
            </a:br>
            <a:r>
              <a:rPr lang="en-AU" dirty="0"/>
              <a:t>TZ_WATR20 	 </a:t>
            </a:r>
            <a:r>
              <a:rPr lang="en-AU" dirty="0" smtClean="0"/>
              <a:t>    3753</a:t>
            </a:r>
            <a:r>
              <a:rPr lang="en-AU" dirty="0"/>
              <a:t/>
            </a:r>
            <a:br>
              <a:rPr lang="en-AU" dirty="0"/>
            </a:br>
            <a:r>
              <a:rPr lang="en-AU" dirty="0" smtClean="0"/>
              <a:t>CTD_WATR20 </a:t>
            </a:r>
            <a:r>
              <a:rPr lang="en-AU" dirty="0"/>
              <a:t>	 </a:t>
            </a:r>
            <a:r>
              <a:rPr lang="en-AU" dirty="0" smtClean="0"/>
              <a:t>    1026</a:t>
            </a:r>
          </a:p>
          <a:p>
            <a:r>
              <a:rPr lang="en-AU" dirty="0"/>
              <a:t>ARGO_R59 	 </a:t>
            </a:r>
            <a:r>
              <a:rPr lang="en-AU" dirty="0" smtClean="0"/>
              <a:t>      160</a:t>
            </a:r>
            <a:r>
              <a:rPr lang="en-AU" dirty="0"/>
              <a:t/>
            </a:r>
            <a:br>
              <a:rPr lang="en-AU" dirty="0"/>
            </a:br>
            <a:endParaRPr lang="en-AU" dirty="0"/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0" y="188640"/>
            <a:ext cx="676819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3600" dirty="0">
                <a:solidFill>
                  <a:srgbClr val="002060"/>
                </a:solidFill>
                <a:latin typeface="Georgia" panose="02040502050405020303" pitchFamily="18" charset="0"/>
              </a:rPr>
              <a:t>Data </a:t>
            </a:r>
            <a:r>
              <a:rPr lang="en-US" altLang="en-US" sz="36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Assimilation: Observations</a:t>
            </a:r>
            <a:endParaRPr lang="en-US" altLang="en-US" sz="3600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981229" y="1197153"/>
            <a:ext cx="56952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en-US" dirty="0" smtClean="0">
                <a:solidFill>
                  <a:srgbClr val="000000"/>
                </a:solidFill>
              </a:rPr>
              <a:t>~ 2,5 million observations (4 day window from 21/Jan)</a:t>
            </a:r>
            <a:endParaRPr lang="en-US" altLang="en-US" dirty="0">
              <a:solidFill>
                <a:srgbClr val="000000"/>
              </a:solidFill>
            </a:endParaRPr>
          </a:p>
        </p:txBody>
      </p:sp>
      <p:pic>
        <p:nvPicPr>
          <p:cNvPr id="4" name="Picture 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2406" y="5244065"/>
            <a:ext cx="1942082" cy="1497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8680" y="2924944"/>
            <a:ext cx="1935807" cy="2261648"/>
          </a:xfrm>
          <a:prstGeom prst="rect">
            <a:avLst/>
          </a:prstGeom>
        </p:spPr>
      </p:pic>
      <p:pic>
        <p:nvPicPr>
          <p:cNvPr id="9" name="Picture 11" descr="Title strip7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44" r="44344"/>
          <a:stretch/>
        </p:blipFill>
        <p:spPr bwMode="auto">
          <a:xfrm>
            <a:off x="7020272" y="1924248"/>
            <a:ext cx="1952625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219100" y="1484784"/>
            <a:ext cx="2552700" cy="5240735"/>
            <a:chOff x="4283968" y="1617265"/>
            <a:chExt cx="2552700" cy="5240735"/>
          </a:xfrm>
        </p:grpSpPr>
        <p:pic>
          <p:nvPicPr>
            <p:cNvPr id="5" name="Picture 5" descr="fremantle-radar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204" r="25609" b="17142"/>
            <a:stretch/>
          </p:blipFill>
          <p:spPr bwMode="auto">
            <a:xfrm>
              <a:off x="4283968" y="5316073"/>
              <a:ext cx="2543684" cy="1541927"/>
            </a:xfrm>
            <a:prstGeom prst="rect">
              <a:avLst/>
            </a:prstGeom>
            <a:noFill/>
            <a:ln w="254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410" name="Picture 2" descr="Image result for noaa sst satellite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3968" y="1617265"/>
              <a:ext cx="2552700" cy="17907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283968" y="3359788"/>
              <a:ext cx="2552700" cy="198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4182422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53043" y="243120"/>
            <a:ext cx="659347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3600" dirty="0">
                <a:solidFill>
                  <a:srgbClr val="002060"/>
                </a:solidFill>
                <a:latin typeface="Georgia" panose="02040502050405020303" pitchFamily="18" charset="0"/>
              </a:rPr>
              <a:t>Data </a:t>
            </a:r>
            <a:r>
              <a:rPr lang="en-US" altLang="en-US" sz="36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Assimilation: WA (4 days)</a:t>
            </a:r>
            <a:endParaRPr lang="en-US" altLang="en-US" sz="3600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pic>
        <p:nvPicPr>
          <p:cNvPr id="3" name="Picture 2" descr="SST_prior__2014_02_10_00_UTC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6" r="15064"/>
          <a:stretch/>
        </p:blipFill>
        <p:spPr>
          <a:xfrm>
            <a:off x="35496" y="1138762"/>
            <a:ext cx="4122446" cy="5719237"/>
          </a:xfrm>
          <a:prstGeom prst="rect">
            <a:avLst/>
          </a:prstGeom>
        </p:spPr>
      </p:pic>
      <p:pic>
        <p:nvPicPr>
          <p:cNvPr id="4" name="Picture 3" descr="SST_posterior__2014_02_10_00_UTC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8" t="1080" r="14496"/>
          <a:stretch/>
        </p:blipFill>
        <p:spPr>
          <a:xfrm>
            <a:off x="4932040" y="1186661"/>
            <a:ext cx="4150098" cy="567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506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ST_posterior_prior_2014_02_10_00_UTC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6" r="14758"/>
          <a:stretch/>
        </p:blipFill>
        <p:spPr>
          <a:xfrm>
            <a:off x="89514" y="1162946"/>
            <a:ext cx="4122446" cy="5695054"/>
          </a:xfrm>
          <a:prstGeom prst="rect">
            <a:avLst/>
          </a:prstGeom>
        </p:spPr>
      </p:pic>
      <p:pic>
        <p:nvPicPr>
          <p:cNvPr id="3" name="Picture 2" descr="SSS_posterior_prior_2014_02_10_00_UTC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1" r="14675"/>
          <a:stretch/>
        </p:blipFill>
        <p:spPr>
          <a:xfrm>
            <a:off x="4849571" y="1150286"/>
            <a:ext cx="4114917" cy="5707713"/>
          </a:xfrm>
          <a:prstGeom prst="rect">
            <a:avLst/>
          </a:prstGeom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53043" y="243120"/>
            <a:ext cx="659347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3600" dirty="0">
                <a:solidFill>
                  <a:srgbClr val="002060"/>
                </a:solidFill>
                <a:latin typeface="Georgia" panose="02040502050405020303" pitchFamily="18" charset="0"/>
              </a:rPr>
              <a:t>Data </a:t>
            </a:r>
            <a:r>
              <a:rPr lang="en-US" altLang="en-US" sz="36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Assimilation: WA (4 days)</a:t>
            </a:r>
            <a:endParaRPr lang="en-US" altLang="en-US" sz="3600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7115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Corporate-PowerPoint">
  <a:themeElements>
    <a:clrScheme name="Brand Theme">
      <a:dk1>
        <a:sysClr val="windowText" lastClr="000000"/>
      </a:dk1>
      <a:lt1>
        <a:sysClr val="window" lastClr="FFFFFF"/>
      </a:lt1>
      <a:dk2>
        <a:srgbClr val="27348B"/>
      </a:dk2>
      <a:lt2>
        <a:srgbClr val="ECECEC"/>
      </a:lt2>
      <a:accent1>
        <a:srgbClr val="DEB408"/>
      </a:accent1>
      <a:accent2>
        <a:srgbClr val="9B5BA4"/>
      </a:accent2>
      <a:accent3>
        <a:srgbClr val="0095D3"/>
      </a:accent3>
      <a:accent4>
        <a:srgbClr val="E43622"/>
      </a:accent4>
      <a:accent5>
        <a:srgbClr val="86A20B"/>
      </a:accent5>
      <a:accent6>
        <a:srgbClr val="98002E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Corporate-PowerPoint</Template>
  <TotalTime>7849</TotalTime>
  <Words>670</Words>
  <Application>Microsoft Macintosh PowerPoint</Application>
  <PresentationFormat>On-screen Show (4:3)</PresentationFormat>
  <Paragraphs>147</Paragraphs>
  <Slides>30</Slides>
  <Notes>2</Notes>
  <HiddenSlides>1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Corporate-PowerPoint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Charitha Pattiaratchi</dc:creator>
  <cp:lastModifiedBy>i j</cp:lastModifiedBy>
  <cp:revision>153</cp:revision>
  <dcterms:created xsi:type="dcterms:W3CDTF">2015-05-22T09:07:30Z</dcterms:created>
  <dcterms:modified xsi:type="dcterms:W3CDTF">2016-10-16T12:25:55Z</dcterms:modified>
</cp:coreProperties>
</file>