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vml" ContentType="application/vnd.openxmlformats-officedocument.vmlDrawing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embeddings/oleObject1.bin" ContentType="application/vnd.openxmlformats-officedocument.oleObject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60" r:id="rId1"/>
  </p:sldMasterIdLst>
  <p:notesMasterIdLst>
    <p:notesMasterId r:id="rId29"/>
  </p:notesMasterIdLst>
  <p:handoutMasterIdLst>
    <p:handoutMasterId r:id="rId30"/>
  </p:handoutMasterIdLst>
  <p:sldIdLst>
    <p:sldId id="256" r:id="rId2"/>
    <p:sldId id="257" r:id="rId3"/>
    <p:sldId id="337" r:id="rId4"/>
    <p:sldId id="340" r:id="rId5"/>
    <p:sldId id="341" r:id="rId6"/>
    <p:sldId id="289" r:id="rId7"/>
    <p:sldId id="342" r:id="rId8"/>
    <p:sldId id="279" r:id="rId9"/>
    <p:sldId id="280" r:id="rId10"/>
    <p:sldId id="272" r:id="rId11"/>
    <p:sldId id="295" r:id="rId12"/>
    <p:sldId id="294" r:id="rId13"/>
    <p:sldId id="314" r:id="rId14"/>
    <p:sldId id="296" r:id="rId15"/>
    <p:sldId id="297" r:id="rId16"/>
    <p:sldId id="301" r:id="rId17"/>
    <p:sldId id="318" r:id="rId18"/>
    <p:sldId id="319" r:id="rId19"/>
    <p:sldId id="302" r:id="rId20"/>
    <p:sldId id="325" r:id="rId21"/>
    <p:sldId id="307" r:id="rId22"/>
    <p:sldId id="308" r:id="rId23"/>
    <p:sldId id="331" r:id="rId24"/>
    <p:sldId id="336" r:id="rId25"/>
    <p:sldId id="332" r:id="rId26"/>
    <p:sldId id="333" r:id="rId27"/>
    <p:sldId id="330" r:id="rId28"/>
  </p:sldIdLst>
  <p:sldSz cx="9144000" cy="6858000" type="screen4x3"/>
  <p:notesSz cx="7099300" cy="102346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0099"/>
    <a:srgbClr val="FF0000"/>
    <a:srgbClr val="FF66CC"/>
    <a:srgbClr val="0000FF"/>
    <a:srgbClr val="66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432" autoAdjust="0"/>
    <p:restoredTop sz="94728" autoAdjust="0"/>
  </p:normalViewPr>
  <p:slideViewPr>
    <p:cSldViewPr>
      <p:cViewPr varScale="1">
        <p:scale>
          <a:sx n="106" d="100"/>
          <a:sy n="106" d="100"/>
        </p:scale>
        <p:origin x="-120" y="-4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4" d="100"/>
          <a:sy n="54" d="100"/>
        </p:scale>
        <p:origin x="-1818" y="-78"/>
      </p:cViewPr>
      <p:guideLst>
        <p:guide orient="horz" pos="3224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handoutMaster" Target="handoutMasters/handoutMaster1.xml"/><Relationship Id="rId31" Type="http://schemas.openxmlformats.org/officeDocument/2006/relationships/printerSettings" Target="printerSettings/printerSettings1.bin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B01BAD3-B933-4BDD-BAFB-457F224BCFF7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007D877-438E-4851-921A-197573B182AA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16356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ADF3218A-F365-4207-9676-A9D8B4FE2922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41F9C63-29DE-4AF9-ADBD-D678594A3FFE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383644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F9C63-29DE-4AF9-ADBD-D678594A3FFE}" type="slidenum">
              <a:rPr lang="fr-FR" smtClean="0"/>
              <a:pPr/>
              <a:t>6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1F9C63-29DE-4AF9-ADBD-D678594A3FFE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riangle rectangle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Titr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17" name="Sous-titr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fr-FR" smtClean="0"/>
              <a:t>Cliquez pour modifier le style des sous-titres du masque</a:t>
            </a:r>
            <a:endParaRPr kumimoji="0" lang="en-US"/>
          </a:p>
        </p:txBody>
      </p:sp>
      <p:grpSp>
        <p:nvGrpSpPr>
          <p:cNvPr id="2" name="Groupe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Forme libre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Forme libre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Forme libre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Connecteur droit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Espace réservé de la date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27" name="Espace réservé du numéro de diapositive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Titre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7" name="Chevron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Chevron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fr-FR" smtClean="0"/>
              <a:t>Cliquez pour modifier les styles du texte du masque</a:t>
            </a:r>
          </a:p>
          <a:p>
            <a:pPr lvl="1" eaLnBrk="1" latinLnBrk="0" hangingPunct="1"/>
            <a:r>
              <a:rPr lang="fr-FR" smtClean="0"/>
              <a:t>Deuxième niveau</a:t>
            </a:r>
          </a:p>
          <a:p>
            <a:pPr lvl="2" eaLnBrk="1" latinLnBrk="0" hangingPunct="1"/>
            <a:r>
              <a:rPr lang="fr-FR" smtClean="0"/>
              <a:t>Troisième niveau</a:t>
            </a:r>
          </a:p>
          <a:p>
            <a:pPr lvl="3" eaLnBrk="1" latinLnBrk="0" hangingPunct="1"/>
            <a:r>
              <a:rPr lang="fr-FR" smtClean="0"/>
              <a:t>Quatrième niveau</a:t>
            </a:r>
          </a:p>
          <a:p>
            <a:pPr lvl="4" eaLnBrk="1" latinLnBrk="0" hangingPunct="1"/>
            <a:r>
              <a:rPr lang="fr-FR" smtClean="0"/>
              <a:t>Cinquième niveau</a:t>
            </a:r>
            <a:endParaRPr kumimoji="0" lang="en-US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fr-FR" smtClean="0"/>
              <a:t>Cliquez sur l'icône pour ajouter une image</a:t>
            </a:r>
            <a:endParaRPr kumimoji="0" lang="en-US" dirty="0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8" name="Forme libre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Forme libre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Triangle rectangle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Connecteur droit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Chevron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Chevron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orme libre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Forme libre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Triangle rect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Connecteur droit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Espace réservé du titr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fr-FR" smtClean="0"/>
              <a:t>Cliquez pour modifier le style du titre</a:t>
            </a:r>
            <a:endParaRPr kumimoji="0" lang="en-US"/>
          </a:p>
        </p:txBody>
      </p:sp>
      <p:sp>
        <p:nvSpPr>
          <p:cNvPr id="30" name="Espace réservé du texte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fr-FR" smtClean="0"/>
              <a:t>Cliquez pour modifier les styles du texte du masque</a:t>
            </a:r>
          </a:p>
          <a:p>
            <a:pPr lvl="1" eaLnBrk="1" latinLnBrk="0" hangingPunct="1"/>
            <a:r>
              <a:rPr kumimoji="0" lang="fr-FR" smtClean="0"/>
              <a:t>Deuxième niveau</a:t>
            </a:r>
          </a:p>
          <a:p>
            <a:pPr lvl="2" eaLnBrk="1" latinLnBrk="0" hangingPunct="1"/>
            <a:r>
              <a:rPr kumimoji="0" lang="fr-FR" smtClean="0"/>
              <a:t>Troisième niveau</a:t>
            </a:r>
          </a:p>
          <a:p>
            <a:pPr lvl="3" eaLnBrk="1" latinLnBrk="0" hangingPunct="1"/>
            <a:r>
              <a:rPr kumimoji="0" lang="fr-FR" smtClean="0"/>
              <a:t>Quatrième niveau</a:t>
            </a:r>
          </a:p>
          <a:p>
            <a:pPr lvl="4" eaLnBrk="1" latinLnBrk="0" hangingPunct="1"/>
            <a:r>
              <a:rPr kumimoji="0" lang="fr-FR" smtClean="0"/>
              <a:t>Cinquième niveau</a:t>
            </a:r>
            <a:endParaRPr kumimoji="0" lang="en-US"/>
          </a:p>
        </p:txBody>
      </p:sp>
      <p:sp>
        <p:nvSpPr>
          <p:cNvPr id="10" name="Espace réservé de la date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179F80-875B-4067-9FD3-DAF9F51C976C}" type="datetimeFigureOut">
              <a:rPr lang="fr-FR" smtClean="0"/>
              <a:pPr/>
              <a:t>5/26/14</a:t>
            </a:fld>
            <a:endParaRPr lang="fr-FR"/>
          </a:p>
        </p:txBody>
      </p:sp>
      <p:sp>
        <p:nvSpPr>
          <p:cNvPr id="22" name="Espace réservé du pied de page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2B0741A-3661-4ADA-B01B-31A763F50CE7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61" r:id="rId1"/>
    <p:sldLayoutId id="2147484262" r:id="rId2"/>
    <p:sldLayoutId id="2147484263" r:id="rId3"/>
    <p:sldLayoutId id="2147484264" r:id="rId4"/>
    <p:sldLayoutId id="2147484265" r:id="rId5"/>
    <p:sldLayoutId id="2147484266" r:id="rId6"/>
    <p:sldLayoutId id="2147484267" r:id="rId7"/>
    <p:sldLayoutId id="2147484268" r:id="rId8"/>
    <p:sldLayoutId id="2147484269" r:id="rId9"/>
    <p:sldLayoutId id="2147484270" r:id="rId10"/>
    <p:sldLayoutId id="21474842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2.xml"/><Relationship Id="rId5" Type="http://schemas.openxmlformats.org/officeDocument/2006/relationships/image" Target="../media/image2.jpeg"/><Relationship Id="rId6" Type="http://schemas.openxmlformats.org/officeDocument/2006/relationships/image" Target="../media/image13.jpeg"/><Relationship Id="rId7" Type="http://schemas.openxmlformats.org/officeDocument/2006/relationships/image" Target="../media/image14.jpeg"/><Relationship Id="rId8" Type="http://schemas.openxmlformats.org/officeDocument/2006/relationships/image" Target="../media/image15.jpeg"/><Relationship Id="rId9" Type="http://schemas.openxmlformats.org/officeDocument/2006/relationships/oleObject" Target="../embeddings/oleObject1.bin"/><Relationship Id="rId10" Type="http://schemas.openxmlformats.org/officeDocument/2006/relationships/image" Target="../media/image12.wmf"/><Relationship Id="rId11" Type="http://schemas.openxmlformats.org/officeDocument/2006/relationships/image" Target="../media/image16.jpeg"/><Relationship Id="rId1" Type="http://schemas.openxmlformats.org/officeDocument/2006/relationships/vmlDrawing" Target="../drawings/vmlDrawing1.vml"/><Relationship Id="rId2" Type="http://schemas.openxmlformats.org/officeDocument/2006/relationships/tags" Target="../tags/tag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tags" Target="../tags/tag5.xml"/><Relationship Id="rId2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1" Type="http://schemas.openxmlformats.org/officeDocument/2006/relationships/tags" Target="../tags/tag6.xml"/><Relationship Id="rId2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26.jpeg"/><Relationship Id="rId5" Type="http://schemas.openxmlformats.org/officeDocument/2006/relationships/image" Target="../media/image27.jpeg"/><Relationship Id="rId6" Type="http://schemas.openxmlformats.org/officeDocument/2006/relationships/image" Target="../media/image28.jpeg"/><Relationship Id="rId7" Type="http://schemas.openxmlformats.org/officeDocument/2006/relationships/image" Target="../media/image29.jpeg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6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eg"/><Relationship Id="rId3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4" Type="http://schemas.openxmlformats.org/officeDocument/2006/relationships/image" Target="../media/image40.jpeg"/><Relationship Id="rId5" Type="http://schemas.openxmlformats.org/officeDocument/2006/relationships/image" Target="../media/image41.jpeg"/><Relationship Id="rId6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4" Type="http://schemas.openxmlformats.org/officeDocument/2006/relationships/image" Target="../media/image44.jpeg"/><Relationship Id="rId5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9.jpeg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1187624" y="1714488"/>
            <a:ext cx="712879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4400" dirty="0" err="1" smtClean="0">
                <a:solidFill>
                  <a:srgbClr val="FFFF00"/>
                </a:solidFill>
              </a:rPr>
              <a:t>Numerical</a:t>
            </a:r>
            <a:r>
              <a:rPr lang="fr-FR" sz="4400" dirty="0" smtClean="0">
                <a:solidFill>
                  <a:srgbClr val="FFFF00"/>
                </a:solidFill>
              </a:rPr>
              <a:t> simulation of </a:t>
            </a:r>
            <a:r>
              <a:rPr lang="fr-FR" sz="4400" dirty="0" err="1" smtClean="0">
                <a:solidFill>
                  <a:srgbClr val="FFFF00"/>
                </a:solidFill>
              </a:rPr>
              <a:t>internal</a:t>
            </a:r>
            <a:r>
              <a:rPr lang="fr-FR" sz="4400" dirty="0" smtClean="0">
                <a:solidFill>
                  <a:srgbClr val="FFFF00"/>
                </a:solidFill>
              </a:rPr>
              <a:t> </a:t>
            </a:r>
            <a:r>
              <a:rPr lang="fr-FR" sz="4400" dirty="0" err="1" smtClean="0">
                <a:solidFill>
                  <a:srgbClr val="FFFF00"/>
                </a:solidFill>
              </a:rPr>
              <a:t>tides</a:t>
            </a:r>
            <a:r>
              <a:rPr lang="fr-FR" sz="4400" dirty="0" smtClean="0">
                <a:solidFill>
                  <a:srgbClr val="FFFF00"/>
                </a:solidFill>
              </a:rPr>
              <a:t> in the </a:t>
            </a:r>
            <a:r>
              <a:rPr lang="fr-FR" sz="4400" dirty="0" err="1" smtClean="0">
                <a:solidFill>
                  <a:srgbClr val="FFFF00"/>
                </a:solidFill>
              </a:rPr>
              <a:t>Sicily</a:t>
            </a:r>
            <a:r>
              <a:rPr lang="fr-FR" sz="4400" dirty="0" smtClean="0">
                <a:solidFill>
                  <a:srgbClr val="FFFF00"/>
                </a:solidFill>
              </a:rPr>
              <a:t> and </a:t>
            </a:r>
            <a:r>
              <a:rPr lang="fr-FR" sz="4400" dirty="0" err="1" smtClean="0">
                <a:solidFill>
                  <a:srgbClr val="FFFF00"/>
                </a:solidFill>
              </a:rPr>
              <a:t>Messina</a:t>
            </a:r>
            <a:r>
              <a:rPr lang="fr-FR" sz="4400" dirty="0" smtClean="0">
                <a:solidFill>
                  <a:srgbClr val="FFFF00"/>
                </a:solidFill>
              </a:rPr>
              <a:t> </a:t>
            </a:r>
            <a:r>
              <a:rPr lang="fr-FR" sz="4400" dirty="0" err="1" smtClean="0">
                <a:solidFill>
                  <a:srgbClr val="FFFF00"/>
                </a:solidFill>
              </a:rPr>
              <a:t>Straits</a:t>
            </a:r>
            <a:endParaRPr lang="fr-FR" sz="4400" dirty="0">
              <a:solidFill>
                <a:srgbClr val="FFFF00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158554" y="4500570"/>
            <a:ext cx="727109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</a:rPr>
              <a:t>Jihene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</a:rPr>
              <a:t>Abdennadher</a:t>
            </a:r>
            <a:r>
              <a:rPr lang="fr-FR" sz="2400" dirty="0" smtClean="0">
                <a:solidFill>
                  <a:schemeClr val="accent2">
                    <a:lumMod val="75000"/>
                  </a:schemeClr>
                </a:solidFill>
              </a:rPr>
              <a:t> and Moncef </a:t>
            </a:r>
            <a:r>
              <a:rPr lang="fr-FR" sz="2400" dirty="0" err="1" smtClean="0">
                <a:solidFill>
                  <a:schemeClr val="accent2">
                    <a:lumMod val="75000"/>
                  </a:schemeClr>
                </a:solidFill>
              </a:rPr>
              <a:t>Boukthir</a:t>
            </a:r>
            <a:endParaRPr lang="fr-FR" sz="2400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fr-FR" dirty="0" smtClean="0"/>
              <a:t>Institut </a:t>
            </a:r>
            <a:r>
              <a:rPr lang="fr-FR" dirty="0" err="1" smtClean="0"/>
              <a:t>Preparatoire</a:t>
            </a:r>
            <a:r>
              <a:rPr lang="fr-FR" dirty="0" smtClean="0"/>
              <a:t> aux Etudes d’</a:t>
            </a:r>
            <a:r>
              <a:rPr lang="fr-FR" dirty="0" err="1" smtClean="0"/>
              <a:t>Ingenieur</a:t>
            </a:r>
            <a:r>
              <a:rPr lang="fr-FR" dirty="0" smtClean="0"/>
              <a:t> de Tunis - </a:t>
            </a:r>
            <a:r>
              <a:rPr lang="fr-FR" dirty="0" err="1" smtClean="0"/>
              <a:t>Tunisia</a:t>
            </a:r>
            <a:endParaRPr lang="fr-FR" dirty="0"/>
          </a:p>
        </p:txBody>
      </p:sp>
      <p:pic>
        <p:nvPicPr>
          <p:cNvPr id="7" name="Picture 13" descr="http://t3.gstatic.com/images?q=tbn:ANd9GcQd_vm0mDUFhzJtVdSuYmWnRAma8QPzrhuqgMDi8lUoB9Ulqs1Ln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6070600"/>
            <a:ext cx="981075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5004048" y="6444044"/>
            <a:ext cx="41764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ROMS WORKSHOP- ROVINJ 2014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4071934" y="64677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1043608" y="6211669"/>
            <a:ext cx="64089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fr-FR" dirty="0" err="1" smtClean="0">
                <a:latin typeface="Symbol" pitchFamily="18" charset="2"/>
              </a:rPr>
              <a:t>l</a:t>
            </a:r>
            <a:r>
              <a:rPr lang="fr-FR" baseline="-25000" dirty="0" err="1" smtClean="0">
                <a:latin typeface="Arial" charset="0"/>
              </a:rPr>
              <a:t>sim</a:t>
            </a:r>
            <a:r>
              <a:rPr lang="fr-FR" dirty="0" smtClean="0">
                <a:latin typeface="Wide Latin"/>
              </a:rPr>
              <a:t>≈</a:t>
            </a:r>
            <a:r>
              <a:rPr lang="fr-FR" dirty="0" smtClean="0">
                <a:latin typeface="+mj-lt"/>
              </a:rPr>
              <a:t> </a:t>
            </a:r>
            <a:r>
              <a:rPr lang="fr-FR" dirty="0" err="1" smtClean="0">
                <a:latin typeface="Symbol" pitchFamily="18" charset="2"/>
              </a:rPr>
              <a:t>l</a:t>
            </a:r>
            <a:r>
              <a:rPr lang="fr-FR" baseline="-25000" dirty="0" err="1" smtClean="0">
                <a:latin typeface="Arial" charset="0"/>
              </a:rPr>
              <a:t>theo</a:t>
            </a:r>
            <a:r>
              <a:rPr lang="fr-FR" dirty="0">
                <a:latin typeface="Arial" charset="0"/>
              </a:rPr>
              <a:t>= 64.6 Km (second  mode</a:t>
            </a:r>
            <a:r>
              <a:rPr lang="fr-FR" dirty="0" smtClean="0">
                <a:latin typeface="Arial" charset="0"/>
              </a:rPr>
              <a:t>)</a:t>
            </a:r>
            <a:endParaRPr lang="fr-FR" dirty="0">
              <a:latin typeface="Arial" charset="0"/>
            </a:endParaRPr>
          </a:p>
        </p:txBody>
      </p:sp>
      <p:pic>
        <p:nvPicPr>
          <p:cNvPr id="10" name="Picture 11" descr="W_M2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2212278"/>
            <a:ext cx="3200400" cy="1877568"/>
          </a:xfrm>
          <a:prstGeom prst="rect">
            <a:avLst/>
          </a:prstGeom>
          <a:noFill/>
        </p:spPr>
      </p:pic>
      <p:sp>
        <p:nvSpPr>
          <p:cNvPr id="11" name="Line 12"/>
          <p:cNvSpPr>
            <a:spLocks noChangeShapeType="1"/>
          </p:cNvSpPr>
          <p:nvPr/>
        </p:nvSpPr>
        <p:spPr bwMode="auto">
          <a:xfrm flipH="1" flipV="1">
            <a:off x="6372200" y="2780928"/>
            <a:ext cx="432246" cy="432048"/>
          </a:xfrm>
          <a:prstGeom prst="line">
            <a:avLst/>
          </a:prstGeom>
          <a:noFill/>
          <a:ln w="19050">
            <a:solidFill>
              <a:srgbClr val="FF0066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grpSp>
        <p:nvGrpSpPr>
          <p:cNvPr id="25" name="Groupe 24"/>
          <p:cNvGrpSpPr/>
          <p:nvPr/>
        </p:nvGrpSpPr>
        <p:grpSpPr>
          <a:xfrm>
            <a:off x="0" y="642918"/>
            <a:ext cx="5832475" cy="5227116"/>
            <a:chOff x="0" y="642918"/>
            <a:chExt cx="5832475" cy="5227116"/>
          </a:xfrm>
        </p:grpSpPr>
        <p:sp>
          <p:nvSpPr>
            <p:cNvPr id="12" name="Text Box 8"/>
            <p:cNvSpPr txBox="1">
              <a:spLocks noChangeArrowheads="1"/>
            </p:cNvSpPr>
            <p:nvPr/>
          </p:nvSpPr>
          <p:spPr bwMode="auto">
            <a:xfrm>
              <a:off x="0" y="5500702"/>
              <a:ext cx="5832475" cy="3693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b="1" dirty="0" smtClean="0">
                  <a:latin typeface="Times New Roman" pitchFamily="18" charset="0"/>
                </a:rPr>
                <a:t>Vertical section </a:t>
              </a:r>
              <a:r>
                <a:rPr lang="en-US" b="1" dirty="0">
                  <a:latin typeface="Times New Roman" pitchFamily="18" charset="0"/>
                </a:rPr>
                <a:t>from (11.70°,37.5°) to (10.40°,38.40°)</a:t>
              </a:r>
            </a:p>
          </p:txBody>
        </p:sp>
        <p:grpSp>
          <p:nvGrpSpPr>
            <p:cNvPr id="24" name="Groupe 23"/>
            <p:cNvGrpSpPr/>
            <p:nvPr/>
          </p:nvGrpSpPr>
          <p:grpSpPr>
            <a:xfrm>
              <a:off x="0" y="642918"/>
              <a:ext cx="5715000" cy="4762500"/>
              <a:chOff x="3429000" y="428604"/>
              <a:chExt cx="5715000" cy="4762500"/>
            </a:xfrm>
          </p:grpSpPr>
          <p:pic>
            <p:nvPicPr>
              <p:cNvPr id="16" name="Picture 15" descr="wavelet_rec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429000" y="428604"/>
                <a:ext cx="5715000" cy="4762500"/>
              </a:xfrm>
              <a:prstGeom prst="rect">
                <a:avLst/>
              </a:prstGeom>
              <a:noFill/>
            </p:spPr>
          </p:pic>
          <p:grpSp>
            <p:nvGrpSpPr>
              <p:cNvPr id="23" name="Groupe 22"/>
              <p:cNvGrpSpPr/>
              <p:nvPr/>
            </p:nvGrpSpPr>
            <p:grpSpPr>
              <a:xfrm>
                <a:off x="5380010" y="798492"/>
                <a:ext cx="1938365" cy="4176713"/>
                <a:chOff x="5380010" y="798492"/>
                <a:chExt cx="1938365" cy="4176713"/>
              </a:xfrm>
            </p:grpSpPr>
            <p:sp>
              <p:nvSpPr>
                <p:cNvPr id="17" name="Line 22"/>
                <p:cNvSpPr>
                  <a:spLocks noChangeShapeType="1"/>
                </p:cNvSpPr>
                <p:nvPr/>
              </p:nvSpPr>
              <p:spPr bwMode="auto">
                <a:xfrm>
                  <a:off x="5445125" y="798492"/>
                  <a:ext cx="0" cy="4176713"/>
                </a:xfrm>
                <a:prstGeom prst="line">
                  <a:avLst/>
                </a:prstGeom>
                <a:noFill/>
                <a:ln w="19050">
                  <a:solidFill>
                    <a:srgbClr val="CC0099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8" name="Line 24"/>
                <p:cNvSpPr>
                  <a:spLocks noChangeShapeType="1"/>
                </p:cNvSpPr>
                <p:nvPr/>
              </p:nvSpPr>
              <p:spPr bwMode="auto">
                <a:xfrm>
                  <a:off x="7318375" y="798492"/>
                  <a:ext cx="0" cy="4176713"/>
                </a:xfrm>
                <a:prstGeom prst="line">
                  <a:avLst/>
                </a:prstGeom>
                <a:noFill/>
                <a:ln w="19050">
                  <a:solidFill>
                    <a:srgbClr val="CC0099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9" name="Line 27"/>
                <p:cNvSpPr>
                  <a:spLocks noChangeShapeType="1"/>
                </p:cNvSpPr>
                <p:nvPr/>
              </p:nvSpPr>
              <p:spPr bwMode="auto">
                <a:xfrm>
                  <a:off x="5429256" y="4714884"/>
                  <a:ext cx="1873250" cy="0"/>
                </a:xfrm>
                <a:prstGeom prst="line">
                  <a:avLst/>
                </a:prstGeom>
                <a:noFill/>
                <a:ln w="9525">
                  <a:solidFill>
                    <a:srgbClr val="000000"/>
                  </a:solidFill>
                  <a:round/>
                  <a:headEnd type="triangle" w="med" len="med"/>
                  <a:tailEnd type="triangle" w="med" len="med"/>
                </a:ln>
                <a:effectLst/>
              </p:spPr>
              <p:txBody>
                <a:bodyPr/>
                <a:lstStyle/>
                <a:p>
                  <a:endParaRPr lang="fr-FR"/>
                </a:p>
              </p:txBody>
            </p:sp>
            <p:sp>
              <p:nvSpPr>
                <p:cNvPr id="15" name="Text Box 29"/>
                <p:cNvSpPr txBox="1">
                  <a:spLocks noChangeArrowheads="1"/>
                </p:cNvSpPr>
                <p:nvPr/>
              </p:nvSpPr>
              <p:spPr bwMode="auto">
                <a:xfrm>
                  <a:off x="5380010" y="4376717"/>
                  <a:ext cx="1463675" cy="369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>
                  <a:spAutoFit/>
                </a:bodyPr>
                <a:lstStyle/>
                <a:p>
                  <a:r>
                    <a:rPr lang="fr-FR" dirty="0" err="1" smtClean="0">
                      <a:latin typeface="Symbol" pitchFamily="18" charset="2"/>
                    </a:rPr>
                    <a:t>l</a:t>
                  </a:r>
                  <a:r>
                    <a:rPr lang="fr-FR" baseline="-25000" dirty="0" err="1" smtClean="0">
                      <a:latin typeface="Arial" charset="0"/>
                    </a:rPr>
                    <a:t>sim</a:t>
                  </a:r>
                  <a:r>
                    <a:rPr lang="fr-FR" dirty="0" smtClean="0">
                      <a:solidFill>
                        <a:srgbClr val="000000"/>
                      </a:solidFill>
                    </a:rPr>
                    <a:t>=66 </a:t>
                  </a:r>
                  <a:r>
                    <a:rPr lang="fr-FR" dirty="0">
                      <a:solidFill>
                        <a:srgbClr val="000000"/>
                      </a:solidFill>
                    </a:rPr>
                    <a:t>Km</a:t>
                  </a:r>
                </a:p>
              </p:txBody>
            </p:sp>
          </p:grpSp>
        </p:grpSp>
      </p:grpSp>
      <p:sp>
        <p:nvSpPr>
          <p:cNvPr id="20" name="ZoneTexte 19"/>
          <p:cNvSpPr txBox="1"/>
          <p:nvPr/>
        </p:nvSpPr>
        <p:spPr>
          <a:xfrm>
            <a:off x="5958512" y="4071942"/>
            <a:ext cx="31854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Reconstructed M2 vertical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velocity at 100m depth by</a:t>
            </a:r>
          </a:p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wavelet decomposition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0" y="44624"/>
            <a:ext cx="936104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</a:rPr>
              <a:t>Reconstructed  vertical velocity at the M</a:t>
            </a:r>
            <a:r>
              <a:rPr lang="en-US" sz="2800" b="1" baseline="-25000" dirty="0" smtClean="0">
                <a:solidFill>
                  <a:srgbClr val="FFC000"/>
                </a:solidFill>
                <a:latin typeface="Times New Roman" pitchFamily="18" charset="0"/>
              </a:rPr>
              <a:t>2</a:t>
            </a:r>
            <a:r>
              <a:rPr lang="en-US" sz="2800" b="1" dirty="0" smtClean="0">
                <a:solidFill>
                  <a:srgbClr val="FFC000"/>
                </a:solidFill>
                <a:latin typeface="Times New Roman" pitchFamily="18" charset="0"/>
              </a:rPr>
              <a:t> frequency </a:t>
            </a:r>
            <a:endParaRPr lang="en-US" sz="2800" b="1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8572528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10</a:t>
            </a:r>
            <a:endParaRPr lang="fr-FR" sz="2400" dirty="0"/>
          </a:p>
        </p:txBody>
      </p:sp>
      <p:pic>
        <p:nvPicPr>
          <p:cNvPr id="26" name="Picture 11" descr="W_M2_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85918" y="1500174"/>
            <a:ext cx="5143500" cy="3017520"/>
          </a:xfrm>
          <a:prstGeom prst="rect">
            <a:avLst/>
          </a:prstGeom>
          <a:noFill/>
        </p:spPr>
      </p:pic>
      <p:sp>
        <p:nvSpPr>
          <p:cNvPr id="27" name="ZoneTexte 26"/>
          <p:cNvSpPr txBox="1"/>
          <p:nvPr/>
        </p:nvSpPr>
        <p:spPr>
          <a:xfrm>
            <a:off x="2071670" y="4572008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Horizontal section at 100 m depth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9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 animBg="1"/>
      <p:bldP spid="20" grpId="1"/>
      <p:bldP spid="27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44450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9" name="Groupe 8"/>
          <p:cNvGrpSpPr/>
          <p:nvPr/>
        </p:nvGrpSpPr>
        <p:grpSpPr>
          <a:xfrm>
            <a:off x="2483768" y="785794"/>
            <a:ext cx="4532711" cy="4283507"/>
            <a:chOff x="2483768" y="785794"/>
            <a:chExt cx="4532711" cy="4283507"/>
          </a:xfrm>
        </p:grpSpPr>
        <p:pic>
          <p:nvPicPr>
            <p:cNvPr id="3" name="Image 9" descr="ICREM2AO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483768" y="1412776"/>
              <a:ext cx="4224337" cy="36565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" name="Connecteur droit 3"/>
            <p:cNvCxnSpPr/>
            <p:nvPr/>
          </p:nvCxnSpPr>
          <p:spPr>
            <a:xfrm flipH="1">
              <a:off x="4405076" y="1772816"/>
              <a:ext cx="454956" cy="1368152"/>
            </a:xfrm>
            <a:prstGeom prst="line">
              <a:avLst/>
            </a:prstGeom>
            <a:ln w="28575"/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sp>
          <p:nvSpPr>
            <p:cNvPr id="5" name="ZoneTexte 4"/>
            <p:cNvSpPr txBox="1"/>
            <p:nvPr/>
          </p:nvSpPr>
          <p:spPr>
            <a:xfrm>
              <a:off x="5929322" y="785794"/>
              <a:ext cx="108715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err="1" smtClean="0">
                  <a:solidFill>
                    <a:schemeClr val="bg1"/>
                  </a:solidFill>
                </a:rPr>
                <a:t>transect</a:t>
              </a:r>
              <a:endParaRPr lang="fr-FR" dirty="0">
                <a:solidFill>
                  <a:schemeClr val="bg1"/>
                </a:solidFill>
              </a:endParaRPr>
            </a:p>
          </p:txBody>
        </p:sp>
        <p:cxnSp>
          <p:nvCxnSpPr>
            <p:cNvPr id="8" name="Connecteur droit avec flèche 7"/>
            <p:cNvCxnSpPr/>
            <p:nvPr/>
          </p:nvCxnSpPr>
          <p:spPr>
            <a:xfrm rot="10800000" flipV="1">
              <a:off x="4857752" y="928670"/>
              <a:ext cx="1071570" cy="928694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0" name="ZoneTexte 9"/>
          <p:cNvSpPr txBox="1"/>
          <p:nvPr/>
        </p:nvSpPr>
        <p:spPr>
          <a:xfrm>
            <a:off x="8571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11</a:t>
            </a:r>
            <a:endParaRPr lang="fr-FR" sz="2400" dirty="0"/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214414" y="5572140"/>
            <a:ext cx="75723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71500" algn="l"/>
              </a:tabLst>
            </a:pPr>
            <a:r>
              <a:rPr kumimoji="0" lang="en-US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The chosen transect 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corresponds to the prominent direction of propagation of the M</a:t>
            </a:r>
            <a:r>
              <a:rPr kumimoji="0" lang="en-GB" b="1" i="0" u="none" strike="noStrike" cap="none" normalizeH="0" baseline="-3000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</a:t>
            </a:r>
            <a:r>
              <a:rPr kumimoji="0" lang="en-GB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internal tides from the most efficient generation site.</a:t>
            </a:r>
            <a:endParaRPr kumimoji="0" lang="en-GB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2500298" y="4286256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TUNISIA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858016" y="3273982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Sicily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strait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4" name="Connecteur droit avec flèche 13"/>
          <p:cNvCxnSpPr/>
          <p:nvPr/>
        </p:nvCxnSpPr>
        <p:spPr>
          <a:xfrm rot="10800000">
            <a:off x="4929190" y="3071810"/>
            <a:ext cx="1857388" cy="357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" name="Groupe 16"/>
          <p:cNvGrpSpPr/>
          <p:nvPr/>
        </p:nvGrpSpPr>
        <p:grpSpPr>
          <a:xfrm>
            <a:off x="285720" y="0"/>
            <a:ext cx="4300348" cy="3290011"/>
            <a:chOff x="285720" y="0"/>
            <a:chExt cx="4300348" cy="3290011"/>
          </a:xfrm>
        </p:grpSpPr>
        <p:pic>
          <p:nvPicPr>
            <p:cNvPr id="7" name="Image 6" descr="IDAM2_winter_zoom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85720" y="0"/>
              <a:ext cx="4294937" cy="3290011"/>
            </a:xfrm>
            <a:prstGeom prst="rect">
              <a:avLst/>
            </a:prstGeom>
          </p:spPr>
        </p:pic>
        <p:sp>
          <p:nvSpPr>
            <p:cNvPr id="8" name="ZoneTexte 7"/>
            <p:cNvSpPr txBox="1"/>
            <p:nvPr/>
          </p:nvSpPr>
          <p:spPr>
            <a:xfrm>
              <a:off x="562708" y="2630658"/>
              <a:ext cx="40233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M</a:t>
              </a:r>
              <a:r>
                <a:rPr lang="en-US" sz="1400" baseline="-25000" dirty="0" smtClean="0"/>
                <a:t>2</a:t>
              </a:r>
              <a:r>
                <a:rPr lang="en-US" sz="1400" dirty="0" smtClean="0"/>
                <a:t> internal vertical displacement amplitude (m)</a:t>
              </a:r>
              <a:endParaRPr lang="en-US" sz="1400" dirty="0"/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4868266" y="0"/>
            <a:ext cx="4410428" cy="6576135"/>
            <a:chOff x="4868266" y="0"/>
            <a:chExt cx="4410428" cy="6576135"/>
          </a:xfrm>
        </p:grpSpPr>
        <p:pic>
          <p:nvPicPr>
            <p:cNvPr id="5" name="Image 4" descr="gamma_winter_publi2sec.jpg"/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992014" y="0"/>
              <a:ext cx="4151986" cy="3290011"/>
            </a:xfrm>
            <a:prstGeom prst="rect">
              <a:avLst/>
            </a:prstGeom>
          </p:spPr>
        </p:pic>
        <p:pic>
          <p:nvPicPr>
            <p:cNvPr id="6" name="Image 5" descr="CREM2_winter_zoom.jpg"/>
            <p:cNvPicPr>
              <a:picLocks noChangeAspect="1"/>
            </p:cNvPicPr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4868266" y="3286124"/>
              <a:ext cx="4275734" cy="3290011"/>
            </a:xfrm>
            <a:prstGeom prst="rect">
              <a:avLst/>
            </a:prstGeom>
          </p:spPr>
        </p:pic>
        <p:sp>
          <p:nvSpPr>
            <p:cNvPr id="9" name="ZoneTexte 8"/>
            <p:cNvSpPr txBox="1"/>
            <p:nvPr/>
          </p:nvSpPr>
          <p:spPr>
            <a:xfrm>
              <a:off x="5128157" y="5734997"/>
              <a:ext cx="401584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M</a:t>
              </a:r>
              <a:r>
                <a:rPr lang="fr-FR" baseline="-25000" dirty="0" smtClean="0"/>
                <a:t>2 </a:t>
              </a:r>
              <a:r>
                <a:rPr lang="fr-FR" dirty="0" err="1" smtClean="0"/>
                <a:t>internal</a:t>
              </a:r>
              <a:r>
                <a:rPr lang="fr-FR" dirty="0" smtClean="0"/>
                <a:t> </a:t>
              </a:r>
              <a:r>
                <a:rPr lang="fr-FR" dirty="0" err="1" smtClean="0"/>
                <a:t>energy</a:t>
              </a:r>
              <a:r>
                <a:rPr lang="fr-FR" dirty="0" smtClean="0"/>
                <a:t> conversion rate</a:t>
              </a:r>
            </a:p>
            <a:p>
              <a:r>
                <a:rPr lang="fr-FR" dirty="0" smtClean="0"/>
                <a:t> (10</a:t>
              </a:r>
              <a:r>
                <a:rPr lang="fr-FR" baseline="30000" dirty="0" smtClean="0"/>
                <a:t>-4</a:t>
              </a:r>
              <a:r>
                <a:rPr lang="fr-FR" dirty="0" smtClean="0"/>
                <a:t> </a:t>
              </a:r>
              <a:r>
                <a:rPr lang="fr-FR" dirty="0" err="1" smtClean="0"/>
                <a:t>W.m</a:t>
              </a:r>
              <a:r>
                <a:rPr lang="fr-FR" baseline="30000" dirty="0" smtClean="0"/>
                <a:t>-2</a:t>
              </a:r>
              <a:r>
                <a:rPr lang="fr-FR" dirty="0" smtClean="0"/>
                <a:t>)</a:t>
              </a:r>
              <a:endParaRPr lang="fr-FR" dirty="0"/>
            </a:p>
          </p:txBody>
        </p:sp>
        <p:sp>
          <p:nvSpPr>
            <p:cNvPr id="12" name="Text Box 9"/>
            <p:cNvSpPr txBox="1">
              <a:spLocks noChangeArrowheads="1"/>
            </p:cNvSpPr>
            <p:nvPr/>
          </p:nvSpPr>
          <p:spPr bwMode="auto">
            <a:xfrm>
              <a:off x="6037019" y="260648"/>
              <a:ext cx="3241675" cy="8255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en-GB" sz="1600" dirty="0">
                  <a:solidFill>
                    <a:schemeClr val="accent2"/>
                  </a:solidFill>
                </a:rPr>
                <a:t>Internal generation criteria parameter </a:t>
              </a:r>
              <a:r>
                <a:rPr lang="en-GB" sz="1600" dirty="0">
                  <a:solidFill>
                    <a:schemeClr val="accent2"/>
                  </a:solidFill>
                  <a:latin typeface="Symbol" pitchFamily="18" charset="2"/>
                </a:rPr>
                <a:t>g</a:t>
              </a:r>
              <a:endParaRPr lang="fr-FR" sz="1600" dirty="0">
                <a:solidFill>
                  <a:schemeClr val="accent2"/>
                </a:solidFill>
                <a:latin typeface="Symbol" pitchFamily="18" charset="2"/>
              </a:endParaRPr>
            </a:p>
            <a:p>
              <a:endParaRPr lang="fr-FR" sz="1600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3" name="Object 10"/>
            <p:cNvGraphicFramePr>
              <a:graphicFrameLocks noChangeAspect="1"/>
            </p:cNvGraphicFramePr>
            <p:nvPr/>
          </p:nvGraphicFramePr>
          <p:xfrm>
            <a:off x="6110044" y="1113815"/>
            <a:ext cx="2425700" cy="7064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7651" name="Equation" r:id="rId9" imgW="2425680" imgH="698400" progId="">
                    <p:embed/>
                  </p:oleObj>
                </mc:Choice>
                <mc:Fallback>
                  <p:oleObj name="Equation" r:id="rId9" imgW="2425680" imgH="698400" progId="">
                    <p:embed/>
                    <p:pic>
                      <p:nvPicPr>
                        <p:cNvPr id="0" name="Picture 1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0044" y="1113815"/>
                          <a:ext cx="2425700" cy="7064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395536" y="4077072"/>
            <a:ext cx="4017963" cy="204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sz="2000" dirty="0">
                <a:latin typeface="Tahoma" pitchFamily="34" charset="0"/>
              </a:rPr>
              <a:t> </a:t>
            </a:r>
            <a:r>
              <a:rPr lang="en-GB" dirty="0"/>
              <a:t>Strong conversion occurs over the steepest parts of the continental slope (shelf edge of the AB) which is characterized by a supercritical slope as reveals the plot of the internal generation criteria </a:t>
            </a:r>
            <a:r>
              <a:rPr lang="en-GB" dirty="0" smtClean="0"/>
              <a:t>parameter </a:t>
            </a:r>
            <a:r>
              <a:rPr lang="en-GB" dirty="0" smtClean="0">
                <a:latin typeface="Symbol" pitchFamily="18" charset="2"/>
              </a:rPr>
              <a:t>g</a:t>
            </a:r>
            <a:r>
              <a:rPr lang="en-GB" dirty="0" smtClean="0"/>
              <a:t>.  </a:t>
            </a:r>
            <a:endParaRPr lang="en-US" dirty="0"/>
          </a:p>
        </p:txBody>
      </p:sp>
      <p:sp>
        <p:nvSpPr>
          <p:cNvPr id="18" name="Text Box 22"/>
          <p:cNvSpPr txBox="1">
            <a:spLocks noChangeArrowheads="1"/>
          </p:cNvSpPr>
          <p:nvPr/>
        </p:nvSpPr>
        <p:spPr bwMode="auto">
          <a:xfrm>
            <a:off x="357158" y="4857760"/>
            <a:ext cx="4070354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GB" dirty="0"/>
              <a:t>The cross and along shelf components of the M2 depth integrated energy flux reveal a seaward propagation as suggested by Sherwin (1991</a:t>
            </a:r>
            <a:r>
              <a:rPr lang="en-GB" dirty="0" smtClean="0"/>
              <a:t>)</a:t>
            </a:r>
            <a:endParaRPr lang="fr-FR" dirty="0"/>
          </a:p>
        </p:txBody>
      </p:sp>
      <p:cxnSp>
        <p:nvCxnSpPr>
          <p:cNvPr id="19" name="Connecteur droit 18"/>
          <p:cNvCxnSpPr/>
          <p:nvPr/>
        </p:nvCxnSpPr>
        <p:spPr>
          <a:xfrm rot="5400000">
            <a:off x="2606673" y="3178979"/>
            <a:ext cx="6357958" cy="1588"/>
          </a:xfrm>
          <a:prstGeom prst="line">
            <a:avLst/>
          </a:prstGeom>
          <a:ln w="15875">
            <a:solidFill>
              <a:srgbClr val="CC0099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Image 19" descr="flux.jp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85720" y="-24"/>
            <a:ext cx="4296948" cy="3384012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357158" y="335756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 smtClean="0"/>
              <a:t>M</a:t>
            </a:r>
            <a:r>
              <a:rPr lang="en-US" sz="1400" baseline="-20000" dirty="0" smtClean="0"/>
              <a:t>2</a:t>
            </a:r>
            <a:r>
              <a:rPr lang="en-US" sz="1400" dirty="0" smtClean="0"/>
              <a:t> depth integrated internal energy flux along (Flux //) and across (Flux |-) component (W.m</a:t>
            </a:r>
            <a:r>
              <a:rPr lang="en-US" sz="1400" baseline="30000" dirty="0" smtClean="0"/>
              <a:t>-1</a:t>
            </a:r>
            <a:r>
              <a:rPr lang="en-US" sz="1400" dirty="0" smtClean="0"/>
              <a:t>)</a:t>
            </a:r>
            <a:endParaRPr lang="fr-FR" sz="1400" dirty="0"/>
          </a:p>
        </p:txBody>
      </p:sp>
      <p:sp>
        <p:nvSpPr>
          <p:cNvPr id="23" name="Rectangle 22"/>
          <p:cNvSpPr/>
          <p:nvPr/>
        </p:nvSpPr>
        <p:spPr>
          <a:xfrm>
            <a:off x="214282" y="4000504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GB" dirty="0" smtClean="0"/>
              <a:t>M2 internal vertical displacement amplitude (IDA) larger than 29 m occurs in the generation site , noticeable  IDA are  present elsewhere  (at the seabed and deep regions)  </a:t>
            </a:r>
            <a:endParaRPr lang="en-GB" dirty="0"/>
          </a:p>
        </p:txBody>
      </p:sp>
      <p:sp>
        <p:nvSpPr>
          <p:cNvPr id="24" name="ZoneTexte 23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12</a:t>
            </a:r>
            <a:endParaRPr lang="fr-FR" sz="2400" dirty="0"/>
          </a:p>
        </p:txBody>
      </p:sp>
    </p:spTree>
    <p:custDataLst>
      <p:tags r:id="rId2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18" grpId="1"/>
      <p:bldP spid="21" grpId="0"/>
      <p:bldP spid="23" grpId="0"/>
      <p:bldP spid="23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Image 23" descr="bathy_mess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2566" y="2638958"/>
            <a:ext cx="4161434" cy="4219042"/>
          </a:xfrm>
          <a:prstGeom prst="rect">
            <a:avLst/>
          </a:prstGeom>
        </p:spPr>
      </p:pic>
      <p:pic>
        <p:nvPicPr>
          <p:cNvPr id="25" name="Image 24" descr="bathy_dom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85728"/>
            <a:ext cx="4674413" cy="367710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2857488" y="928670"/>
            <a:ext cx="1071570" cy="1357322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34" name="Connecteur droit 33"/>
          <p:cNvCxnSpPr/>
          <p:nvPr/>
        </p:nvCxnSpPr>
        <p:spPr>
          <a:xfrm>
            <a:off x="3929058" y="2285992"/>
            <a:ext cx="2357454" cy="1000132"/>
          </a:xfrm>
          <a:prstGeom prst="line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ZoneTexte 37"/>
          <p:cNvSpPr txBox="1"/>
          <p:nvPr/>
        </p:nvSpPr>
        <p:spPr>
          <a:xfrm>
            <a:off x="5214942" y="642918"/>
            <a:ext cx="339868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smtClean="0">
                <a:solidFill>
                  <a:srgbClr val="FFFF00"/>
                </a:solidFill>
              </a:rPr>
              <a:t>M</a:t>
            </a:r>
            <a:r>
              <a:rPr lang="fr-FR" sz="2800" baseline="-25000" dirty="0" smtClean="0">
                <a:solidFill>
                  <a:srgbClr val="FFFF00"/>
                </a:solidFill>
              </a:rPr>
              <a:t>2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internal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tide</a:t>
            </a:r>
            <a:r>
              <a:rPr lang="fr-FR" sz="2800" dirty="0" smtClean="0">
                <a:solidFill>
                  <a:srgbClr val="FFFF00"/>
                </a:solidFill>
              </a:rPr>
              <a:t> in</a:t>
            </a:r>
          </a:p>
          <a:p>
            <a:r>
              <a:rPr lang="fr-FR" sz="2800" dirty="0" smtClean="0">
                <a:solidFill>
                  <a:srgbClr val="FFFF00"/>
                </a:solidFill>
              </a:rPr>
              <a:t> the </a:t>
            </a:r>
            <a:r>
              <a:rPr lang="fr-FR" sz="2800" dirty="0" err="1" smtClean="0">
                <a:solidFill>
                  <a:srgbClr val="FFFF00"/>
                </a:solidFill>
              </a:rPr>
              <a:t>Messina</a:t>
            </a:r>
            <a:r>
              <a:rPr lang="fr-FR" sz="2800" dirty="0" smtClean="0">
                <a:solidFill>
                  <a:srgbClr val="FFFF00"/>
                </a:solidFill>
              </a:rPr>
              <a:t> </a:t>
            </a:r>
            <a:r>
              <a:rPr lang="fr-FR" sz="2800" dirty="0" err="1" smtClean="0">
                <a:solidFill>
                  <a:srgbClr val="FFFF00"/>
                </a:solidFill>
              </a:rPr>
              <a:t>Strait</a:t>
            </a:r>
            <a:endParaRPr lang="fr-FR" sz="2800" dirty="0">
              <a:solidFill>
                <a:srgbClr val="FFFF00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13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42844" y="3143248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TUNISIA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071670" y="1643050"/>
            <a:ext cx="9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SICILY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38" y="2195513"/>
            <a:ext cx="3905250" cy="218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lipse 4"/>
          <p:cNvSpPr/>
          <p:nvPr/>
        </p:nvSpPr>
        <p:spPr>
          <a:xfrm>
            <a:off x="2000232" y="2214554"/>
            <a:ext cx="1285875" cy="500063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6" name="Ellipse 5"/>
          <p:cNvSpPr/>
          <p:nvPr/>
        </p:nvSpPr>
        <p:spPr>
          <a:xfrm>
            <a:off x="1143000" y="3500438"/>
            <a:ext cx="2571750" cy="785812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7" name="ZoneTexte 6"/>
          <p:cNvSpPr txBox="1"/>
          <p:nvPr/>
        </p:nvSpPr>
        <p:spPr>
          <a:xfrm>
            <a:off x="214282" y="139463"/>
            <a:ext cx="89297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</a:rPr>
              <a:t>M</a:t>
            </a:r>
            <a:r>
              <a:rPr lang="en-US" sz="3600" baseline="-25000" dirty="0" smtClean="0">
                <a:solidFill>
                  <a:srgbClr val="FFFF00"/>
                </a:solidFill>
              </a:rPr>
              <a:t>2</a:t>
            </a:r>
            <a:r>
              <a:rPr lang="en-US" sz="3600" dirty="0" smtClean="0">
                <a:solidFill>
                  <a:srgbClr val="FFFF00"/>
                </a:solidFill>
              </a:rPr>
              <a:t> internal tides in the Messina strait</a:t>
            </a:r>
            <a:r>
              <a:rPr lang="fr-FR" dirty="0" smtClean="0">
                <a:solidFill>
                  <a:srgbClr val="FFFF00"/>
                </a:solidFill>
              </a:rPr>
              <a:t> </a:t>
            </a:r>
            <a:endParaRPr lang="fr-FR" dirty="0">
              <a:solidFill>
                <a:srgbClr val="FFFF00"/>
              </a:solidFill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1857356" y="4572008"/>
            <a:ext cx="1356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Radar image</a:t>
            </a:r>
            <a:endParaRPr lang="en-US" dirty="0"/>
          </a:p>
        </p:txBody>
      </p:sp>
      <p:grpSp>
        <p:nvGrpSpPr>
          <p:cNvPr id="10" name="Groupe 9"/>
          <p:cNvGrpSpPr/>
          <p:nvPr/>
        </p:nvGrpSpPr>
        <p:grpSpPr>
          <a:xfrm>
            <a:off x="4643438" y="928670"/>
            <a:ext cx="4116833" cy="5380272"/>
            <a:chOff x="4714876" y="981075"/>
            <a:chExt cx="4116833" cy="5380272"/>
          </a:xfrm>
        </p:grpSpPr>
        <p:pic>
          <p:nvPicPr>
            <p:cNvPr id="3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786313" y="981075"/>
              <a:ext cx="4000500" cy="46434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Rectangle 8"/>
            <p:cNvSpPr/>
            <p:nvPr/>
          </p:nvSpPr>
          <p:spPr>
            <a:xfrm>
              <a:off x="4714876" y="5715016"/>
              <a:ext cx="4116833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i="1" dirty="0" smtClean="0"/>
                <a:t>M</a:t>
              </a:r>
              <a:r>
                <a:rPr lang="fr-FR" i="1" baseline="-25000" dirty="0" smtClean="0"/>
                <a:t>2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internal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energy</a:t>
              </a:r>
              <a:r>
                <a:rPr lang="fr-FR" i="1" dirty="0" smtClean="0"/>
                <a:t> conversion rate </a:t>
              </a:r>
            </a:p>
            <a:p>
              <a:r>
                <a:rPr lang="fr-FR" i="1" dirty="0" smtClean="0"/>
                <a:t>(10</a:t>
              </a:r>
              <a:r>
                <a:rPr lang="fr-FR" i="1" baseline="30000" dirty="0" smtClean="0"/>
                <a:t>-2</a:t>
              </a:r>
              <a:r>
                <a:rPr lang="fr-FR" i="1" dirty="0" smtClean="0"/>
                <a:t> </a:t>
              </a:r>
              <a:r>
                <a:rPr lang="fr-FR" i="1" dirty="0" err="1" smtClean="0"/>
                <a:t>W.m</a:t>
              </a:r>
              <a:r>
                <a:rPr lang="fr-FR" i="1" baseline="30000" dirty="0" smtClean="0"/>
                <a:t>-2</a:t>
              </a:r>
              <a:r>
                <a:rPr lang="fr-FR" i="1" dirty="0" smtClean="0"/>
                <a:t>).</a:t>
              </a:r>
              <a:endParaRPr lang="fr-FR" i="1" dirty="0"/>
            </a:p>
          </p:txBody>
        </p:sp>
      </p:grpSp>
      <p:sp>
        <p:nvSpPr>
          <p:cNvPr id="13" name="ZoneTexte 12"/>
          <p:cNvSpPr txBox="1"/>
          <p:nvPr/>
        </p:nvSpPr>
        <p:spPr>
          <a:xfrm>
            <a:off x="8571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14</a:t>
            </a:r>
            <a:endParaRPr lang="fr-FR" sz="2400" dirty="0"/>
          </a:p>
        </p:txBody>
      </p:sp>
      <p:cxnSp>
        <p:nvCxnSpPr>
          <p:cNvPr id="15" name="Connecteur droit avec flèche 14"/>
          <p:cNvCxnSpPr/>
          <p:nvPr/>
        </p:nvCxnSpPr>
        <p:spPr>
          <a:xfrm flipV="1">
            <a:off x="2928926" y="2214554"/>
            <a:ext cx="2928958" cy="285752"/>
          </a:xfrm>
          <a:prstGeom prst="straightConnector1">
            <a:avLst/>
          </a:prstGeom>
          <a:ln w="38100">
            <a:solidFill>
              <a:srgbClr val="92D050"/>
            </a:solidFill>
            <a:headEnd type="stealt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Connecteur droit avec flèche 17"/>
          <p:cNvCxnSpPr/>
          <p:nvPr/>
        </p:nvCxnSpPr>
        <p:spPr>
          <a:xfrm flipV="1">
            <a:off x="3214678" y="2643182"/>
            <a:ext cx="2500330" cy="1214446"/>
          </a:xfrm>
          <a:prstGeom prst="straightConnector1">
            <a:avLst/>
          </a:prstGeom>
          <a:ln w="38100">
            <a:solidFill>
              <a:srgbClr val="92D05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 28"/>
          <p:cNvGrpSpPr/>
          <p:nvPr/>
        </p:nvGrpSpPr>
        <p:grpSpPr>
          <a:xfrm>
            <a:off x="4967349" y="3786190"/>
            <a:ext cx="3713448" cy="2952750"/>
            <a:chOff x="4279930" y="3786190"/>
            <a:chExt cx="3713448" cy="2952750"/>
          </a:xfrm>
        </p:grpSpPr>
        <p:pic>
          <p:nvPicPr>
            <p:cNvPr id="6" name="Picture 269" descr="gamma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286248" y="3786190"/>
              <a:ext cx="3707130" cy="2952750"/>
            </a:xfrm>
            <a:prstGeom prst="rect">
              <a:avLst/>
            </a:prstGeom>
            <a:noFill/>
          </p:spPr>
        </p:pic>
        <p:sp>
          <p:nvSpPr>
            <p:cNvPr id="16" name="Text Box 312"/>
            <p:cNvSpPr txBox="1">
              <a:spLocks noChangeArrowheads="1"/>
            </p:cNvSpPr>
            <p:nvPr/>
          </p:nvSpPr>
          <p:spPr bwMode="auto">
            <a:xfrm>
              <a:off x="4279930" y="6000767"/>
              <a:ext cx="3506780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just"/>
              <a:r>
                <a:rPr lang="fr-FR" u="none" dirty="0">
                  <a:solidFill>
                    <a:srgbClr val="990099"/>
                  </a:solidFill>
                </a:rPr>
                <a:t>M</a:t>
              </a:r>
              <a:r>
                <a:rPr lang="fr-FR" u="none" baseline="-25000" dirty="0">
                  <a:solidFill>
                    <a:srgbClr val="990099"/>
                  </a:solidFill>
                </a:rPr>
                <a:t>2</a:t>
              </a:r>
              <a:r>
                <a:rPr lang="fr-FR" u="none" dirty="0">
                  <a:solidFill>
                    <a:srgbClr val="990099"/>
                  </a:solidFill>
                </a:rPr>
                <a:t> </a:t>
              </a:r>
              <a:r>
                <a:rPr lang="en-GB" u="none" dirty="0">
                  <a:solidFill>
                    <a:srgbClr val="990099"/>
                  </a:solidFill>
                </a:rPr>
                <a:t>internal wave generation </a:t>
              </a:r>
              <a:r>
                <a:rPr lang="en-GB" u="none" dirty="0" smtClean="0">
                  <a:solidFill>
                    <a:srgbClr val="990099"/>
                  </a:solidFill>
                </a:rPr>
                <a:t>criteria  </a:t>
              </a:r>
              <a:r>
                <a:rPr lang="en-GB" u="none" dirty="0">
                  <a:solidFill>
                    <a:srgbClr val="990099"/>
                  </a:solidFill>
                </a:rPr>
                <a:t>parameter</a:t>
              </a:r>
              <a:r>
                <a:rPr lang="en-GB" u="none" dirty="0"/>
                <a:t> </a:t>
              </a:r>
              <a:endParaRPr lang="fr-FR" u="none" dirty="0"/>
            </a:p>
          </p:txBody>
        </p:sp>
      </p:grpSp>
      <p:pic>
        <p:nvPicPr>
          <p:cNvPr id="37" name="Image 10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500042"/>
            <a:ext cx="2306637" cy="3786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Rectangle 38"/>
          <p:cNvSpPr/>
          <p:nvPr/>
        </p:nvSpPr>
        <p:spPr>
          <a:xfrm>
            <a:off x="214282" y="4286256"/>
            <a:ext cx="4572000" cy="258532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buFont typeface="Arial" charset="0"/>
              <a:buChar char="•"/>
            </a:pPr>
            <a:r>
              <a:rPr lang="en-GB" dirty="0" smtClean="0"/>
              <a:t>The value of the internal wave generation criteria parameter is near critical at 15 Km from the origin transect leading to strong internal tide signal</a:t>
            </a:r>
          </a:p>
          <a:p>
            <a:pPr algn="just">
              <a:buFont typeface="Arial" charset="0"/>
              <a:buChar char="•"/>
            </a:pPr>
            <a:endParaRPr lang="en-GB" dirty="0" smtClean="0"/>
          </a:p>
          <a:p>
            <a:pPr algn="just">
              <a:buFont typeface="Arial" charset="0"/>
              <a:buChar char="•"/>
            </a:pPr>
            <a:r>
              <a:rPr lang="en-GB" dirty="0" smtClean="0"/>
              <a:t>The second generation site (subcritical slope) generates weak internal tide</a:t>
            </a:r>
          </a:p>
          <a:p>
            <a:pPr algn="just"/>
            <a:endParaRPr lang="fr-FR" dirty="0"/>
          </a:p>
        </p:txBody>
      </p:sp>
      <p:pic>
        <p:nvPicPr>
          <p:cNvPr id="40" name="Picture 275" descr="Conversion_rate_energ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14290"/>
            <a:ext cx="3943350" cy="3259836"/>
          </a:xfrm>
          <a:prstGeom prst="rect">
            <a:avLst/>
          </a:prstGeom>
          <a:noFill/>
        </p:spPr>
      </p:pic>
      <p:sp>
        <p:nvSpPr>
          <p:cNvPr id="41" name="ZoneTexte 40"/>
          <p:cNvSpPr txBox="1"/>
          <p:nvPr/>
        </p:nvSpPr>
        <p:spPr>
          <a:xfrm>
            <a:off x="5572132" y="2714620"/>
            <a:ext cx="3605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M</a:t>
            </a:r>
            <a:r>
              <a:rPr lang="fr-FR" baseline="-25000" dirty="0" smtClean="0"/>
              <a:t>2</a:t>
            </a:r>
            <a:r>
              <a:rPr lang="fr-FR" dirty="0" smtClean="0"/>
              <a:t> </a:t>
            </a:r>
            <a:r>
              <a:rPr lang="fr-FR" dirty="0" err="1" smtClean="0"/>
              <a:t>internal</a:t>
            </a:r>
            <a:r>
              <a:rPr lang="fr-FR" dirty="0" smtClean="0"/>
              <a:t> </a:t>
            </a:r>
            <a:r>
              <a:rPr lang="fr-FR" dirty="0" err="1" smtClean="0"/>
              <a:t>energy</a:t>
            </a:r>
            <a:r>
              <a:rPr lang="fr-FR" dirty="0" smtClean="0"/>
              <a:t> conversion </a:t>
            </a:r>
          </a:p>
          <a:p>
            <a:r>
              <a:rPr lang="fr-FR" dirty="0" smtClean="0"/>
              <a:t>rate (10</a:t>
            </a:r>
            <a:r>
              <a:rPr lang="fr-FR" baseline="30000" dirty="0" smtClean="0"/>
              <a:t>-4 </a:t>
            </a:r>
            <a:r>
              <a:rPr lang="fr-FR" dirty="0" err="1" smtClean="0"/>
              <a:t>W.m</a:t>
            </a:r>
            <a:r>
              <a:rPr lang="fr-FR" baseline="30000" dirty="0" smtClean="0"/>
              <a:t>-3</a:t>
            </a:r>
            <a:r>
              <a:rPr lang="fr-FR" dirty="0" smtClean="0"/>
              <a:t>)</a:t>
            </a:r>
            <a:endParaRPr lang="fr-FR" dirty="0"/>
          </a:p>
        </p:txBody>
      </p:sp>
      <p:cxnSp>
        <p:nvCxnSpPr>
          <p:cNvPr id="43" name="Connecteur droit avec flèche 42"/>
          <p:cNvCxnSpPr/>
          <p:nvPr/>
        </p:nvCxnSpPr>
        <p:spPr>
          <a:xfrm rot="5400000">
            <a:off x="1928794" y="2643182"/>
            <a:ext cx="714380" cy="28575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grpSp>
        <p:nvGrpSpPr>
          <p:cNvPr id="17" name="Groupe 16"/>
          <p:cNvGrpSpPr/>
          <p:nvPr/>
        </p:nvGrpSpPr>
        <p:grpSpPr>
          <a:xfrm>
            <a:off x="5929322" y="3714752"/>
            <a:ext cx="2709768" cy="1143008"/>
            <a:chOff x="5929322" y="3714752"/>
            <a:chExt cx="2709768" cy="1143008"/>
          </a:xfrm>
        </p:grpSpPr>
        <p:sp>
          <p:nvSpPr>
            <p:cNvPr id="45" name="Ellipse 44"/>
            <p:cNvSpPr/>
            <p:nvPr/>
          </p:nvSpPr>
          <p:spPr>
            <a:xfrm>
              <a:off x="5929322" y="3786190"/>
              <a:ext cx="571504" cy="1428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6" name="ZoneTexte 45"/>
            <p:cNvSpPr txBox="1"/>
            <p:nvPr/>
          </p:nvSpPr>
          <p:spPr>
            <a:xfrm>
              <a:off x="6429388" y="3714752"/>
              <a:ext cx="13128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Near critical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48" name="Ellipse 47"/>
            <p:cNvSpPr/>
            <p:nvPr/>
          </p:nvSpPr>
          <p:spPr>
            <a:xfrm>
              <a:off x="7429520" y="4714884"/>
              <a:ext cx="571504" cy="142876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49" name="ZoneTexte 48"/>
            <p:cNvSpPr txBox="1"/>
            <p:nvPr/>
          </p:nvSpPr>
          <p:spPr>
            <a:xfrm>
              <a:off x="7500958" y="4286256"/>
              <a:ext cx="11381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00B050"/>
                  </a:solidFill>
                </a:rPr>
                <a:t>subcritical</a:t>
              </a:r>
              <a:endParaRPr lang="en-US" dirty="0">
                <a:solidFill>
                  <a:srgbClr val="00B050"/>
                </a:solidFill>
              </a:endParaRPr>
            </a:p>
          </p:txBody>
        </p:sp>
      </p:grpSp>
      <p:pic>
        <p:nvPicPr>
          <p:cNvPr id="18" name="Picture 273" descr="ide_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596" y="285728"/>
            <a:ext cx="3917061" cy="3259836"/>
          </a:xfrm>
          <a:prstGeom prst="rect">
            <a:avLst/>
          </a:prstGeom>
          <a:noFill/>
        </p:spPr>
      </p:pic>
      <p:sp>
        <p:nvSpPr>
          <p:cNvPr id="19" name="ZoneTexte 18"/>
          <p:cNvSpPr txBox="1"/>
          <p:nvPr/>
        </p:nvSpPr>
        <p:spPr>
          <a:xfrm>
            <a:off x="1571604" y="2714620"/>
            <a:ext cx="23679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</a:t>
            </a:r>
            <a:r>
              <a:rPr lang="en-US" baseline="-25000" dirty="0" smtClean="0"/>
              <a:t>2</a:t>
            </a:r>
            <a:r>
              <a:rPr lang="en-US" dirty="0" smtClean="0"/>
              <a:t> internal density </a:t>
            </a:r>
          </a:p>
          <a:p>
            <a:r>
              <a:rPr lang="en-US" dirty="0" smtClean="0"/>
              <a:t>energy (J.m</a:t>
            </a:r>
            <a:r>
              <a:rPr lang="en-US" baseline="30000" dirty="0" smtClean="0"/>
              <a:t>-3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ZoneTexte 19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15</a:t>
            </a:r>
            <a:endParaRPr lang="fr-FR" sz="2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1" grpId="0"/>
      <p:bldP spid="1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846138" y="801688"/>
            <a:ext cx="8083550" cy="4649787"/>
            <a:chOff x="533" y="505"/>
            <a:chExt cx="5092" cy="2929"/>
          </a:xfrm>
        </p:grpSpPr>
        <p:pic>
          <p:nvPicPr>
            <p:cNvPr id="4" name="Picture 13" descr="fluxK1_icre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022" y="505"/>
              <a:ext cx="4033" cy="2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Rectangle 14"/>
            <p:cNvSpPr>
              <a:spLocks noChangeArrowheads="1"/>
            </p:cNvSpPr>
            <p:nvPr/>
          </p:nvSpPr>
          <p:spPr bwMode="auto">
            <a:xfrm>
              <a:off x="533" y="3240"/>
              <a:ext cx="5092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anchor="ctr">
              <a:spAutoFit/>
            </a:bodyPr>
            <a:lstStyle/>
            <a:p>
              <a:r>
                <a:rPr lang="en-GB" sz="1400" dirty="0"/>
                <a:t>The depth-integrated K</a:t>
              </a:r>
              <a:r>
                <a:rPr lang="en-GB" sz="1400" baseline="-25000" dirty="0"/>
                <a:t>1</a:t>
              </a:r>
              <a:r>
                <a:rPr lang="en-GB" sz="1400" dirty="0"/>
                <a:t> </a:t>
              </a:r>
              <a:r>
                <a:rPr lang="en-GB" sz="1400" dirty="0" err="1"/>
                <a:t>baroclinic</a:t>
              </a:r>
              <a:r>
                <a:rPr lang="en-GB" sz="1400" dirty="0"/>
                <a:t> energy flux and the </a:t>
              </a:r>
              <a:r>
                <a:rPr lang="en-GB" sz="1400" dirty="0" smtClean="0"/>
                <a:t>energy conversion </a:t>
              </a:r>
              <a:r>
                <a:rPr lang="en-GB" sz="1400" dirty="0"/>
                <a:t>rate (W.m</a:t>
              </a:r>
              <a:r>
                <a:rPr lang="en-GB" sz="1400" baseline="30000" dirty="0"/>
                <a:t>-2</a:t>
              </a:r>
              <a:r>
                <a:rPr lang="en-GB" sz="1400" dirty="0"/>
                <a:t>)</a:t>
              </a:r>
              <a:endParaRPr lang="fr-FR" sz="1400" dirty="0"/>
            </a:p>
          </p:txBody>
        </p:sp>
      </p:grpSp>
      <p:sp>
        <p:nvSpPr>
          <p:cNvPr id="6" name="Text Box 18"/>
          <p:cNvSpPr txBox="1">
            <a:spLocks noChangeArrowheads="1"/>
          </p:cNvSpPr>
          <p:nvPr/>
        </p:nvSpPr>
        <p:spPr bwMode="auto">
          <a:xfrm>
            <a:off x="304800" y="5759450"/>
            <a:ext cx="83947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FontTx/>
              <a:buChar char="•"/>
            </a:pPr>
            <a:r>
              <a:rPr lang="en-US" dirty="0"/>
              <a:t> The K</a:t>
            </a:r>
            <a:r>
              <a:rPr lang="en-US" baseline="-25000" dirty="0"/>
              <a:t>1</a:t>
            </a:r>
            <a:r>
              <a:rPr lang="en-US" dirty="0"/>
              <a:t> internal tide is generated over the Adventure Bank’s edge, the surrounding of </a:t>
            </a:r>
            <a:r>
              <a:rPr lang="en-US" dirty="0" err="1"/>
              <a:t>Pantelleria</a:t>
            </a:r>
            <a:r>
              <a:rPr lang="en-US" dirty="0"/>
              <a:t> isle and the south east of the Malta plateau.</a:t>
            </a:r>
          </a:p>
          <a:p>
            <a:pPr algn="just"/>
            <a:endParaRPr lang="en-US" sz="1200" dirty="0"/>
          </a:p>
        </p:txBody>
      </p:sp>
      <p:sp>
        <p:nvSpPr>
          <p:cNvPr id="7" name="Text Box 17"/>
          <p:cNvSpPr txBox="1">
            <a:spLocks noChangeArrowheads="1"/>
          </p:cNvSpPr>
          <p:nvPr/>
        </p:nvSpPr>
        <p:spPr bwMode="auto">
          <a:xfrm>
            <a:off x="2371725" y="95250"/>
            <a:ext cx="6191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K</a:t>
            </a:r>
            <a:r>
              <a:rPr lang="en-US" sz="2400" baseline="-25000" dirty="0">
                <a:solidFill>
                  <a:srgbClr val="FFFF00"/>
                </a:solidFill>
              </a:rPr>
              <a:t>1 </a:t>
            </a:r>
            <a:r>
              <a:rPr lang="en-US" sz="2400" dirty="0">
                <a:solidFill>
                  <a:srgbClr val="FFFF00"/>
                </a:solidFill>
              </a:rPr>
              <a:t>Internal tide generation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16</a:t>
            </a:r>
            <a:endParaRPr lang="fr-FR" sz="2400" dirty="0"/>
          </a:p>
        </p:txBody>
      </p:sp>
      <p:sp>
        <p:nvSpPr>
          <p:cNvPr id="9" name="ZoneTexte 8"/>
          <p:cNvSpPr txBox="1"/>
          <p:nvPr/>
        </p:nvSpPr>
        <p:spPr>
          <a:xfrm>
            <a:off x="5143504" y="2428868"/>
            <a:ext cx="9585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SICILY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1928794" y="4559866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TUNISIA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4" name="Groupe 23"/>
          <p:cNvGrpSpPr/>
          <p:nvPr/>
        </p:nvGrpSpPr>
        <p:grpSpPr>
          <a:xfrm>
            <a:off x="1384318" y="1071546"/>
            <a:ext cx="5759450" cy="2513713"/>
            <a:chOff x="1214414" y="1142984"/>
            <a:chExt cx="5759450" cy="2513713"/>
          </a:xfrm>
        </p:grpSpPr>
        <p:grpSp>
          <p:nvGrpSpPr>
            <p:cNvPr id="67587" name="Group 3"/>
            <p:cNvGrpSpPr>
              <a:grpSpLocks/>
            </p:cNvGrpSpPr>
            <p:nvPr/>
          </p:nvGrpSpPr>
          <p:grpSpPr bwMode="auto">
            <a:xfrm>
              <a:off x="1214414" y="1142984"/>
              <a:ext cx="5759450" cy="2513713"/>
              <a:chOff x="1417" y="7745"/>
              <a:chExt cx="9071" cy="3959"/>
            </a:xfrm>
          </p:grpSpPr>
          <p:pic>
            <p:nvPicPr>
              <p:cNvPr id="67588" name="Picture 4" descr="IIDEK1_sicil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5720" y="7745"/>
                <a:ext cx="4768" cy="39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7589" name="Picture 5" descr="IIDEM2_sicile"/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417" y="7746"/>
                <a:ext cx="4320" cy="39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7591" name="Text Box 7"/>
            <p:cNvSpPr txBox="1">
              <a:spLocks noChangeArrowheads="1"/>
            </p:cNvSpPr>
            <p:nvPr/>
          </p:nvSpPr>
          <p:spPr bwMode="auto">
            <a:xfrm>
              <a:off x="4214810" y="1142984"/>
              <a:ext cx="986601" cy="7143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K</a:t>
              </a:r>
              <a:r>
                <a:rPr kumimoji="0" lang="fr-FR" sz="2400" b="0" i="0" u="none" strike="noStrike" cap="none" normalizeH="0" baseline="-2500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1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592" name="Text Box 8"/>
            <p:cNvSpPr txBox="1">
              <a:spLocks noChangeArrowheads="1"/>
            </p:cNvSpPr>
            <p:nvPr/>
          </p:nvSpPr>
          <p:spPr bwMode="auto">
            <a:xfrm>
              <a:off x="1428728" y="1142984"/>
              <a:ext cx="1233938" cy="5000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M</a:t>
              </a:r>
              <a:r>
                <a:rPr kumimoji="0" lang="fr-FR" sz="2400" b="0" i="0" u="none" strike="noStrike" cap="none" normalizeH="0" baseline="-2500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2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22" name="Groupe 21"/>
          <p:cNvGrpSpPr/>
          <p:nvPr/>
        </p:nvGrpSpPr>
        <p:grpSpPr>
          <a:xfrm>
            <a:off x="2428860" y="3929066"/>
            <a:ext cx="4378339" cy="2617151"/>
            <a:chOff x="4206240" y="3500438"/>
            <a:chExt cx="4378339" cy="2617151"/>
          </a:xfrm>
        </p:grpSpPr>
        <p:pic>
          <p:nvPicPr>
            <p:cNvPr id="67597" name="Picture 13" descr="IIDEK1_mess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572264" y="3500438"/>
              <a:ext cx="2012315" cy="2609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7598" name="Picture 14" descr="IIDEM2_mess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206240" y="3510279"/>
              <a:ext cx="2066290" cy="2607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7599" name="Text Box 15"/>
            <p:cNvSpPr txBox="1">
              <a:spLocks noChangeArrowheads="1"/>
            </p:cNvSpPr>
            <p:nvPr/>
          </p:nvSpPr>
          <p:spPr bwMode="auto">
            <a:xfrm>
              <a:off x="6778008" y="3545821"/>
              <a:ext cx="571504" cy="5000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K</a:t>
              </a:r>
              <a:r>
                <a:rPr kumimoji="0" lang="fr-FR" sz="2400" b="0" i="0" u="none" strike="noStrike" cap="none" normalizeH="0" baseline="-2500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1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7600" name="Text Box 16"/>
            <p:cNvSpPr txBox="1">
              <a:spLocks noChangeArrowheads="1"/>
            </p:cNvSpPr>
            <p:nvPr/>
          </p:nvSpPr>
          <p:spPr bwMode="auto">
            <a:xfrm>
              <a:off x="4429124" y="3571876"/>
              <a:ext cx="642942" cy="4286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</a:pPr>
              <a:r>
                <a:rPr kumimoji="0" lang="fr-FR" sz="2400" b="0" i="0" u="none" strike="noStrike" cap="none" normalizeH="0" baseline="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M</a:t>
              </a:r>
              <a:r>
                <a:rPr kumimoji="0" lang="fr-FR" sz="2400" b="0" i="0" u="none" strike="noStrike" cap="none" normalizeH="0" baseline="-25000" dirty="0" smtClean="0">
                  <a:ln>
                    <a:noFill/>
                  </a:ln>
                  <a:solidFill>
                    <a:srgbClr val="FFFF00"/>
                  </a:solidFill>
                  <a:effectLst/>
                  <a:latin typeface="Calibri" pitchFamily="34" charset="0"/>
                  <a:ea typeface="Arial" pitchFamily="34" charset="0"/>
                  <a:cs typeface="Arial" pitchFamily="34" charset="0"/>
                </a:rPr>
                <a:t>2</a:t>
              </a:r>
              <a:endParaRPr kumimoji="0" lang="fr-FR" sz="2400" b="0" i="0" u="none" strike="noStrike" cap="none" normalizeH="0" baseline="0" dirty="0" smtClean="0">
                <a:ln>
                  <a:noFill/>
                </a:ln>
                <a:solidFill>
                  <a:srgbClr val="FFFF00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23" name="Rectangle 22"/>
          <p:cNvSpPr/>
          <p:nvPr/>
        </p:nvSpPr>
        <p:spPr>
          <a:xfrm>
            <a:off x="1071538" y="357167"/>
            <a:ext cx="7286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Depth integrated internal energy (J.m</a:t>
            </a:r>
            <a:r>
              <a:rPr lang="en-US" sz="2400" i="1" baseline="30000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-2</a:t>
            </a: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) of M</a:t>
            </a:r>
            <a:r>
              <a:rPr lang="en-US" sz="2400" i="1" baseline="-25000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2</a:t>
            </a: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 and  K</a:t>
            </a:r>
            <a:r>
              <a:rPr lang="en-US" sz="2400" i="1" baseline="-25000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1</a:t>
            </a:r>
            <a:r>
              <a:rPr lang="en-US" sz="2400" i="1" dirty="0" smtClean="0">
                <a:solidFill>
                  <a:srgbClr val="FFFF00"/>
                </a:solidFill>
                <a:latin typeface="Calibri" pitchFamily="34" charset="0"/>
                <a:ea typeface="Arial" pitchFamily="34" charset="0"/>
                <a:cs typeface="Arial" pitchFamily="34" charset="0"/>
              </a:rPr>
              <a:t> </a:t>
            </a:r>
            <a:endParaRPr lang="fr-FR" sz="2400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17</a:t>
            </a:r>
            <a:endParaRPr lang="fr-FR" sz="2400" dirty="0"/>
          </a:p>
        </p:txBody>
      </p:sp>
      <p:sp>
        <p:nvSpPr>
          <p:cNvPr id="16" name="Ellipse 15"/>
          <p:cNvSpPr/>
          <p:nvPr/>
        </p:nvSpPr>
        <p:spPr>
          <a:xfrm>
            <a:off x="4000496" y="4071942"/>
            <a:ext cx="571504" cy="285752"/>
          </a:xfrm>
          <a:prstGeom prst="ellipse">
            <a:avLst/>
          </a:prstGeom>
          <a:noFill/>
          <a:ln w="34925" cmpd="sng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Ellipse 16"/>
          <p:cNvSpPr/>
          <p:nvPr/>
        </p:nvSpPr>
        <p:spPr>
          <a:xfrm>
            <a:off x="6357950" y="3857628"/>
            <a:ext cx="571504" cy="285752"/>
          </a:xfrm>
          <a:prstGeom prst="ellipse">
            <a:avLst/>
          </a:prstGeom>
          <a:noFill/>
          <a:ln w="34925" cmpd="sng"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 descr="section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43000" y="1074738"/>
            <a:ext cx="6858000" cy="4708525"/>
          </a:xfrm>
          <a:prstGeom prst="rect">
            <a:avLst/>
          </a:prstGeom>
          <a:noFill/>
        </p:spPr>
      </p:pic>
      <p:sp>
        <p:nvSpPr>
          <p:cNvPr id="15" name="Line 6"/>
          <p:cNvSpPr>
            <a:spLocks noChangeShapeType="1"/>
          </p:cNvSpPr>
          <p:nvPr/>
        </p:nvSpPr>
        <p:spPr bwMode="auto">
          <a:xfrm flipH="1">
            <a:off x="3428992" y="2895601"/>
            <a:ext cx="2057408" cy="1194624"/>
          </a:xfrm>
          <a:prstGeom prst="line">
            <a:avLst/>
          </a:prstGeom>
          <a:noFill/>
          <a:ln w="28575">
            <a:solidFill>
              <a:srgbClr val="CC0099"/>
            </a:solidFill>
            <a:round/>
            <a:headEnd/>
            <a:tailEnd/>
          </a:ln>
          <a:effectLst/>
        </p:spPr>
        <p:txBody>
          <a:bodyPr/>
          <a:lstStyle/>
          <a:p>
            <a:endParaRPr lang="fr-FR"/>
          </a:p>
        </p:txBody>
      </p:sp>
      <p:sp>
        <p:nvSpPr>
          <p:cNvPr id="16" name="Text Box 7"/>
          <p:cNvSpPr txBox="1">
            <a:spLocks noChangeArrowheads="1"/>
          </p:cNvSpPr>
          <p:nvPr/>
        </p:nvSpPr>
        <p:spPr bwMode="auto">
          <a:xfrm>
            <a:off x="3962400" y="3657601"/>
            <a:ext cx="5715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66CC"/>
                </a:solidFill>
              </a:rPr>
              <a:t>C01</a:t>
            </a:r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4572000" y="3352801"/>
            <a:ext cx="45402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fr-FR">
                <a:solidFill>
                  <a:srgbClr val="FF66CC"/>
                </a:solidFill>
              </a:rPr>
              <a:t>AT</a:t>
            </a:r>
          </a:p>
        </p:txBody>
      </p:sp>
      <p:sp>
        <p:nvSpPr>
          <p:cNvPr id="18" name="Text Box 9"/>
          <p:cNvSpPr txBox="1">
            <a:spLocks noChangeArrowheads="1"/>
          </p:cNvSpPr>
          <p:nvPr/>
        </p:nvSpPr>
        <p:spPr bwMode="auto">
          <a:xfrm>
            <a:off x="1431925" y="5062538"/>
            <a:ext cx="1138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66CC"/>
                </a:solidFill>
              </a:rPr>
              <a:t>Tunisia</a:t>
            </a:r>
          </a:p>
        </p:txBody>
      </p:sp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6461125" y="2624138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>
                <a:solidFill>
                  <a:srgbClr val="FF66CC"/>
                </a:solidFill>
              </a:rPr>
              <a:t>Sicily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571472" y="5857892"/>
            <a:ext cx="72143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C01 : </a:t>
            </a:r>
            <a:r>
              <a:rPr lang="fr-FR" sz="2000" dirty="0" err="1" smtClean="0">
                <a:latin typeface="Times New Roman" pitchFamily="18" charset="0"/>
                <a:cs typeface="Times New Roman" pitchFamily="18" charset="0"/>
              </a:rPr>
              <a:t>currentmeter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station (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Gasparini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et al., 2004)</a:t>
            </a:r>
            <a:endParaRPr lang="fr-FR" sz="2000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AT:  station of in-situ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temperature measurement 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GB" sz="2000" dirty="0" err="1" smtClean="0">
                <a:latin typeface="Times New Roman" pitchFamily="18" charset="0"/>
                <a:cs typeface="Times New Roman" pitchFamily="18" charset="0"/>
              </a:rPr>
              <a:t>Artale</a:t>
            </a:r>
            <a:r>
              <a:rPr lang="en-GB" sz="2000" dirty="0" smtClean="0">
                <a:latin typeface="Times New Roman" pitchFamily="18" charset="0"/>
                <a:cs typeface="Times New Roman" pitchFamily="18" charset="0"/>
              </a:rPr>
              <a:t> et al., 1889)</a:t>
            </a:r>
            <a:r>
              <a:rPr lang="fr-FR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fr-FR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18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0" y="0"/>
            <a:ext cx="4573588" cy="3811588"/>
            <a:chOff x="0" y="0"/>
            <a:chExt cx="2881" cy="2401"/>
          </a:xfrm>
        </p:grpSpPr>
        <p:pic>
          <p:nvPicPr>
            <p:cNvPr id="6" name="Picture 19" descr="fluxparK1C01AT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2881" cy="2401"/>
            </a:xfrm>
            <a:prstGeom prst="rect">
              <a:avLst/>
            </a:prstGeom>
            <a:noFill/>
          </p:spPr>
        </p:pic>
        <p:sp>
          <p:nvSpPr>
            <p:cNvPr id="7" name="Text Box 21"/>
            <p:cNvSpPr txBox="1">
              <a:spLocks noChangeArrowheads="1"/>
            </p:cNvSpPr>
            <p:nvPr/>
          </p:nvSpPr>
          <p:spPr bwMode="auto">
            <a:xfrm>
              <a:off x="327" y="1455"/>
              <a:ext cx="1419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r>
                <a:rPr lang="fr-FR" dirty="0">
                  <a:solidFill>
                    <a:srgbClr val="CC0099"/>
                  </a:solidFill>
                </a:rPr>
                <a:t>K</a:t>
              </a:r>
              <a:r>
                <a:rPr lang="fr-FR" baseline="-25000" dirty="0">
                  <a:solidFill>
                    <a:srgbClr val="CC0099"/>
                  </a:solidFill>
                </a:rPr>
                <a:t>1</a:t>
              </a:r>
              <a:r>
                <a:rPr lang="fr-FR" dirty="0">
                  <a:solidFill>
                    <a:srgbClr val="CC0099"/>
                  </a:solidFill>
                </a:rPr>
                <a:t> </a:t>
              </a:r>
              <a:r>
                <a:rPr lang="fr-FR" dirty="0" err="1">
                  <a:solidFill>
                    <a:srgbClr val="CC0099"/>
                  </a:solidFill>
                </a:rPr>
                <a:t>internal</a:t>
              </a:r>
              <a:r>
                <a:rPr lang="fr-FR" dirty="0">
                  <a:solidFill>
                    <a:srgbClr val="CC0099"/>
                  </a:solidFill>
                </a:rPr>
                <a:t> </a:t>
              </a:r>
              <a:r>
                <a:rPr lang="fr-FR" dirty="0" err="1">
                  <a:solidFill>
                    <a:srgbClr val="CC0099"/>
                  </a:solidFill>
                </a:rPr>
                <a:t>energy</a:t>
              </a:r>
              <a:r>
                <a:rPr lang="fr-FR" dirty="0">
                  <a:solidFill>
                    <a:srgbClr val="CC0099"/>
                  </a:solidFill>
                </a:rPr>
                <a:t> flux (component </a:t>
              </a:r>
              <a:r>
                <a:rPr lang="fr-FR" dirty="0" err="1">
                  <a:solidFill>
                    <a:srgbClr val="CC0099"/>
                  </a:solidFill>
                </a:rPr>
                <a:t>along</a:t>
              </a:r>
              <a:r>
                <a:rPr lang="fr-FR" dirty="0">
                  <a:solidFill>
                    <a:srgbClr val="CC0099"/>
                  </a:solidFill>
                </a:rPr>
                <a:t> </a:t>
              </a:r>
              <a:r>
                <a:rPr lang="fr-FR" dirty="0" err="1">
                  <a:solidFill>
                    <a:srgbClr val="CC0099"/>
                  </a:solidFill>
                </a:rPr>
                <a:t>transect</a:t>
              </a:r>
              <a:r>
                <a:rPr lang="fr-FR" dirty="0">
                  <a:solidFill>
                    <a:srgbClr val="CC0099"/>
                  </a:solidFill>
                </a:rPr>
                <a:t>)</a:t>
              </a:r>
            </a:p>
            <a:p>
              <a:r>
                <a:rPr lang="fr-FR" dirty="0">
                  <a:solidFill>
                    <a:srgbClr val="CC0099"/>
                  </a:solidFill>
                </a:rPr>
                <a:t>(</a:t>
              </a:r>
              <a:r>
                <a:rPr lang="fr-FR" dirty="0" err="1">
                  <a:solidFill>
                    <a:srgbClr val="CC0099"/>
                  </a:solidFill>
                </a:rPr>
                <a:t>W.m</a:t>
              </a:r>
              <a:r>
                <a:rPr lang="fr-FR" dirty="0">
                  <a:solidFill>
                    <a:srgbClr val="CC0099"/>
                  </a:solidFill>
                </a:rPr>
                <a:t>-1)</a:t>
              </a:r>
            </a:p>
          </p:txBody>
        </p:sp>
      </p:grp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-21" y="-29"/>
            <a:ext cx="4573588" cy="3811588"/>
            <a:chOff x="1844" y="2369"/>
            <a:chExt cx="2881" cy="2401"/>
          </a:xfrm>
        </p:grpSpPr>
        <p:pic>
          <p:nvPicPr>
            <p:cNvPr id="12" name="Picture 4" descr="CREK1C01AT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844" y="2369"/>
              <a:ext cx="2881" cy="2401"/>
            </a:xfrm>
            <a:prstGeom prst="rect">
              <a:avLst/>
            </a:prstGeom>
            <a:noFill/>
          </p:spPr>
        </p:pic>
        <p:sp>
          <p:nvSpPr>
            <p:cNvPr id="13" name="Text Box 5"/>
            <p:cNvSpPr txBox="1">
              <a:spLocks noChangeArrowheads="1"/>
            </p:cNvSpPr>
            <p:nvPr/>
          </p:nvSpPr>
          <p:spPr bwMode="auto">
            <a:xfrm>
              <a:off x="2159" y="3862"/>
              <a:ext cx="1384" cy="5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internal energy</a:t>
              </a:r>
            </a:p>
            <a:p>
              <a:r>
                <a:rPr lang="en-US" dirty="0" smtClean="0">
                  <a:solidFill>
                    <a:srgbClr val="CC0099"/>
                  </a:solidFill>
                </a:rPr>
                <a:t>conversion </a:t>
              </a:r>
              <a:r>
                <a:rPr lang="en-US" dirty="0">
                  <a:solidFill>
                    <a:srgbClr val="CC0099"/>
                  </a:solidFill>
                </a:rPr>
                <a:t>rate</a:t>
              </a:r>
            </a:p>
            <a:p>
              <a:r>
                <a:rPr lang="en-US" dirty="0">
                  <a:solidFill>
                    <a:srgbClr val="CC0099"/>
                  </a:solidFill>
                </a:rPr>
                <a:t>(W.m</a:t>
              </a:r>
              <a:r>
                <a:rPr lang="en-US" baseline="30000" dirty="0">
                  <a:solidFill>
                    <a:srgbClr val="CC0099"/>
                  </a:solidFill>
                </a:rPr>
                <a:t>-3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4572000" y="-24"/>
            <a:ext cx="4573588" cy="3811588"/>
            <a:chOff x="6" y="-108"/>
            <a:chExt cx="2881" cy="2401"/>
          </a:xfrm>
        </p:grpSpPr>
        <p:grpSp>
          <p:nvGrpSpPr>
            <p:cNvPr id="8" name="Group 16"/>
            <p:cNvGrpSpPr>
              <a:grpSpLocks noChangeAspect="1"/>
            </p:cNvGrpSpPr>
            <p:nvPr/>
          </p:nvGrpSpPr>
          <p:grpSpPr bwMode="auto">
            <a:xfrm>
              <a:off x="6" y="-108"/>
              <a:ext cx="2881" cy="2401"/>
              <a:chOff x="1094" y="660"/>
              <a:chExt cx="3600" cy="3000"/>
            </a:xfrm>
          </p:grpSpPr>
          <p:pic>
            <p:nvPicPr>
              <p:cNvPr id="17" name="Picture 7" descr="IDEK1_C01AT"/>
              <p:cNvPicPr>
                <a:picLocks noChangeAspect="1"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1094" y="660"/>
                <a:ext cx="3600" cy="3000"/>
              </a:xfrm>
              <a:prstGeom prst="rect">
                <a:avLst/>
              </a:prstGeom>
              <a:noFill/>
            </p:spPr>
          </p:pic>
          <p:sp>
            <p:nvSpPr>
              <p:cNvPr id="18" name="Line 11"/>
              <p:cNvSpPr>
                <a:spLocks noChangeAspect="1" noChangeShapeType="1"/>
              </p:cNvSpPr>
              <p:nvPr/>
            </p:nvSpPr>
            <p:spPr bwMode="auto">
              <a:xfrm flipV="1">
                <a:off x="3152" y="2024"/>
                <a:ext cx="0" cy="1497"/>
              </a:xfrm>
              <a:prstGeom prst="line">
                <a:avLst/>
              </a:prstGeom>
              <a:noFill/>
              <a:ln w="28575">
                <a:solidFill>
                  <a:srgbClr val="CC0099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Line 12"/>
              <p:cNvSpPr>
                <a:spLocks noChangeAspect="1" noChangeShapeType="1"/>
              </p:cNvSpPr>
              <p:nvPr/>
            </p:nvSpPr>
            <p:spPr bwMode="auto">
              <a:xfrm flipV="1">
                <a:off x="2517" y="1298"/>
                <a:ext cx="0" cy="2223"/>
              </a:xfrm>
              <a:prstGeom prst="line">
                <a:avLst/>
              </a:prstGeom>
              <a:noFill/>
              <a:ln w="28575">
                <a:solidFill>
                  <a:srgbClr val="CC0099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0" name="Text Box 13"/>
              <p:cNvSpPr txBox="1">
                <a:spLocks noChangeAspect="1" noChangeArrowheads="1"/>
              </p:cNvSpPr>
              <p:nvPr/>
            </p:nvSpPr>
            <p:spPr bwMode="auto">
              <a:xfrm>
                <a:off x="2725" y="2351"/>
                <a:ext cx="450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CC0099"/>
                    </a:solidFill>
                  </a:rPr>
                  <a:t>C01</a:t>
                </a:r>
              </a:p>
            </p:txBody>
          </p:sp>
          <p:sp>
            <p:nvSpPr>
              <p:cNvPr id="21" name="Text Box 14"/>
              <p:cNvSpPr txBox="1">
                <a:spLocks noChangeAspect="1" noChangeArrowheads="1"/>
              </p:cNvSpPr>
              <p:nvPr/>
            </p:nvSpPr>
            <p:spPr bwMode="auto">
              <a:xfrm>
                <a:off x="2219" y="2337"/>
                <a:ext cx="357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dirty="0">
                    <a:solidFill>
                      <a:srgbClr val="CC0099"/>
                    </a:solidFill>
                  </a:rPr>
                  <a:t>AT</a:t>
                </a:r>
              </a:p>
            </p:txBody>
          </p:sp>
        </p:grpSp>
        <p:sp>
          <p:nvSpPr>
            <p:cNvPr id="16" name="Text Box 17"/>
            <p:cNvSpPr txBox="1">
              <a:spLocks noChangeArrowheads="1"/>
            </p:cNvSpPr>
            <p:nvPr/>
          </p:nvSpPr>
          <p:spPr bwMode="auto">
            <a:xfrm>
              <a:off x="228" y="1434"/>
              <a:ext cx="906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internal </a:t>
              </a:r>
            </a:p>
            <a:p>
              <a:r>
                <a:rPr lang="en-US" dirty="0" smtClean="0">
                  <a:solidFill>
                    <a:srgbClr val="CC0099"/>
                  </a:solidFill>
                </a:rPr>
                <a:t>density</a:t>
              </a:r>
              <a:endParaRPr lang="en-US" dirty="0">
                <a:solidFill>
                  <a:srgbClr val="CC0099"/>
                </a:solidFill>
              </a:endParaRPr>
            </a:p>
            <a:p>
              <a:r>
                <a:rPr lang="en-US" dirty="0">
                  <a:solidFill>
                    <a:srgbClr val="CC0099"/>
                  </a:solidFill>
                </a:rPr>
                <a:t>energy </a:t>
              </a:r>
            </a:p>
            <a:p>
              <a:r>
                <a:rPr lang="en-US" dirty="0">
                  <a:solidFill>
                    <a:srgbClr val="CC0099"/>
                  </a:solidFill>
                </a:rPr>
                <a:t>(J.m</a:t>
              </a:r>
              <a:r>
                <a:rPr lang="en-US" baseline="30000" dirty="0">
                  <a:solidFill>
                    <a:srgbClr val="CC0099"/>
                  </a:solidFill>
                </a:rPr>
                <a:t>-3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  <a:endParaRPr lang="en-US" baseline="30000" dirty="0">
                <a:solidFill>
                  <a:srgbClr val="CC0099"/>
                </a:solidFill>
              </a:endParaRPr>
            </a:p>
          </p:txBody>
        </p:sp>
      </p:grpSp>
      <p:grpSp>
        <p:nvGrpSpPr>
          <p:cNvPr id="9" name="Group 24"/>
          <p:cNvGrpSpPr>
            <a:grpSpLocks/>
          </p:cNvGrpSpPr>
          <p:nvPr/>
        </p:nvGrpSpPr>
        <p:grpSpPr bwMode="auto">
          <a:xfrm>
            <a:off x="4570413" y="3046413"/>
            <a:ext cx="4573587" cy="3811587"/>
            <a:chOff x="2879" y="1919"/>
            <a:chExt cx="2881" cy="2401"/>
          </a:xfrm>
        </p:grpSpPr>
        <p:pic>
          <p:nvPicPr>
            <p:cNvPr id="23" name="Picture 20" descr="fluxperK1C01AT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879" y="1919"/>
              <a:ext cx="2881" cy="2401"/>
            </a:xfrm>
            <a:prstGeom prst="rect">
              <a:avLst/>
            </a:prstGeom>
            <a:noFill/>
          </p:spPr>
        </p:pic>
        <p:sp>
          <p:nvSpPr>
            <p:cNvPr id="24" name="Text Box 22"/>
            <p:cNvSpPr txBox="1">
              <a:spLocks noChangeArrowheads="1"/>
            </p:cNvSpPr>
            <p:nvPr/>
          </p:nvSpPr>
          <p:spPr bwMode="auto">
            <a:xfrm>
              <a:off x="3198" y="3385"/>
              <a:ext cx="1527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rgbClr val="CC0099"/>
                  </a:solidFill>
                </a:rPr>
                <a:t>K</a:t>
              </a:r>
              <a:r>
                <a:rPr lang="en-US" baseline="-25000" dirty="0">
                  <a:solidFill>
                    <a:srgbClr val="CC0099"/>
                  </a:solidFill>
                </a:rPr>
                <a:t>1</a:t>
              </a:r>
              <a:r>
                <a:rPr lang="en-US" dirty="0">
                  <a:solidFill>
                    <a:srgbClr val="CC0099"/>
                  </a:solidFill>
                </a:rPr>
                <a:t> internal energy flux (component across </a:t>
              </a:r>
              <a:r>
                <a:rPr lang="en-US" dirty="0" smtClean="0">
                  <a:solidFill>
                    <a:srgbClr val="CC0099"/>
                  </a:solidFill>
                </a:rPr>
                <a:t>the transect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  <a:p>
              <a:r>
                <a:rPr lang="en-US" dirty="0">
                  <a:solidFill>
                    <a:srgbClr val="CC0099"/>
                  </a:solidFill>
                </a:rPr>
                <a:t>(W.m</a:t>
              </a:r>
              <a:r>
                <a:rPr lang="en-US" baseline="30000" dirty="0">
                  <a:solidFill>
                    <a:srgbClr val="CC0099"/>
                  </a:solidFill>
                </a:rPr>
                <a:t>-1</a:t>
              </a:r>
              <a:r>
                <a:rPr lang="en-US" dirty="0">
                  <a:solidFill>
                    <a:srgbClr val="CC0099"/>
                  </a:solidFill>
                </a:rPr>
                <a:t>)</a:t>
              </a:r>
            </a:p>
          </p:txBody>
        </p:sp>
      </p:grpSp>
      <p:sp>
        <p:nvSpPr>
          <p:cNvPr id="25" name="Rectangle 25"/>
          <p:cNvSpPr>
            <a:spLocks noChangeArrowheads="1"/>
          </p:cNvSpPr>
          <p:nvPr/>
        </p:nvSpPr>
        <p:spPr bwMode="auto">
          <a:xfrm>
            <a:off x="357158" y="5072074"/>
            <a:ext cx="3311525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800" dirty="0"/>
              <a:t>K</a:t>
            </a:r>
            <a:r>
              <a:rPr lang="en-US" sz="2800" baseline="-25000" dirty="0"/>
              <a:t>1</a:t>
            </a:r>
            <a:r>
              <a:rPr lang="en-US" sz="2800" dirty="0"/>
              <a:t> internal energy is topographically trapped</a:t>
            </a:r>
            <a:endParaRPr lang="fr-FR" sz="2800" dirty="0"/>
          </a:p>
        </p:txBody>
      </p:sp>
      <p:sp>
        <p:nvSpPr>
          <p:cNvPr id="26" name="AutoShape 26"/>
          <p:cNvSpPr>
            <a:spLocks noChangeArrowheads="1"/>
          </p:cNvSpPr>
          <p:nvPr/>
        </p:nvSpPr>
        <p:spPr bwMode="auto">
          <a:xfrm rot="7897069">
            <a:off x="3617547" y="5580419"/>
            <a:ext cx="1425575" cy="57150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27" name="AutoShape 27"/>
          <p:cNvSpPr>
            <a:spLocks noChangeArrowheads="1"/>
          </p:cNvSpPr>
          <p:nvPr/>
        </p:nvSpPr>
        <p:spPr bwMode="auto">
          <a:xfrm rot="3230892" flipV="1">
            <a:off x="810117" y="3781912"/>
            <a:ext cx="1219200" cy="679450"/>
          </a:xfrm>
          <a:custGeom>
            <a:avLst/>
            <a:gdLst>
              <a:gd name="G0" fmla="+- 0 0 0"/>
              <a:gd name="G1" fmla="+- -11796480 0 0"/>
              <a:gd name="G2" fmla="+- 0 0 -11796480"/>
              <a:gd name="G3" fmla="+- 10800 0 0"/>
              <a:gd name="G4" fmla="+- 0 0 0"/>
              <a:gd name="T0" fmla="*/ 360 256 1"/>
              <a:gd name="T1" fmla="*/ 0 256 1"/>
              <a:gd name="G5" fmla="+- G2 T0 T1"/>
              <a:gd name="G6" fmla="?: G2 G2 G5"/>
              <a:gd name="G7" fmla="+- 0 0 G6"/>
              <a:gd name="G8" fmla="+- 5400 0 0"/>
              <a:gd name="G9" fmla="+- 0 0 -11796480"/>
              <a:gd name="G10" fmla="+- 5400 0 2700"/>
              <a:gd name="G11" fmla="cos G10 0"/>
              <a:gd name="G12" fmla="sin G10 0"/>
              <a:gd name="G13" fmla="cos 13500 0"/>
              <a:gd name="G14" fmla="sin 13500 0"/>
              <a:gd name="G15" fmla="+- G11 10800 0"/>
              <a:gd name="G16" fmla="+- G12 10800 0"/>
              <a:gd name="G17" fmla="+- G13 10800 0"/>
              <a:gd name="G18" fmla="+- G14 10800 0"/>
              <a:gd name="G19" fmla="*/ 5400 1 2"/>
              <a:gd name="G20" fmla="+- G19 5400 0"/>
              <a:gd name="G21" fmla="cos G20 0"/>
              <a:gd name="G22" fmla="sin G20 0"/>
              <a:gd name="G23" fmla="+- G21 10800 0"/>
              <a:gd name="G24" fmla="+- G12 G23 G22"/>
              <a:gd name="G25" fmla="+- G22 G23 G11"/>
              <a:gd name="G26" fmla="cos 10800 0"/>
              <a:gd name="G27" fmla="sin 10800 0"/>
              <a:gd name="G28" fmla="cos 5400 0"/>
              <a:gd name="G29" fmla="sin 5400 0"/>
              <a:gd name="G30" fmla="+- G26 10800 0"/>
              <a:gd name="G31" fmla="+- G27 10800 0"/>
              <a:gd name="G32" fmla="+- G28 10800 0"/>
              <a:gd name="G33" fmla="+- G29 10800 0"/>
              <a:gd name="G34" fmla="+- G19 5400 0"/>
              <a:gd name="G35" fmla="cos G34 -11796480"/>
              <a:gd name="G36" fmla="sin G34 -11796480"/>
              <a:gd name="G37" fmla="+/ -11796480 0 2"/>
              <a:gd name="T2" fmla="*/ 180 256 1"/>
              <a:gd name="T3" fmla="*/ 0 256 1"/>
              <a:gd name="G38" fmla="+- G37 T2 T3"/>
              <a:gd name="G39" fmla="?: G2 G37 G38"/>
              <a:gd name="G40" fmla="cos 10800 G39"/>
              <a:gd name="G41" fmla="sin 10800 G39"/>
              <a:gd name="G42" fmla="cos 5400 G39"/>
              <a:gd name="G43" fmla="sin 5400 G39"/>
              <a:gd name="G44" fmla="+- G40 10800 0"/>
              <a:gd name="G45" fmla="+- G41 10800 0"/>
              <a:gd name="G46" fmla="+- G42 10800 0"/>
              <a:gd name="G47" fmla="+- G43 10800 0"/>
              <a:gd name="G48" fmla="+- G35 10800 0"/>
              <a:gd name="G49" fmla="+- G36 10800 0"/>
              <a:gd name="T4" fmla="*/ 10799 w 21600"/>
              <a:gd name="T5" fmla="*/ 0 h 21600"/>
              <a:gd name="T6" fmla="*/ 2700 w 21600"/>
              <a:gd name="T7" fmla="*/ 10800 h 21600"/>
              <a:gd name="T8" fmla="*/ 10799 w 21600"/>
              <a:gd name="T9" fmla="*/ 5400 h 21600"/>
              <a:gd name="T10" fmla="*/ 24300 w 21600"/>
              <a:gd name="T11" fmla="*/ 10800 h 21600"/>
              <a:gd name="T12" fmla="*/ 18900 w 21600"/>
              <a:gd name="T13" fmla="*/ 16200 h 21600"/>
              <a:gd name="T14" fmla="*/ 13500 w 21600"/>
              <a:gd name="T15" fmla="*/ 10800 h 21600"/>
              <a:gd name="T16" fmla="*/ 3163 w 21600"/>
              <a:gd name="T17" fmla="*/ 3163 h 21600"/>
              <a:gd name="T18" fmla="*/ 18437 w 21600"/>
              <a:gd name="T19" fmla="*/ 18437 h 21600"/>
            </a:gdLst>
            <a:ahLst/>
            <a:cxnLst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grpSp>
        <p:nvGrpSpPr>
          <p:cNvPr id="30" name="Groupe 29"/>
          <p:cNvGrpSpPr/>
          <p:nvPr/>
        </p:nvGrpSpPr>
        <p:grpSpPr>
          <a:xfrm>
            <a:off x="0" y="3214521"/>
            <a:ext cx="4372174" cy="3643479"/>
            <a:chOff x="143200" y="-418"/>
            <a:chExt cx="4372174" cy="3643479"/>
          </a:xfrm>
        </p:grpSpPr>
        <p:grpSp>
          <p:nvGrpSpPr>
            <p:cNvPr id="50177" name="Group 1"/>
            <p:cNvGrpSpPr>
              <a:grpSpLocks noChangeAspect="1"/>
            </p:cNvGrpSpPr>
            <p:nvPr/>
          </p:nvGrpSpPr>
          <p:grpSpPr bwMode="auto">
            <a:xfrm>
              <a:off x="143200" y="-418"/>
              <a:ext cx="4372174" cy="3643479"/>
              <a:chOff x="5797" y="7098"/>
              <a:chExt cx="4663" cy="3886"/>
            </a:xfrm>
          </p:grpSpPr>
          <p:pic>
            <p:nvPicPr>
              <p:cNvPr id="50178" name="Picture 2" descr="IDEM2"/>
              <p:cNvPicPr>
                <a:picLocks noChangeAspect="1" noChangeArrowheads="1"/>
              </p:cNvPicPr>
              <p:nvPr/>
            </p:nvPicPr>
            <p:blipFill>
              <a:blip r:embed="rId8"/>
              <a:srcRect/>
              <a:stretch>
                <a:fillRect/>
              </a:stretch>
            </p:blipFill>
            <p:spPr bwMode="auto">
              <a:xfrm>
                <a:off x="5797" y="7098"/>
                <a:ext cx="4663" cy="38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0179" name="Line 3"/>
              <p:cNvSpPr>
                <a:spLocks noChangeShapeType="1"/>
              </p:cNvSpPr>
              <p:nvPr/>
            </p:nvSpPr>
            <p:spPr bwMode="auto">
              <a:xfrm flipV="1">
                <a:off x="8192" y="7460"/>
                <a:ext cx="0" cy="343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prstDash val="dash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180" name="Line 4"/>
              <p:cNvSpPr>
                <a:spLocks noChangeShapeType="1"/>
              </p:cNvSpPr>
              <p:nvPr/>
            </p:nvSpPr>
            <p:spPr bwMode="auto">
              <a:xfrm flipV="1">
                <a:off x="9232" y="7465"/>
                <a:ext cx="0" cy="3430"/>
              </a:xfrm>
              <a:prstGeom prst="line">
                <a:avLst/>
              </a:prstGeom>
              <a:noFill/>
              <a:ln w="9525">
                <a:solidFill>
                  <a:srgbClr val="FF00FF"/>
                </a:solidFill>
                <a:prstDash val="dashDot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fr-FR"/>
              </a:p>
            </p:txBody>
          </p:sp>
          <p:sp>
            <p:nvSpPr>
              <p:cNvPr id="50181" name="Text Box 5"/>
              <p:cNvSpPr txBox="1">
                <a:spLocks noChangeArrowheads="1"/>
              </p:cNvSpPr>
              <p:nvPr/>
            </p:nvSpPr>
            <p:spPr bwMode="auto">
              <a:xfrm>
                <a:off x="7762" y="9230"/>
                <a:ext cx="660" cy="4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AT</a:t>
                </a:r>
                <a:endPara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  <p:sp>
            <p:nvSpPr>
              <p:cNvPr id="50182" name="Text Box 6"/>
              <p:cNvSpPr txBox="1">
                <a:spLocks noChangeArrowheads="1"/>
              </p:cNvSpPr>
              <p:nvPr/>
            </p:nvSpPr>
            <p:spPr bwMode="auto">
              <a:xfrm>
                <a:off x="8717" y="9235"/>
                <a:ext cx="800" cy="4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ts val="1000"/>
                  </a:spcAft>
                  <a:buClrTx/>
                  <a:buSzTx/>
                  <a:buFontTx/>
                  <a:buNone/>
                  <a:tabLst/>
                </a:pPr>
                <a:r>
                  <a:rPr kumimoji="0" lang="fr-FR" sz="2000" b="1" i="0" u="none" strike="noStrike" cap="none" normalizeH="0" baseline="0" dirty="0" smtClean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Calibri" pitchFamily="34" charset="0"/>
                    <a:ea typeface="Arial" pitchFamily="34" charset="0"/>
                    <a:cs typeface="Arial" pitchFamily="34" charset="0"/>
                  </a:rPr>
                  <a:t>C01</a:t>
                </a:r>
                <a:endParaRPr kumimoji="0" lang="fr-FR" sz="20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  <a:cs typeface="Arial" pitchFamily="34" charset="0"/>
                </a:endParaRPr>
              </a:p>
            </p:txBody>
          </p:sp>
        </p:grpSp>
        <p:sp>
          <p:nvSpPr>
            <p:cNvPr id="29" name="ZoneTexte 28"/>
            <p:cNvSpPr txBox="1"/>
            <p:nvPr/>
          </p:nvSpPr>
          <p:spPr>
            <a:xfrm>
              <a:off x="571472" y="2505670"/>
              <a:ext cx="18573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>
                  <a:solidFill>
                    <a:srgbClr val="CC0099"/>
                  </a:solidFill>
                </a:rPr>
                <a:t>M</a:t>
              </a:r>
              <a:r>
                <a:rPr lang="fr-FR" baseline="-25000" dirty="0" smtClean="0">
                  <a:solidFill>
                    <a:srgbClr val="CC0099"/>
                  </a:solidFill>
                </a:rPr>
                <a:t>2</a:t>
              </a:r>
              <a:r>
                <a:rPr lang="fr-FR" dirty="0" smtClean="0">
                  <a:solidFill>
                    <a:srgbClr val="CC0099"/>
                  </a:solidFill>
                </a:rPr>
                <a:t> </a:t>
              </a:r>
              <a:r>
                <a:rPr lang="fr-FR" dirty="0" err="1" smtClean="0">
                  <a:solidFill>
                    <a:srgbClr val="CC0099"/>
                  </a:solidFill>
                </a:rPr>
                <a:t>internal</a:t>
              </a:r>
              <a:r>
                <a:rPr lang="fr-FR" dirty="0" smtClean="0">
                  <a:solidFill>
                    <a:srgbClr val="CC0099"/>
                  </a:solidFill>
                </a:rPr>
                <a:t> </a:t>
              </a:r>
              <a:r>
                <a:rPr lang="fr-FR" dirty="0" err="1" smtClean="0">
                  <a:solidFill>
                    <a:srgbClr val="CC0099"/>
                  </a:solidFill>
                </a:rPr>
                <a:t>density</a:t>
              </a:r>
              <a:r>
                <a:rPr lang="fr-FR" dirty="0" smtClean="0">
                  <a:solidFill>
                    <a:srgbClr val="CC0099"/>
                  </a:solidFill>
                </a:rPr>
                <a:t> </a:t>
              </a:r>
              <a:r>
                <a:rPr lang="fr-FR" dirty="0" err="1" smtClean="0">
                  <a:solidFill>
                    <a:srgbClr val="CC0099"/>
                  </a:solidFill>
                </a:rPr>
                <a:t>energy</a:t>
              </a:r>
              <a:endParaRPr lang="fr-FR" dirty="0" smtClean="0">
                <a:solidFill>
                  <a:srgbClr val="CC0099"/>
                </a:solidFill>
              </a:endParaRPr>
            </a:p>
            <a:p>
              <a:r>
                <a:rPr lang="fr-FR" dirty="0" smtClean="0">
                  <a:solidFill>
                    <a:srgbClr val="CC0099"/>
                  </a:solidFill>
                </a:rPr>
                <a:t>(</a:t>
              </a:r>
              <a:r>
                <a:rPr lang="fr-FR" dirty="0" err="1" smtClean="0">
                  <a:solidFill>
                    <a:srgbClr val="CC0099"/>
                  </a:solidFill>
                </a:rPr>
                <a:t>J.m</a:t>
              </a:r>
              <a:r>
                <a:rPr lang="fr-FR" baseline="30000" dirty="0" smtClean="0">
                  <a:solidFill>
                    <a:srgbClr val="CC0099"/>
                  </a:solidFill>
                </a:rPr>
                <a:t>-3</a:t>
              </a:r>
              <a:r>
                <a:rPr lang="fr-FR" dirty="0" smtClean="0">
                  <a:solidFill>
                    <a:srgbClr val="CC0099"/>
                  </a:solidFill>
                </a:rPr>
                <a:t>)</a:t>
              </a:r>
              <a:endParaRPr lang="fr-FR" dirty="0">
                <a:solidFill>
                  <a:srgbClr val="CC0099"/>
                </a:solidFill>
              </a:endParaRPr>
            </a:p>
          </p:txBody>
        </p:sp>
      </p:grpSp>
      <p:sp>
        <p:nvSpPr>
          <p:cNvPr id="31" name="ZoneTexte 30"/>
          <p:cNvSpPr txBox="1"/>
          <p:nvPr/>
        </p:nvSpPr>
        <p:spPr>
          <a:xfrm>
            <a:off x="-71470" y="6467797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19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6" grpId="0" animBg="1"/>
      <p:bldP spid="26" grpId="1" animBg="1"/>
      <p:bldP spid="27" grpId="0" animBg="1"/>
      <p:bldP spid="27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2699792" y="476672"/>
            <a:ext cx="319831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400" dirty="0" smtClean="0">
                <a:solidFill>
                  <a:srgbClr val="FFC000"/>
                </a:solidFill>
              </a:rPr>
              <a:t>Objectives</a:t>
            </a:r>
            <a:r>
              <a:rPr lang="fr-FR" sz="4400" dirty="0" smtClean="0">
                <a:solidFill>
                  <a:srgbClr val="FF66CC"/>
                </a:solidFill>
              </a:rPr>
              <a:t> </a:t>
            </a:r>
            <a:endParaRPr lang="fr-FR" sz="4400" dirty="0">
              <a:solidFill>
                <a:srgbClr val="FF66CC"/>
              </a:solidFill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0" y="1773238"/>
            <a:ext cx="8964613" cy="4619625"/>
          </a:xfrm>
          <a:prstGeom prst="rect">
            <a:avLst/>
          </a:prstGeom>
          <a:noFill/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lang="en-GB" sz="3200" dirty="0" smtClean="0"/>
              <a:t> Characterize the internal tides distribution in the region covering the Sicilian and Messina straits</a:t>
            </a:r>
          </a:p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lvl="0" indent="-34290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GB" sz="3200" dirty="0" err="1" smtClean="0"/>
              <a:t>Energetics</a:t>
            </a:r>
            <a:r>
              <a:rPr lang="en-GB" sz="3200" dirty="0" smtClean="0"/>
              <a:t> of the M</a:t>
            </a:r>
            <a:r>
              <a:rPr lang="en-GB" sz="3200" baseline="-25000" dirty="0" smtClean="0"/>
              <a:t>2</a:t>
            </a:r>
            <a:r>
              <a:rPr lang="en-GB" sz="3200" dirty="0" smtClean="0"/>
              <a:t> and K</a:t>
            </a:r>
            <a:r>
              <a:rPr lang="en-GB" sz="3200" baseline="-25000" dirty="0" smtClean="0"/>
              <a:t>1</a:t>
            </a:r>
            <a:r>
              <a:rPr lang="en-GB" sz="3200" dirty="0" smtClean="0"/>
              <a:t> internal tides</a:t>
            </a: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en-GB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US" sz="3200" dirty="0" smtClean="0"/>
              <a:t>Evaluate the contribution of the internal tide into the mixing</a:t>
            </a:r>
          </a:p>
          <a:p>
            <a:pPr marL="342900" indent="-342900" algn="just">
              <a:lnSpc>
                <a:spcPct val="90000"/>
              </a:lnSpc>
              <a:spcBef>
                <a:spcPct val="20000"/>
              </a:spcBef>
              <a:defRPr/>
            </a:pPr>
            <a:endParaRPr lang="en-US" sz="3200" dirty="0" smtClean="0"/>
          </a:p>
        </p:txBody>
      </p:sp>
      <p:sp>
        <p:nvSpPr>
          <p:cNvPr id="9" name="ZoneTexte 8"/>
          <p:cNvSpPr txBox="1"/>
          <p:nvPr/>
        </p:nvSpPr>
        <p:spPr>
          <a:xfrm>
            <a:off x="4071934" y="64677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>
            <a:spLocks noGrp="1" noChangeArrowheads="1"/>
          </p:cNvSpPr>
          <p:nvPr>
            <p:ph type="title"/>
          </p:nvPr>
        </p:nvSpPr>
        <p:spPr>
          <a:xfrm>
            <a:off x="3286116" y="285728"/>
            <a:ext cx="3328982" cy="1143000"/>
          </a:xfrm>
        </p:spPr>
        <p:txBody>
          <a:bodyPr/>
          <a:lstStyle/>
          <a:p>
            <a:r>
              <a:rPr lang="fr-FR" dirty="0">
                <a:solidFill>
                  <a:srgbClr val="FFC000"/>
                </a:solidFill>
              </a:rPr>
              <a:t>Validation</a:t>
            </a:r>
          </a:p>
        </p:txBody>
      </p:sp>
      <p:pic>
        <p:nvPicPr>
          <p:cNvPr id="6" name="Image 5" descr="sicile_iso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6088" y="1376952"/>
            <a:ext cx="6211824" cy="462381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357290" y="6131502"/>
            <a:ext cx="66437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C01and C02 : </a:t>
            </a:r>
            <a:r>
              <a:rPr lang="fr-FR" dirty="0" err="1" smtClean="0"/>
              <a:t>currentmeter</a:t>
            </a:r>
            <a:r>
              <a:rPr lang="fr-FR" dirty="0" smtClean="0"/>
              <a:t> stations (</a:t>
            </a:r>
            <a:r>
              <a:rPr lang="en-GB" dirty="0" err="1" smtClean="0">
                <a:latin typeface="Tahoma" pitchFamily="34" charset="0"/>
              </a:rPr>
              <a:t>Gasparini</a:t>
            </a:r>
            <a:r>
              <a:rPr lang="en-GB" dirty="0" smtClean="0">
                <a:latin typeface="Tahoma" pitchFamily="34" charset="0"/>
              </a:rPr>
              <a:t> et al., 2004)</a:t>
            </a:r>
            <a:endParaRPr lang="fr-FR" dirty="0" smtClean="0"/>
          </a:p>
        </p:txBody>
      </p:sp>
      <p:sp>
        <p:nvSpPr>
          <p:cNvPr id="8" name="ZoneTexte 7"/>
          <p:cNvSpPr txBox="1"/>
          <p:nvPr/>
        </p:nvSpPr>
        <p:spPr>
          <a:xfrm>
            <a:off x="8571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20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896938" y="1260475"/>
            <a:ext cx="504825" cy="4543425"/>
            <a:chOff x="793" y="885"/>
            <a:chExt cx="318" cy="2862"/>
          </a:xfrm>
        </p:grpSpPr>
        <p:sp>
          <p:nvSpPr>
            <p:cNvPr id="5" name="Text Box 3"/>
            <p:cNvSpPr txBox="1">
              <a:spLocks noChangeArrowheads="1"/>
            </p:cNvSpPr>
            <p:nvPr/>
          </p:nvSpPr>
          <p:spPr bwMode="auto">
            <a:xfrm>
              <a:off x="832" y="885"/>
              <a:ext cx="2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M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2</a:t>
              </a:r>
            </a:p>
          </p:txBody>
        </p:sp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17" y="1652"/>
              <a:ext cx="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S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2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793" y="2473"/>
              <a:ext cx="2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K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95" y="3516"/>
              <a:ext cx="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O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1</a:t>
              </a:r>
            </a:p>
          </p:txBody>
        </p:sp>
      </p:grpSp>
      <p:grpSp>
        <p:nvGrpSpPr>
          <p:cNvPr id="9" name="Group 7"/>
          <p:cNvGrpSpPr>
            <a:grpSpLocks/>
          </p:cNvGrpSpPr>
          <p:nvPr/>
        </p:nvGrpSpPr>
        <p:grpSpPr bwMode="auto">
          <a:xfrm>
            <a:off x="1468438" y="757238"/>
            <a:ext cx="7712075" cy="6127750"/>
            <a:chOff x="790" y="391"/>
            <a:chExt cx="4858" cy="3860"/>
          </a:xfrm>
        </p:grpSpPr>
        <p:pic>
          <p:nvPicPr>
            <p:cNvPr id="10" name="Picture 8" descr="C01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90" y="391"/>
              <a:ext cx="4858" cy="3600"/>
            </a:xfrm>
            <a:prstGeom prst="rect">
              <a:avLst/>
            </a:prstGeom>
            <a:noFill/>
          </p:spPr>
        </p:pic>
        <p:grpSp>
          <p:nvGrpSpPr>
            <p:cNvPr id="11" name="Group 9"/>
            <p:cNvGrpSpPr>
              <a:grpSpLocks/>
            </p:cNvGrpSpPr>
            <p:nvPr/>
          </p:nvGrpSpPr>
          <p:grpSpPr bwMode="auto">
            <a:xfrm>
              <a:off x="1156" y="4020"/>
              <a:ext cx="3946" cy="231"/>
              <a:chOff x="1383" y="4020"/>
              <a:chExt cx="3946" cy="231"/>
            </a:xfrm>
          </p:grpSpPr>
          <p:sp>
            <p:nvSpPr>
              <p:cNvPr id="12" name="Text Box 10"/>
              <p:cNvSpPr txBox="1">
                <a:spLocks noChangeArrowheads="1"/>
              </p:cNvSpPr>
              <p:nvPr/>
            </p:nvSpPr>
            <p:spPr bwMode="auto">
              <a:xfrm>
                <a:off x="1383" y="4020"/>
                <a:ext cx="4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 dirty="0">
                    <a:latin typeface="Tahoma" pitchFamily="34" charset="0"/>
                  </a:rPr>
                  <a:t>53 m</a:t>
                </a:r>
              </a:p>
            </p:txBody>
          </p:sp>
          <p:sp>
            <p:nvSpPr>
              <p:cNvPr id="13" name="Text Box 11"/>
              <p:cNvSpPr txBox="1">
                <a:spLocks noChangeArrowheads="1"/>
              </p:cNvSpPr>
              <p:nvPr/>
            </p:nvSpPr>
            <p:spPr bwMode="auto">
              <a:xfrm>
                <a:off x="2426" y="4020"/>
                <a:ext cx="44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>
                    <a:latin typeface="Tahoma" pitchFamily="34" charset="0"/>
                  </a:rPr>
                  <a:t>93 m</a:t>
                </a:r>
              </a:p>
            </p:txBody>
          </p:sp>
          <p:sp>
            <p:nvSpPr>
              <p:cNvPr id="14" name="Text Box 12"/>
              <p:cNvSpPr txBox="1">
                <a:spLocks noChangeArrowheads="1"/>
              </p:cNvSpPr>
              <p:nvPr/>
            </p:nvSpPr>
            <p:spPr bwMode="auto">
              <a:xfrm>
                <a:off x="3664" y="4020"/>
                <a:ext cx="5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>
                    <a:latin typeface="Tahoma" pitchFamily="34" charset="0"/>
                  </a:rPr>
                  <a:t>285 m</a:t>
                </a:r>
              </a:p>
            </p:txBody>
          </p:sp>
          <p:sp>
            <p:nvSpPr>
              <p:cNvPr id="15" name="Text Box 13"/>
              <p:cNvSpPr txBox="1">
                <a:spLocks noChangeArrowheads="1"/>
              </p:cNvSpPr>
              <p:nvPr/>
            </p:nvSpPr>
            <p:spPr bwMode="auto">
              <a:xfrm>
                <a:off x="4810" y="4020"/>
                <a:ext cx="519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/>
                <a:r>
                  <a:rPr lang="fr-FR">
                    <a:latin typeface="Tahoma" pitchFamily="34" charset="0"/>
                  </a:rPr>
                  <a:t>380 m</a:t>
                </a:r>
              </a:p>
            </p:txBody>
          </p:sp>
        </p:grpSp>
      </p:grpSp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1785918" y="1"/>
            <a:ext cx="657229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ahoma" pitchFamily="34" charset="0"/>
              </a:rPr>
              <a:t>Current </a:t>
            </a:r>
            <a:r>
              <a:rPr lang="fr-FR" sz="3600" dirty="0" smtClean="0">
                <a:solidFill>
                  <a:srgbClr val="FFFF00"/>
                </a:solidFill>
                <a:latin typeface="Tahoma" pitchFamily="34" charset="0"/>
              </a:rPr>
              <a:t>ellipses </a:t>
            </a:r>
            <a:r>
              <a:rPr lang="en-US" sz="3600" dirty="0" smtClean="0">
                <a:solidFill>
                  <a:srgbClr val="FFFF00"/>
                </a:solidFill>
                <a:latin typeface="Tahoma" pitchFamily="34" charset="0"/>
              </a:rPr>
              <a:t>at </a:t>
            </a:r>
            <a:r>
              <a:rPr lang="fr-FR" sz="3600" dirty="0" smtClean="0">
                <a:solidFill>
                  <a:srgbClr val="FFFF00"/>
                </a:solidFill>
                <a:latin typeface="Tahoma" pitchFamily="34" charset="0"/>
              </a:rPr>
              <a:t>C01 station</a:t>
            </a:r>
            <a:endParaRPr lang="fr-FR" sz="36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 smtClean="0">
                <a:solidFill>
                  <a:srgbClr val="FFFF00"/>
                </a:solidFill>
              </a:rPr>
              <a:t>21</a:t>
            </a:r>
            <a:endParaRPr lang="fr-FR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C02M2S2K1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63713" y="392113"/>
            <a:ext cx="7346950" cy="5989637"/>
          </a:xfrm>
          <a:prstGeom prst="rect">
            <a:avLst/>
          </a:prstGeom>
          <a:noFill/>
        </p:spPr>
      </p:pic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258888" y="1033463"/>
            <a:ext cx="504825" cy="4543425"/>
            <a:chOff x="793" y="885"/>
            <a:chExt cx="318" cy="2862"/>
          </a:xfrm>
        </p:grpSpPr>
        <p:sp>
          <p:nvSpPr>
            <p:cNvPr id="6" name="Text Box 4"/>
            <p:cNvSpPr txBox="1">
              <a:spLocks noChangeArrowheads="1"/>
            </p:cNvSpPr>
            <p:nvPr/>
          </p:nvSpPr>
          <p:spPr bwMode="auto">
            <a:xfrm>
              <a:off x="832" y="885"/>
              <a:ext cx="27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M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2</a:t>
              </a:r>
            </a:p>
          </p:txBody>
        </p:sp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817" y="1652"/>
              <a:ext cx="248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S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2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793" y="2473"/>
              <a:ext cx="253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K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1</a:t>
              </a:r>
            </a:p>
          </p:txBody>
        </p:sp>
        <p:sp>
          <p:nvSpPr>
            <p:cNvPr id="9" name="Text Box 7"/>
            <p:cNvSpPr txBox="1">
              <a:spLocks noChangeArrowheads="1"/>
            </p:cNvSpPr>
            <p:nvPr/>
          </p:nvSpPr>
          <p:spPr bwMode="auto">
            <a:xfrm>
              <a:off x="795" y="3516"/>
              <a:ext cx="27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fr-FR" dirty="0">
                  <a:solidFill>
                    <a:srgbClr val="FFFF00"/>
                  </a:solidFill>
                  <a:latin typeface="Tahoma" pitchFamily="34" charset="0"/>
                </a:rPr>
                <a:t>O</a:t>
              </a:r>
              <a:r>
                <a:rPr lang="fr-FR" baseline="-25000" dirty="0">
                  <a:solidFill>
                    <a:srgbClr val="FFFF00"/>
                  </a:solidFill>
                  <a:latin typeface="Tahoma" pitchFamily="34" charset="0"/>
                </a:rPr>
                <a:t>1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2319338" y="6440488"/>
            <a:ext cx="6100762" cy="373062"/>
            <a:chOff x="1461" y="3970"/>
            <a:chExt cx="3843" cy="235"/>
          </a:xfrm>
        </p:grpSpPr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1461" y="3970"/>
              <a:ext cx="44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Tahoma" pitchFamily="34" charset="0"/>
                </a:rPr>
                <a:t>46 m</a:t>
              </a:r>
            </a:p>
          </p:txBody>
        </p:sp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2426" y="3974"/>
              <a:ext cx="5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Tahoma" pitchFamily="34" charset="0"/>
                </a:rPr>
                <a:t>103 m</a:t>
              </a:r>
            </a:p>
          </p:txBody>
        </p:sp>
        <p:sp>
          <p:nvSpPr>
            <p:cNvPr id="13" name="Text Box 11"/>
            <p:cNvSpPr txBox="1">
              <a:spLocks noChangeArrowheads="1"/>
            </p:cNvSpPr>
            <p:nvPr/>
          </p:nvSpPr>
          <p:spPr bwMode="auto">
            <a:xfrm>
              <a:off x="3606" y="3974"/>
              <a:ext cx="5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Tahoma" pitchFamily="34" charset="0"/>
                </a:rPr>
                <a:t>289 m</a:t>
              </a:r>
            </a:p>
          </p:txBody>
        </p:sp>
        <p:sp>
          <p:nvSpPr>
            <p:cNvPr id="14" name="Text Box 12"/>
            <p:cNvSpPr txBox="1">
              <a:spLocks noChangeArrowheads="1"/>
            </p:cNvSpPr>
            <p:nvPr/>
          </p:nvSpPr>
          <p:spPr bwMode="auto">
            <a:xfrm>
              <a:off x="4785" y="3974"/>
              <a:ext cx="519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fr-FR">
                  <a:latin typeface="Tahoma" pitchFamily="34" charset="0"/>
                </a:rPr>
                <a:t>408 m</a:t>
              </a:r>
            </a:p>
          </p:txBody>
        </p:sp>
      </p:grpSp>
      <p:sp>
        <p:nvSpPr>
          <p:cNvPr id="15" name="Text Box 13"/>
          <p:cNvSpPr txBox="1">
            <a:spLocks noChangeArrowheads="1"/>
          </p:cNvSpPr>
          <p:nvPr/>
        </p:nvSpPr>
        <p:spPr bwMode="auto">
          <a:xfrm>
            <a:off x="1500166" y="-142900"/>
            <a:ext cx="678661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3600" dirty="0" smtClean="0">
                <a:solidFill>
                  <a:srgbClr val="FFFF00"/>
                </a:solidFill>
                <a:latin typeface="Tahoma" pitchFamily="34" charset="0"/>
              </a:rPr>
              <a:t>Current </a:t>
            </a:r>
            <a:r>
              <a:rPr lang="fr-FR" sz="3600" dirty="0" smtClean="0">
                <a:solidFill>
                  <a:srgbClr val="FFFF00"/>
                </a:solidFill>
                <a:latin typeface="Tahoma" pitchFamily="34" charset="0"/>
              </a:rPr>
              <a:t>ellipses </a:t>
            </a:r>
            <a:r>
              <a:rPr lang="en-US" sz="3600" dirty="0" smtClean="0">
                <a:solidFill>
                  <a:srgbClr val="FFFF00"/>
                </a:solidFill>
                <a:latin typeface="Tahoma" pitchFamily="34" charset="0"/>
              </a:rPr>
              <a:t>at </a:t>
            </a:r>
            <a:r>
              <a:rPr lang="fr-FR" sz="3600" dirty="0" smtClean="0">
                <a:solidFill>
                  <a:srgbClr val="FFFF00"/>
                </a:solidFill>
                <a:latin typeface="Tahoma" pitchFamily="34" charset="0"/>
              </a:rPr>
              <a:t>C02 station</a:t>
            </a:r>
            <a:endParaRPr lang="fr-FR" sz="3600" dirty="0">
              <a:solidFill>
                <a:srgbClr val="FFFF00"/>
              </a:solidFill>
              <a:latin typeface="Tahoma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FFFF00"/>
                </a:solidFill>
              </a:rPr>
              <a:t>22</a:t>
            </a:r>
            <a:endParaRPr lang="fr-FR" sz="2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928662" y="2854107"/>
            <a:ext cx="76438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CC0099"/>
                </a:solidFill>
              </a:rPr>
              <a:t>Test of three advection schemes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8571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23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 9" descr="ICREM2A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28860" y="1428736"/>
            <a:ext cx="4224337" cy="365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Connecteur droit 3"/>
          <p:cNvCxnSpPr/>
          <p:nvPr/>
        </p:nvCxnSpPr>
        <p:spPr>
          <a:xfrm flipH="1">
            <a:off x="4350168" y="1788776"/>
            <a:ext cx="454956" cy="1368152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ZoneTexte 4"/>
          <p:cNvSpPr txBox="1"/>
          <p:nvPr/>
        </p:nvSpPr>
        <p:spPr>
          <a:xfrm>
            <a:off x="8571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24</a:t>
            </a:r>
            <a:endParaRPr lang="fr-FR" sz="2400" dirty="0"/>
          </a:p>
        </p:txBody>
      </p:sp>
      <p:sp>
        <p:nvSpPr>
          <p:cNvPr id="6" name="ZoneTexte 5"/>
          <p:cNvSpPr txBox="1"/>
          <p:nvPr/>
        </p:nvSpPr>
        <p:spPr>
          <a:xfrm>
            <a:off x="2500298" y="4286256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TUNISIA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6858016" y="3273982"/>
            <a:ext cx="13067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Sicily</a:t>
            </a:r>
            <a:r>
              <a:rPr lang="fr-FR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fr-FR" b="1" dirty="0" err="1" smtClean="0">
                <a:latin typeface="Times New Roman" pitchFamily="18" charset="0"/>
                <a:cs typeface="Times New Roman" pitchFamily="18" charset="0"/>
              </a:rPr>
              <a:t>strait</a:t>
            </a:r>
            <a:endParaRPr lang="fr-FR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 rot="10800000">
            <a:off x="4929190" y="3071810"/>
            <a:ext cx="1857388" cy="357190"/>
          </a:xfrm>
          <a:prstGeom prst="straightConnector1">
            <a:avLst/>
          </a:prstGeom>
          <a:ln w="3810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 6" descr="upstream_temp_zomm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18564" y="3850014"/>
            <a:ext cx="3868278" cy="30080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634706" y="5934694"/>
            <a:ext cx="24378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3order </a:t>
            </a:r>
            <a:r>
              <a:rPr lang="en-US" dirty="0" smtClean="0"/>
              <a:t>upstream</a:t>
            </a:r>
            <a:r>
              <a:rPr lang="fr-FR" dirty="0" smtClean="0"/>
              <a:t> </a:t>
            </a:r>
            <a:r>
              <a:rPr lang="en-US" dirty="0" smtClean="0"/>
              <a:t>scheme (horizontal)</a:t>
            </a:r>
          </a:p>
          <a:p>
            <a:r>
              <a:rPr lang="en-US" dirty="0" smtClean="0"/>
              <a:t>C4 on the vertical</a:t>
            </a:r>
          </a:p>
        </p:txBody>
      </p:sp>
      <p:pic>
        <p:nvPicPr>
          <p:cNvPr id="9" name="Image 8" descr="split_temp_zomm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9633" y="3778576"/>
            <a:ext cx="3868278" cy="3008010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2071670" y="6065066"/>
            <a:ext cx="27751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3rd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upstream</a:t>
            </a:r>
            <a:endParaRPr lang="fr-FR" dirty="0" smtClean="0"/>
          </a:p>
          <a:p>
            <a:r>
              <a:rPr lang="fr-FR" dirty="0" smtClean="0"/>
              <a:t> split advection (UV,TS)</a:t>
            </a:r>
            <a:endParaRPr lang="fr-FR" dirty="0"/>
          </a:p>
        </p:txBody>
      </p:sp>
      <p:pic>
        <p:nvPicPr>
          <p:cNvPr id="11" name="Image 10" descr="initial_sec2_winter_zoom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7158" y="714356"/>
            <a:ext cx="3868278" cy="3008010"/>
          </a:xfrm>
          <a:prstGeom prst="rect">
            <a:avLst/>
          </a:prstGeom>
        </p:spPr>
      </p:pic>
      <p:pic>
        <p:nvPicPr>
          <p:cNvPr id="12" name="Image 11" descr="akimats_c4uv_temp_zoom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929158" y="714356"/>
            <a:ext cx="3868278" cy="3008010"/>
          </a:xfrm>
          <a:prstGeom prst="rect">
            <a:avLst/>
          </a:prstGeom>
        </p:spPr>
      </p:pic>
      <p:sp>
        <p:nvSpPr>
          <p:cNvPr id="13" name="ZoneTexte 12"/>
          <p:cNvSpPr txBox="1"/>
          <p:nvPr/>
        </p:nvSpPr>
        <p:spPr>
          <a:xfrm>
            <a:off x="6397735" y="3068421"/>
            <a:ext cx="274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4th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Akima</a:t>
            </a:r>
            <a:r>
              <a:rPr lang="fr-FR" dirty="0" smtClean="0"/>
              <a:t> (TS)</a:t>
            </a:r>
          </a:p>
          <a:p>
            <a:r>
              <a:rPr lang="fr-FR" dirty="0" smtClean="0"/>
              <a:t>4th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centered</a:t>
            </a:r>
            <a:r>
              <a:rPr lang="fr-FR" dirty="0" smtClean="0"/>
              <a:t>(UV)</a:t>
            </a:r>
          </a:p>
        </p:txBody>
      </p:sp>
      <p:sp>
        <p:nvSpPr>
          <p:cNvPr id="14" name="ZoneTexte 13"/>
          <p:cNvSpPr txBox="1"/>
          <p:nvPr/>
        </p:nvSpPr>
        <p:spPr>
          <a:xfrm>
            <a:off x="2714612" y="3143248"/>
            <a:ext cx="143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Initial state</a:t>
            </a:r>
            <a:endParaRPr lang="fr-FR" dirty="0"/>
          </a:p>
        </p:txBody>
      </p:sp>
      <p:sp>
        <p:nvSpPr>
          <p:cNvPr id="15" name="ZoneTexte 14"/>
          <p:cNvSpPr txBox="1"/>
          <p:nvPr/>
        </p:nvSpPr>
        <p:spPr>
          <a:xfrm>
            <a:off x="1928794" y="0"/>
            <a:ext cx="626645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Potential temperature </a:t>
            </a:r>
            <a:r>
              <a:rPr lang="en-US" sz="2000" dirty="0" smtClean="0">
                <a:solidFill>
                  <a:srgbClr val="FFFF00"/>
                </a:solidFill>
              </a:rPr>
              <a:t>(vertical section)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25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 3" descr="rho_akimaromsnew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8122" y="731180"/>
            <a:ext cx="3928720" cy="3055010"/>
          </a:xfrm>
          <a:prstGeom prst="rect">
            <a:avLst/>
          </a:prstGeom>
        </p:spPr>
      </p:pic>
      <p:pic>
        <p:nvPicPr>
          <p:cNvPr id="6" name="Image 5" descr="rho_split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426" y="3714752"/>
            <a:ext cx="3928720" cy="3055010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6429388" y="3088634"/>
            <a:ext cx="27462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4th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Akima</a:t>
            </a:r>
            <a:r>
              <a:rPr lang="fr-FR" dirty="0" smtClean="0"/>
              <a:t> (TS)</a:t>
            </a:r>
          </a:p>
          <a:p>
            <a:r>
              <a:rPr lang="fr-FR" dirty="0" smtClean="0"/>
              <a:t>4th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centered</a:t>
            </a:r>
            <a:r>
              <a:rPr lang="fr-FR" dirty="0" smtClean="0"/>
              <a:t>(UV)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744328" y="6068817"/>
            <a:ext cx="27013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3rd </a:t>
            </a:r>
            <a:r>
              <a:rPr lang="fr-FR" dirty="0" err="1" smtClean="0"/>
              <a:t>order</a:t>
            </a:r>
            <a:r>
              <a:rPr lang="fr-FR" dirty="0" smtClean="0"/>
              <a:t> </a:t>
            </a:r>
            <a:r>
              <a:rPr lang="fr-FR" dirty="0" err="1" smtClean="0"/>
              <a:t>upstream</a:t>
            </a:r>
            <a:r>
              <a:rPr lang="fr-FR" dirty="0" smtClean="0"/>
              <a:t> </a:t>
            </a:r>
          </a:p>
          <a:p>
            <a:r>
              <a:rPr lang="fr-FR" dirty="0" smtClean="0"/>
              <a:t>split advection (UV,TS)</a:t>
            </a:r>
            <a:endParaRPr lang="fr-FR" dirty="0"/>
          </a:p>
        </p:txBody>
      </p:sp>
      <p:grpSp>
        <p:nvGrpSpPr>
          <p:cNvPr id="11" name="Groupe 10"/>
          <p:cNvGrpSpPr/>
          <p:nvPr/>
        </p:nvGrpSpPr>
        <p:grpSpPr>
          <a:xfrm>
            <a:off x="4848724" y="3802990"/>
            <a:ext cx="4295276" cy="3055010"/>
            <a:chOff x="4500562" y="3661989"/>
            <a:chExt cx="4295276" cy="3055010"/>
          </a:xfrm>
        </p:grpSpPr>
        <p:pic>
          <p:nvPicPr>
            <p:cNvPr id="7" name="Image 6" descr="rho_upstream.jpg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00562" y="3661989"/>
              <a:ext cx="3928720" cy="3055010"/>
            </a:xfrm>
            <a:prstGeom prst="rect">
              <a:avLst/>
            </a:prstGeom>
          </p:spPr>
        </p:pic>
        <p:sp>
          <p:nvSpPr>
            <p:cNvPr id="10" name="ZoneTexte 9"/>
            <p:cNvSpPr txBox="1"/>
            <p:nvPr/>
          </p:nvSpPr>
          <p:spPr>
            <a:xfrm>
              <a:off x="6357950" y="5715016"/>
              <a:ext cx="243788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 smtClean="0"/>
                <a:t>3order </a:t>
              </a:r>
              <a:r>
                <a:rPr lang="en-US" dirty="0" smtClean="0"/>
                <a:t>upstream</a:t>
              </a:r>
              <a:r>
                <a:rPr lang="fr-FR" dirty="0" smtClean="0"/>
                <a:t> </a:t>
              </a:r>
              <a:r>
                <a:rPr lang="en-US" dirty="0" smtClean="0"/>
                <a:t>scheme (horizontal)</a:t>
              </a:r>
            </a:p>
            <a:p>
              <a:r>
                <a:rPr lang="en-US" dirty="0" smtClean="0"/>
                <a:t>C4 on the vertical</a:t>
              </a:r>
            </a:p>
          </p:txBody>
        </p:sp>
      </p:grpSp>
      <p:sp>
        <p:nvSpPr>
          <p:cNvPr id="12" name="ZoneTexte 11"/>
          <p:cNvSpPr txBox="1"/>
          <p:nvPr/>
        </p:nvSpPr>
        <p:spPr>
          <a:xfrm>
            <a:off x="2285984" y="0"/>
            <a:ext cx="31822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FF00"/>
                </a:solidFill>
              </a:rPr>
              <a:t>Density anomaly</a:t>
            </a:r>
            <a:endParaRPr lang="en-US" sz="2800" dirty="0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14282" y="122853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The vertical </a:t>
            </a:r>
            <a:r>
              <a:rPr lang="en-US" dirty="0" err="1" smtClean="0"/>
              <a:t>isopycnal</a:t>
            </a:r>
            <a:r>
              <a:rPr lang="en-US" dirty="0" smtClean="0"/>
              <a:t> displacement differs slightly from an advection scheme to another</a:t>
            </a:r>
          </a:p>
          <a:p>
            <a:pPr>
              <a:buFont typeface="Arial" pitchFamily="34" charset="0"/>
              <a:buChar char="•"/>
            </a:pPr>
            <a:endParaRPr lang="fr-FR" dirty="0" smtClean="0"/>
          </a:p>
        </p:txBody>
      </p:sp>
      <p:sp>
        <p:nvSpPr>
          <p:cNvPr id="14" name="ZoneTexte 13"/>
          <p:cNvSpPr txBox="1"/>
          <p:nvPr/>
        </p:nvSpPr>
        <p:spPr>
          <a:xfrm>
            <a:off x="214282" y="2285992"/>
            <a:ext cx="47149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FFFF00"/>
                </a:solidFill>
              </a:rPr>
              <a:t>Which suitable advection scheme to use ?</a:t>
            </a: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>
                <a:solidFill>
                  <a:srgbClr val="C00000"/>
                </a:solidFill>
              </a:rPr>
              <a:t>26</a:t>
            </a:r>
            <a:endParaRPr lang="fr-FR" sz="24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2571736" y="500042"/>
            <a:ext cx="342112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600" dirty="0" smtClean="0">
                <a:solidFill>
                  <a:srgbClr val="FF66CC"/>
                </a:solidFill>
              </a:rPr>
              <a:t>CONCLUSIONS</a:t>
            </a:r>
            <a:endParaRPr lang="fr-FR" sz="3600" dirty="0">
              <a:solidFill>
                <a:srgbClr val="FF66CC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571472" y="1785927"/>
            <a:ext cx="857252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fr-FR" dirty="0" smtClean="0"/>
              <a:t> </a:t>
            </a:r>
            <a:r>
              <a:rPr lang="en-US" sz="2400" dirty="0" smtClean="0"/>
              <a:t>Three</a:t>
            </a:r>
            <a:r>
              <a:rPr lang="fr-FR" sz="2400" dirty="0" smtClean="0"/>
              <a:t> </a:t>
            </a:r>
            <a:r>
              <a:rPr lang="en-US" sz="2400" dirty="0" smtClean="0"/>
              <a:t>potential</a:t>
            </a:r>
            <a:r>
              <a:rPr lang="fr-FR" sz="2400" dirty="0" smtClean="0"/>
              <a:t> sites of M</a:t>
            </a:r>
            <a:r>
              <a:rPr lang="fr-FR" sz="2400" baseline="-25000" dirty="0" smtClean="0"/>
              <a:t>2</a:t>
            </a:r>
            <a:r>
              <a:rPr lang="fr-FR" sz="2400" dirty="0" smtClean="0"/>
              <a:t> </a:t>
            </a:r>
            <a:r>
              <a:rPr lang="fr-FR" sz="2400" dirty="0" err="1" smtClean="0"/>
              <a:t>internal</a:t>
            </a:r>
            <a:r>
              <a:rPr lang="fr-FR" sz="2400" dirty="0" smtClean="0"/>
              <a:t> </a:t>
            </a:r>
            <a:r>
              <a:rPr lang="fr-FR" sz="2400" dirty="0" err="1" smtClean="0"/>
              <a:t>tide</a:t>
            </a:r>
            <a:r>
              <a:rPr lang="fr-FR" sz="2400" dirty="0" smtClean="0"/>
              <a:t> are </a:t>
            </a:r>
            <a:r>
              <a:rPr lang="fr-FR" sz="2400" dirty="0" err="1" smtClean="0"/>
              <a:t>identified</a:t>
            </a:r>
            <a:r>
              <a:rPr lang="fr-FR" sz="2400" dirty="0" smtClean="0"/>
              <a:t> in the </a:t>
            </a:r>
            <a:r>
              <a:rPr lang="en-US" sz="2400" dirty="0" smtClean="0"/>
              <a:t>Sicily</a:t>
            </a:r>
            <a:r>
              <a:rPr lang="fr-FR" sz="2400" dirty="0" smtClean="0"/>
              <a:t> </a:t>
            </a:r>
            <a:r>
              <a:rPr lang="en-US" sz="2400" dirty="0" smtClean="0"/>
              <a:t>Strait</a:t>
            </a:r>
            <a:r>
              <a:rPr lang="fr-FR" sz="2400" dirty="0" smtClean="0"/>
              <a:t> and </a:t>
            </a:r>
            <a:r>
              <a:rPr lang="fr-FR" sz="2400" dirty="0" err="1" smtClean="0"/>
              <a:t>two</a:t>
            </a:r>
            <a:r>
              <a:rPr lang="fr-FR" sz="2400" dirty="0" smtClean="0"/>
              <a:t> in the </a:t>
            </a:r>
            <a:r>
              <a:rPr lang="fr-FR" sz="2400" dirty="0" err="1" smtClean="0"/>
              <a:t>Messina</a:t>
            </a:r>
            <a:r>
              <a:rPr lang="fr-FR" sz="2400" dirty="0" smtClean="0"/>
              <a:t> </a:t>
            </a:r>
            <a:r>
              <a:rPr lang="fr-FR" sz="2400" dirty="0" err="1" smtClean="0"/>
              <a:t>Strait</a:t>
            </a:r>
            <a:endParaRPr lang="fr-FR" sz="2400" dirty="0" smtClean="0"/>
          </a:p>
          <a:p>
            <a:endParaRPr lang="fr-FR" sz="2400" dirty="0" smtClean="0"/>
          </a:p>
          <a:p>
            <a:pPr>
              <a:buFont typeface="Arial" pitchFamily="34" charset="0"/>
              <a:buChar char="•"/>
            </a:pPr>
            <a:r>
              <a:rPr lang="fr-FR" sz="2400" dirty="0" smtClean="0"/>
              <a:t> </a:t>
            </a:r>
            <a:r>
              <a:rPr lang="en-US" sz="2400" dirty="0" smtClean="0"/>
              <a:t>The propagation of M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internal tide is to the north and toward the Tunisian coast from the most efficient generation site</a:t>
            </a:r>
          </a:p>
          <a:p>
            <a:endParaRPr lang="en-US" sz="2400" dirty="0" smtClean="0"/>
          </a:p>
          <a:p>
            <a:pPr>
              <a:buFont typeface="Arial" pitchFamily="34" charset="0"/>
              <a:buChar char="•"/>
            </a:pPr>
            <a:r>
              <a:rPr lang="en-US" sz="2400" dirty="0" smtClean="0"/>
              <a:t>The M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internal tide signal is stronger in the Messina Strait</a:t>
            </a:r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The K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 internal tide is globally less energetic than M</a:t>
            </a:r>
            <a:r>
              <a:rPr lang="en-GB" sz="2400" baseline="-25000" dirty="0" smtClean="0"/>
              <a:t>2</a:t>
            </a:r>
            <a:r>
              <a:rPr lang="en-GB" sz="2400" dirty="0" smtClean="0"/>
              <a:t> </a:t>
            </a:r>
          </a:p>
          <a:p>
            <a:endParaRPr lang="en-GB" sz="2400" dirty="0" smtClean="0"/>
          </a:p>
          <a:p>
            <a:pPr>
              <a:buFont typeface="Arial" pitchFamily="34" charset="0"/>
              <a:buChar char="•"/>
            </a:pPr>
            <a:r>
              <a:rPr lang="en-GB" sz="2400" dirty="0" smtClean="0"/>
              <a:t>The K</a:t>
            </a:r>
            <a:r>
              <a:rPr lang="en-GB" sz="2400" baseline="-25000" dirty="0" smtClean="0"/>
              <a:t>1</a:t>
            </a:r>
            <a:r>
              <a:rPr lang="en-GB" sz="2400" dirty="0" smtClean="0"/>
              <a:t> energy is totally dissipated close to the generation sites</a:t>
            </a:r>
            <a:endParaRPr lang="fr-FR" dirty="0"/>
          </a:p>
        </p:txBody>
      </p:sp>
      <p:sp>
        <p:nvSpPr>
          <p:cNvPr id="6" name="ZoneTexte 5"/>
          <p:cNvSpPr txBox="1"/>
          <p:nvPr/>
        </p:nvSpPr>
        <p:spPr>
          <a:xfrm>
            <a:off x="8571407" y="6396335"/>
            <a:ext cx="5725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27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4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1357290" y="476672"/>
            <a:ext cx="7417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FFC000"/>
                </a:solidFill>
              </a:rPr>
              <a:t>Validation of the </a:t>
            </a:r>
            <a:r>
              <a:rPr lang="fr-FR" sz="3200" dirty="0" err="1" smtClean="0">
                <a:solidFill>
                  <a:srgbClr val="FFC000"/>
                </a:solidFill>
              </a:rPr>
              <a:t>barotropic</a:t>
            </a:r>
            <a:r>
              <a:rPr lang="fr-FR" sz="3200" dirty="0" smtClean="0">
                <a:solidFill>
                  <a:srgbClr val="FFC000"/>
                </a:solidFill>
              </a:rPr>
              <a:t> solution</a:t>
            </a:r>
            <a:endParaRPr lang="fr-FR" sz="3200" dirty="0">
              <a:solidFill>
                <a:srgbClr val="FF66CC"/>
              </a:solidFill>
            </a:endParaRPr>
          </a:p>
        </p:txBody>
      </p:sp>
      <p:grpSp>
        <p:nvGrpSpPr>
          <p:cNvPr id="4" name="Group 4"/>
          <p:cNvGrpSpPr>
            <a:grpSpLocks/>
          </p:cNvGrpSpPr>
          <p:nvPr/>
        </p:nvGrpSpPr>
        <p:grpSpPr bwMode="auto">
          <a:xfrm>
            <a:off x="2843213" y="1196975"/>
            <a:ext cx="6553200" cy="5394325"/>
            <a:chOff x="912" y="816"/>
            <a:chExt cx="4128" cy="3398"/>
          </a:xfrm>
        </p:grpSpPr>
        <p:pic>
          <p:nvPicPr>
            <p:cNvPr id="15" name="Picture 6" descr="fig1b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912" y="816"/>
              <a:ext cx="3963" cy="3398"/>
            </a:xfrm>
            <a:prstGeom prst="rect">
              <a:avLst/>
            </a:prstGeom>
            <a:noFill/>
          </p:spPr>
        </p:pic>
        <p:grpSp>
          <p:nvGrpSpPr>
            <p:cNvPr id="6" name="Group 9"/>
            <p:cNvGrpSpPr>
              <a:grpSpLocks/>
            </p:cNvGrpSpPr>
            <p:nvPr/>
          </p:nvGrpSpPr>
          <p:grpSpPr bwMode="auto">
            <a:xfrm>
              <a:off x="3504" y="3216"/>
              <a:ext cx="1536" cy="864"/>
              <a:chOff x="3552" y="3168"/>
              <a:chExt cx="1536" cy="864"/>
            </a:xfrm>
          </p:grpSpPr>
          <p:sp>
            <p:nvSpPr>
              <p:cNvPr id="7" name="Text Box 10"/>
              <p:cNvSpPr txBox="1">
                <a:spLocks noChangeArrowheads="1"/>
              </p:cNvSpPr>
              <p:nvPr/>
            </p:nvSpPr>
            <p:spPr bwMode="auto">
              <a:xfrm>
                <a:off x="3744" y="3523"/>
                <a:ext cx="1248" cy="28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dirty="0">
                    <a:solidFill>
                      <a:srgbClr val="000000"/>
                    </a:solidFill>
                  </a:rPr>
                  <a:t> </a:t>
                </a:r>
                <a:r>
                  <a:rPr lang="fr-FR" sz="1200" dirty="0" err="1" smtClean="0">
                    <a:solidFill>
                      <a:srgbClr val="000000"/>
                    </a:solidFill>
                  </a:rPr>
                  <a:t>currentmeter</a:t>
                </a:r>
                <a:r>
                  <a:rPr lang="fr-FR" sz="1200" dirty="0" smtClean="0">
                    <a:solidFill>
                      <a:srgbClr val="000000"/>
                    </a:solidFill>
                  </a:rPr>
                  <a:t> stations </a:t>
                </a:r>
                <a:r>
                  <a:rPr lang="fr-FR" sz="1200" dirty="0" err="1">
                    <a:solidFill>
                      <a:srgbClr val="000000"/>
                    </a:solidFill>
                  </a:rPr>
                  <a:t>Gasparini</a:t>
                </a:r>
                <a:r>
                  <a:rPr lang="fr-FR" sz="1200" dirty="0">
                    <a:solidFill>
                      <a:srgbClr val="000000"/>
                    </a:solidFill>
                  </a:rPr>
                  <a:t> et al.(</a:t>
                </a:r>
                <a:r>
                  <a:rPr lang="fr-FR" sz="1200" dirty="0" smtClean="0">
                    <a:solidFill>
                      <a:srgbClr val="000000"/>
                    </a:solidFill>
                  </a:rPr>
                  <a:t>2004)</a:t>
                </a:r>
                <a:endParaRPr lang="fr-FR" sz="1200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8" name="Text Box 11"/>
              <p:cNvSpPr txBox="1">
                <a:spLocks noChangeArrowheads="1"/>
              </p:cNvSpPr>
              <p:nvPr/>
            </p:nvSpPr>
            <p:spPr bwMode="auto">
              <a:xfrm>
                <a:off x="3792" y="3206"/>
                <a:ext cx="124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>
                    <a:solidFill>
                      <a:srgbClr val="000000"/>
                    </a:solidFill>
                  </a:rPr>
                  <a:t> tide gauges</a:t>
                </a:r>
              </a:p>
            </p:txBody>
          </p:sp>
          <p:sp>
            <p:nvSpPr>
              <p:cNvPr id="9" name="Text Box 12"/>
              <p:cNvSpPr txBox="1">
                <a:spLocks noChangeArrowheads="1"/>
              </p:cNvSpPr>
              <p:nvPr/>
            </p:nvSpPr>
            <p:spPr bwMode="auto">
              <a:xfrm>
                <a:off x="3840" y="3350"/>
                <a:ext cx="124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>
                    <a:solidFill>
                      <a:srgbClr val="000000"/>
                    </a:solidFill>
                  </a:rPr>
                  <a:t>Topex</a:t>
                </a:r>
              </a:p>
            </p:txBody>
          </p:sp>
          <p:sp>
            <p:nvSpPr>
              <p:cNvPr id="10" name="AutoShape 13"/>
              <p:cNvSpPr>
                <a:spLocks noChangeArrowheads="1"/>
              </p:cNvSpPr>
              <p:nvPr/>
            </p:nvSpPr>
            <p:spPr bwMode="auto">
              <a:xfrm>
                <a:off x="3696" y="3571"/>
                <a:ext cx="48" cy="48"/>
              </a:xfrm>
              <a:prstGeom prst="triangle">
                <a:avLst>
                  <a:gd name="adj" fmla="val 50000"/>
                </a:avLst>
              </a:prstGeom>
              <a:noFill/>
              <a:ln w="19050">
                <a:solidFill>
                  <a:srgbClr val="FF66CC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1" name="AutoShape 14"/>
              <p:cNvSpPr>
                <a:spLocks noChangeArrowheads="1"/>
              </p:cNvSpPr>
              <p:nvPr/>
            </p:nvSpPr>
            <p:spPr bwMode="auto">
              <a:xfrm>
                <a:off x="3696" y="3427"/>
                <a:ext cx="48" cy="48"/>
              </a:xfrm>
              <a:prstGeom prst="flowChartConnector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  <p:sp>
            <p:nvSpPr>
              <p:cNvPr id="12" name="Text Box 15"/>
              <p:cNvSpPr txBox="1">
                <a:spLocks noChangeArrowheads="1"/>
              </p:cNvSpPr>
              <p:nvPr/>
            </p:nvSpPr>
            <p:spPr bwMode="auto">
              <a:xfrm>
                <a:off x="3632" y="3196"/>
                <a:ext cx="20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b="1">
                    <a:solidFill>
                      <a:srgbClr val="0000FF"/>
                    </a:solidFill>
                  </a:rPr>
                  <a:t>*</a:t>
                </a:r>
              </a:p>
            </p:txBody>
          </p:sp>
          <p:sp>
            <p:nvSpPr>
              <p:cNvPr id="13" name="Text Box 16"/>
              <p:cNvSpPr txBox="1">
                <a:spLocks noChangeArrowheads="1"/>
              </p:cNvSpPr>
              <p:nvPr/>
            </p:nvSpPr>
            <p:spPr bwMode="auto">
              <a:xfrm>
                <a:off x="3600" y="3811"/>
                <a:ext cx="1248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fr-FR" sz="1200" dirty="0">
                    <a:solidFill>
                      <a:srgbClr val="006600"/>
                    </a:solidFill>
                  </a:rPr>
                  <a:t>+</a:t>
                </a:r>
                <a:r>
                  <a:rPr lang="fr-FR" sz="1200" dirty="0">
                    <a:solidFill>
                      <a:srgbClr val="000000"/>
                    </a:solidFill>
                  </a:rPr>
                  <a:t> </a:t>
                </a:r>
                <a:r>
                  <a:rPr lang="fr-FR" sz="1200" dirty="0" err="1">
                    <a:solidFill>
                      <a:srgbClr val="000000"/>
                    </a:solidFill>
                  </a:rPr>
                  <a:t>AT:artale</a:t>
                </a:r>
                <a:r>
                  <a:rPr lang="fr-FR" sz="1200" dirty="0">
                    <a:solidFill>
                      <a:srgbClr val="000000"/>
                    </a:solidFill>
                  </a:rPr>
                  <a:t> et al.(1986)</a:t>
                </a:r>
              </a:p>
            </p:txBody>
          </p:sp>
          <p:sp>
            <p:nvSpPr>
              <p:cNvPr id="14" name="Rectangle 17"/>
              <p:cNvSpPr>
                <a:spLocks noChangeArrowheads="1"/>
              </p:cNvSpPr>
              <p:nvPr/>
            </p:nvSpPr>
            <p:spPr bwMode="auto">
              <a:xfrm>
                <a:off x="3552" y="3168"/>
                <a:ext cx="1344" cy="864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endParaRPr lang="fr-FR"/>
              </a:p>
            </p:txBody>
          </p:sp>
        </p:grpSp>
      </p:grpSp>
      <p:sp>
        <p:nvSpPr>
          <p:cNvPr id="19" name="ZoneTexte 18"/>
          <p:cNvSpPr txBox="1"/>
          <p:nvPr/>
        </p:nvSpPr>
        <p:spPr>
          <a:xfrm>
            <a:off x="0" y="1857364"/>
            <a:ext cx="257173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/>
              <a:t>1/64° x1/64°</a:t>
            </a:r>
          </a:p>
          <a:p>
            <a:pPr>
              <a:buFont typeface="Arial" charset="0"/>
              <a:buChar char="•"/>
            </a:pPr>
            <a:endParaRPr lang="en-US" sz="2800" dirty="0" smtClean="0"/>
          </a:p>
          <a:p>
            <a:pPr>
              <a:buFont typeface="Arial" charset="0"/>
              <a:buChar char="•"/>
            </a:pPr>
            <a:r>
              <a:rPr lang="en-US" sz="2800" dirty="0" smtClean="0"/>
              <a:t>Tidal forcing (M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S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K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O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) at the 4 open boundaries (MOG2D)</a:t>
            </a:r>
            <a:endParaRPr lang="en-US" sz="2000" dirty="0"/>
          </a:p>
        </p:txBody>
      </p:sp>
      <p:sp>
        <p:nvSpPr>
          <p:cNvPr id="20" name="ZoneTexte 19"/>
          <p:cNvSpPr txBox="1"/>
          <p:nvPr/>
        </p:nvSpPr>
        <p:spPr>
          <a:xfrm>
            <a:off x="4071934" y="653923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3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457200" y="115888"/>
            <a:ext cx="8543956" cy="1169972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2800" b="1" i="1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Comparison of model results with </a:t>
            </a:r>
            <a:r>
              <a:rPr lang="en-GB" sz="2800" b="1" i="1" dirty="0" smtClean="0"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tide-gauge and TOPEX</a:t>
            </a:r>
            <a:r>
              <a:rPr kumimoji="0" lang="en-GB" sz="2800" b="1" i="0" u="none" strike="noStrike" kern="1200" cap="none" spc="0" normalizeH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C000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data</a:t>
            </a:r>
            <a:endParaRPr kumimoji="0" lang="fr-FR" sz="28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graphicFrame>
        <p:nvGraphicFramePr>
          <p:cNvPr id="4" name="Group 3"/>
          <p:cNvGraphicFramePr>
            <a:graphicFrameLocks/>
          </p:cNvGraphicFramePr>
          <p:nvPr/>
        </p:nvGraphicFramePr>
        <p:xfrm>
          <a:off x="2285984" y="1657360"/>
          <a:ext cx="4652963" cy="3200400"/>
        </p:xfrm>
        <a:graphic>
          <a:graphicData uri="http://schemas.openxmlformats.org/drawingml/2006/table">
            <a:tbl>
              <a:tblPr/>
              <a:tblGrid>
                <a:gridCol w="866775"/>
                <a:gridCol w="1427163"/>
                <a:gridCol w="1200150"/>
                <a:gridCol w="1158875"/>
              </a:tblGrid>
              <a:tr h="420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fr-FR" sz="20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/>
                          </a:outerShdw>
                        </a:effectLst>
                        <a:latin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ROMS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Mog2d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0688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M2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Rms(cm)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  <a:cs typeface="Times New Roman" pitchFamily="18" charset="0"/>
                        </a:rPr>
                        <a:t>2.5</a:t>
                      </a: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 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5.1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222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Rms(°)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16.3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18.3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RMSN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4.2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7.5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1000">
                <a:tc rowSpan="3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K1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Rms(cm)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0.9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4175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Rms(°)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17.3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44.1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258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RMSN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3399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0.8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fr-FR" sz="2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/>
                            </a:outerShdw>
                          </a:effectLst>
                          <a:latin typeface="Arial" charset="0"/>
                        </a:rPr>
                        <a:t>1.3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65"/>
          <p:cNvSpPr>
            <a:spLocks noChangeArrowheads="1"/>
          </p:cNvSpPr>
          <p:nvPr/>
        </p:nvSpPr>
        <p:spPr bwMode="auto">
          <a:xfrm>
            <a:off x="0" y="503903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rIns="46800" anchorCtr="1">
            <a:spAutoFit/>
          </a:bodyPr>
          <a:lstStyle/>
          <a:p>
            <a:r>
              <a:rPr lang="en-GB" sz="2400" dirty="0" smtClean="0">
                <a:latin typeface="Arial" charset="0"/>
              </a:rPr>
              <a:t>Our local solution is much closer to the data than that of Mog2d</a:t>
            </a:r>
            <a:endParaRPr lang="en-GB" sz="2400" dirty="0">
              <a:latin typeface="Arial" charset="0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071934" y="64677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4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4286248" y="3571876"/>
            <a:ext cx="408477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4000" dirty="0" err="1" smtClean="0"/>
              <a:t>Baroclinic</a:t>
            </a:r>
            <a:r>
              <a:rPr lang="fr-FR" sz="4000" dirty="0" smtClean="0"/>
              <a:t> </a:t>
            </a:r>
            <a:r>
              <a:rPr lang="fr-FR" sz="4000" dirty="0" err="1" smtClean="0"/>
              <a:t>Tides</a:t>
            </a:r>
            <a:endParaRPr lang="fr-FR" sz="4000" dirty="0"/>
          </a:p>
        </p:txBody>
      </p:sp>
      <p:sp>
        <p:nvSpPr>
          <p:cNvPr id="4" name="ZoneTexte 3"/>
          <p:cNvSpPr txBox="1"/>
          <p:nvPr/>
        </p:nvSpPr>
        <p:spPr>
          <a:xfrm>
            <a:off x="4071934" y="6467797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5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ZoneTexte 2"/>
          <p:cNvSpPr txBox="1"/>
          <p:nvPr/>
        </p:nvSpPr>
        <p:spPr>
          <a:xfrm>
            <a:off x="683568" y="548681"/>
            <a:ext cx="8280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dirty="0" smtClean="0">
                <a:solidFill>
                  <a:srgbClr val="FFC000"/>
                </a:solidFill>
              </a:rPr>
              <a:t>Model Domain - ROMS CONFIGURATION</a:t>
            </a:r>
            <a:endParaRPr lang="fr-FR" sz="3200" dirty="0">
              <a:solidFill>
                <a:srgbClr val="FFC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0" y="1428736"/>
            <a:ext cx="3714744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dirty="0" smtClean="0"/>
              <a:t>1/64° x1/64°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30 vertical levels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Summer realistic stratification (</a:t>
            </a:r>
            <a:r>
              <a:rPr lang="en-US" sz="2800" dirty="0" err="1" smtClean="0"/>
              <a:t>Medar</a:t>
            </a:r>
            <a:r>
              <a:rPr lang="en-US" sz="2800" dirty="0" smtClean="0"/>
              <a:t>)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 Tidal forcing (M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S</a:t>
            </a:r>
            <a:r>
              <a:rPr lang="en-US" sz="2800" baseline="-25000" dirty="0" smtClean="0"/>
              <a:t>2</a:t>
            </a:r>
            <a:r>
              <a:rPr lang="en-US" sz="2800" dirty="0" smtClean="0"/>
              <a:t>, K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, O</a:t>
            </a:r>
            <a:r>
              <a:rPr lang="en-US" sz="2800" baseline="-25000" dirty="0" smtClean="0"/>
              <a:t>1</a:t>
            </a:r>
            <a:r>
              <a:rPr lang="en-US" sz="2800" dirty="0" smtClean="0"/>
              <a:t>) at the 4 open boundaries (MOG2D)</a:t>
            </a:r>
          </a:p>
          <a:p>
            <a:pPr>
              <a:buFont typeface="Arial" charset="0"/>
              <a:buChar char="•"/>
            </a:pPr>
            <a:r>
              <a:rPr lang="en-US" sz="2800" dirty="0" smtClean="0"/>
              <a:t>Mellor turbulent closure scheme</a:t>
            </a:r>
          </a:p>
          <a:p>
            <a:pPr>
              <a:buFont typeface="Arial" charset="0"/>
              <a:buChar char="•"/>
            </a:pPr>
            <a:r>
              <a:rPr lang="en-US" sz="2000" dirty="0" smtClean="0"/>
              <a:t>0.5° sponge layer</a:t>
            </a:r>
            <a:endParaRPr lang="en-US" sz="2000" dirty="0"/>
          </a:p>
        </p:txBody>
      </p:sp>
      <p:grpSp>
        <p:nvGrpSpPr>
          <p:cNvPr id="12" name="Groupe 11"/>
          <p:cNvGrpSpPr/>
          <p:nvPr/>
        </p:nvGrpSpPr>
        <p:grpSpPr>
          <a:xfrm>
            <a:off x="3714744" y="1614047"/>
            <a:ext cx="5338267" cy="4890177"/>
            <a:chOff x="3929058" y="1614047"/>
            <a:chExt cx="5338267" cy="4890177"/>
          </a:xfrm>
        </p:grpSpPr>
        <p:pic>
          <p:nvPicPr>
            <p:cNvPr id="5" name="Image 4" descr="bathy.jp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29058" y="1614047"/>
              <a:ext cx="5338267" cy="4172407"/>
            </a:xfrm>
            <a:prstGeom prst="rect">
              <a:avLst/>
            </a:prstGeom>
          </p:spPr>
        </p:pic>
        <p:sp>
          <p:nvSpPr>
            <p:cNvPr id="6" name="ZoneTexte 5"/>
            <p:cNvSpPr txBox="1"/>
            <p:nvPr/>
          </p:nvSpPr>
          <p:spPr>
            <a:xfrm>
              <a:off x="4214810" y="4845618"/>
              <a:ext cx="9957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/>
                <a:t>Tunisia</a:t>
              </a:r>
              <a:endParaRPr lang="fr-FR" dirty="0"/>
            </a:p>
          </p:txBody>
        </p:sp>
        <p:sp>
          <p:nvSpPr>
            <p:cNvPr id="7" name="ZoneTexte 6"/>
            <p:cNvSpPr txBox="1"/>
            <p:nvPr/>
          </p:nvSpPr>
          <p:spPr>
            <a:xfrm>
              <a:off x="6572264" y="3357562"/>
              <a:ext cx="7505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err="1" smtClean="0"/>
                <a:t>Sicily</a:t>
              </a:r>
              <a:endParaRPr lang="fr-FR" dirty="0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071934" y="5857893"/>
              <a:ext cx="485778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GB" dirty="0" smtClean="0"/>
                <a:t>Model bathymetry deduced from </a:t>
              </a:r>
              <a:r>
                <a:rPr lang="en-GB" dirty="0" err="1" smtClean="0"/>
                <a:t>Gebco</a:t>
              </a:r>
              <a:r>
                <a:rPr lang="en-GB" dirty="0" smtClean="0"/>
                <a:t> (1’ resolution) database</a:t>
              </a:r>
              <a:endParaRPr lang="fr-FR" dirty="0"/>
            </a:p>
          </p:txBody>
        </p:sp>
      </p:grpSp>
      <p:sp>
        <p:nvSpPr>
          <p:cNvPr id="10" name="ZoneTexte 9"/>
          <p:cNvSpPr txBox="1"/>
          <p:nvPr/>
        </p:nvSpPr>
        <p:spPr>
          <a:xfrm>
            <a:off x="4214810" y="653923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6</a:t>
            </a:r>
            <a:endParaRPr lang="fr-FR" sz="2400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9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50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e 11"/>
          <p:cNvGrpSpPr>
            <a:grpSpLocks/>
          </p:cNvGrpSpPr>
          <p:nvPr/>
        </p:nvGrpSpPr>
        <p:grpSpPr bwMode="auto">
          <a:xfrm>
            <a:off x="4499992" y="1591811"/>
            <a:ext cx="4224337" cy="4049713"/>
            <a:chOff x="4786314" y="1701262"/>
            <a:chExt cx="4224528" cy="4049756"/>
          </a:xfrm>
        </p:grpSpPr>
        <p:pic>
          <p:nvPicPr>
            <p:cNvPr id="4" name="Image 9" descr="ICREM2AO.JPG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786314" y="1701262"/>
              <a:ext cx="4224528" cy="36565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" name="Image 10" descr="PALNEWM2.JPG"/>
            <p:cNvPicPr>
              <a:picLocks noChangeAspect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000628" y="5357826"/>
              <a:ext cx="3962400" cy="393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" name="ZoneTexte 12"/>
          <p:cNvSpPr txBox="1">
            <a:spLocks noChangeArrowheads="1"/>
          </p:cNvSpPr>
          <p:nvPr/>
        </p:nvSpPr>
        <p:spPr bwMode="auto">
          <a:xfrm>
            <a:off x="3995936" y="5735215"/>
            <a:ext cx="54938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i="1" dirty="0" smtClean="0"/>
              <a:t>M</a:t>
            </a:r>
            <a:r>
              <a:rPr lang="en-US" i="1" baseline="-25000" dirty="0" smtClean="0"/>
              <a:t>2</a:t>
            </a:r>
            <a:r>
              <a:rPr lang="en-US" i="1" dirty="0" smtClean="0"/>
              <a:t> internal energy conversion rate(10</a:t>
            </a:r>
            <a:r>
              <a:rPr lang="en-US" i="1" baseline="30000" dirty="0" smtClean="0"/>
              <a:t>-4</a:t>
            </a:r>
            <a:r>
              <a:rPr lang="en-US" i="1" dirty="0" smtClean="0"/>
              <a:t> W.m</a:t>
            </a:r>
            <a:r>
              <a:rPr lang="en-US" i="1" baseline="30000" dirty="0" smtClean="0"/>
              <a:t>-2</a:t>
            </a:r>
            <a:r>
              <a:rPr lang="en-US" i="1" dirty="0" smtClean="0"/>
              <a:t>).</a:t>
            </a:r>
          </a:p>
          <a:p>
            <a:r>
              <a:rPr lang="en-US" i="1" dirty="0" err="1" smtClean="0"/>
              <a:t>Sureimposed</a:t>
            </a:r>
            <a:r>
              <a:rPr lang="en-US" i="1" dirty="0" smtClean="0"/>
              <a:t> is the M</a:t>
            </a:r>
            <a:r>
              <a:rPr lang="en-US" i="1" baseline="-25000" dirty="0" smtClean="0"/>
              <a:t>2</a:t>
            </a:r>
            <a:r>
              <a:rPr lang="en-US" i="1" dirty="0" smtClean="0"/>
              <a:t> internal energy flux. </a:t>
            </a:r>
            <a:endParaRPr lang="en-US" i="1" dirty="0"/>
          </a:p>
        </p:txBody>
      </p:sp>
      <p:sp>
        <p:nvSpPr>
          <p:cNvPr id="7" name="Text Box 20"/>
          <p:cNvSpPr txBox="1">
            <a:spLocks noChangeArrowheads="1"/>
          </p:cNvSpPr>
          <p:nvPr/>
        </p:nvSpPr>
        <p:spPr bwMode="auto">
          <a:xfrm>
            <a:off x="0" y="1857364"/>
            <a:ext cx="4410076" cy="40626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 typeface="Wingdings" pitchFamily="2" charset="2"/>
              <a:buChar char="ü"/>
            </a:pPr>
            <a:r>
              <a:rPr lang="en-US" sz="2400" dirty="0"/>
              <a:t>The </a:t>
            </a:r>
            <a:r>
              <a:rPr lang="en-US" sz="2400" dirty="0" smtClean="0"/>
              <a:t>Adventure </a:t>
            </a:r>
            <a:r>
              <a:rPr lang="en-US" sz="2400" dirty="0"/>
              <a:t>Bank, the western Sicilian Shelf and in the NW of </a:t>
            </a:r>
            <a:r>
              <a:rPr lang="en-US" sz="2400" dirty="0" err="1"/>
              <a:t>Pantelleria</a:t>
            </a:r>
            <a:r>
              <a:rPr lang="en-US" sz="2400" dirty="0"/>
              <a:t> </a:t>
            </a:r>
            <a:r>
              <a:rPr lang="en-US" sz="2400" dirty="0" smtClean="0"/>
              <a:t>isle are the three main generation sites of the M</a:t>
            </a:r>
            <a:r>
              <a:rPr lang="en-US" sz="2400" baseline="-25000" dirty="0" smtClean="0"/>
              <a:t>2</a:t>
            </a:r>
            <a:r>
              <a:rPr lang="en-US" sz="2400" dirty="0" smtClean="0"/>
              <a:t> internal tide.</a:t>
            </a:r>
            <a:r>
              <a:rPr lang="fr-FR" sz="2400" dirty="0" smtClean="0"/>
              <a:t> </a:t>
            </a:r>
          </a:p>
          <a:p>
            <a:pPr algn="just">
              <a:buFont typeface="Wingdings" pitchFamily="2" charset="2"/>
              <a:buChar char="ü"/>
            </a:pPr>
            <a:endParaRPr lang="fr-FR" sz="2400" dirty="0"/>
          </a:p>
          <a:p>
            <a:pPr algn="just">
              <a:buFont typeface="Wingdings" pitchFamily="2" charset="2"/>
              <a:buChar char="ü"/>
            </a:pPr>
            <a:r>
              <a:rPr lang="fr-FR" sz="2400" dirty="0" smtClean="0"/>
              <a:t> Propagation </a:t>
            </a:r>
            <a:r>
              <a:rPr lang="en-US" sz="2400" dirty="0" smtClean="0"/>
              <a:t>toward</a:t>
            </a:r>
            <a:r>
              <a:rPr lang="fr-FR" sz="2400" dirty="0" smtClean="0"/>
              <a:t> </a:t>
            </a:r>
            <a:r>
              <a:rPr lang="en-US" sz="2400" dirty="0" smtClean="0"/>
              <a:t>the north and to the Tunisian coast from the most efficient generation site</a:t>
            </a:r>
          </a:p>
          <a:p>
            <a:endParaRPr lang="fr-FR" dirty="0"/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2391072" y="128935"/>
            <a:ext cx="8229600" cy="923801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M</a:t>
            </a:r>
            <a:r>
              <a:rPr kumimoji="0" lang="fr-FR" sz="3800" b="1" i="0" u="none" strike="noStrike" kern="1200" cap="all" spc="0" normalizeH="0" baseline="-2500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</a:t>
            </a:r>
            <a:r>
              <a:rPr kumimoji="0" lang="fr-FR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8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internal</a:t>
            </a:r>
            <a:r>
              <a:rPr kumimoji="0" lang="fr-FR" sz="3800" b="1" i="0" u="none" strike="noStrike" kern="1200" cap="all" spc="0" normalizeH="0" baseline="0" noProof="0" dirty="0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fr-FR" sz="3800" b="1" i="0" u="none" strike="noStrike" kern="1200" cap="all" spc="0" normalizeH="0" baseline="0" noProof="0" dirty="0" err="1" smtClean="0">
                <a:ln w="500">
                  <a:solidFill>
                    <a:schemeClr val="tx2">
                      <a:shade val="20000"/>
                      <a:satMod val="120000"/>
                    </a:schemeClr>
                  </a:solidFill>
                </a:ln>
                <a:solidFill>
                  <a:srgbClr val="FFC00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tide</a:t>
            </a:r>
            <a:endParaRPr kumimoji="0" lang="fr-FR" sz="3800" b="1" i="0" u="none" strike="noStrike" kern="1200" cap="all" spc="0" normalizeH="0" baseline="0" noProof="0" dirty="0">
              <a:ln w="500">
                <a:solidFill>
                  <a:schemeClr val="tx2">
                    <a:shade val="20000"/>
                    <a:satMod val="120000"/>
                  </a:schemeClr>
                </a:solidFill>
              </a:ln>
              <a:solidFill>
                <a:srgbClr val="FFC00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8765370" y="639633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8</a:t>
            </a:r>
            <a:endParaRPr lang="fr-FR" sz="2400" dirty="0"/>
          </a:p>
        </p:txBody>
      </p:sp>
      <p:sp>
        <p:nvSpPr>
          <p:cNvPr id="11" name="ZoneTexte 10"/>
          <p:cNvSpPr txBox="1"/>
          <p:nvPr/>
        </p:nvSpPr>
        <p:spPr>
          <a:xfrm>
            <a:off x="4643438" y="4429132"/>
            <a:ext cx="103746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600" b="1" dirty="0" smtClean="0">
                <a:latin typeface="Times New Roman" pitchFamily="18" charset="0"/>
                <a:cs typeface="Times New Roman" pitchFamily="18" charset="0"/>
              </a:rPr>
              <a:t>TUNISIA</a:t>
            </a:r>
            <a:endParaRPr lang="fr-FR" sz="1600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2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Documents and Settings\DELL\Mes documents\Mes images\nice nature\thumb_big_wide_025974110fa21200b8fa1a3b9eff83d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228600" y="4430713"/>
            <a:ext cx="8555038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>
              <a:buFont typeface="Wingdings" pitchFamily="2" charset="2"/>
              <a:buChar char="ü"/>
            </a:pPr>
            <a:r>
              <a:rPr lang="en-GB" dirty="0"/>
              <a:t> The M</a:t>
            </a:r>
            <a:r>
              <a:rPr lang="en-GB" baseline="-25000" dirty="0"/>
              <a:t>2</a:t>
            </a:r>
            <a:r>
              <a:rPr lang="en-GB" dirty="0"/>
              <a:t> mode </a:t>
            </a:r>
            <a:r>
              <a:rPr lang="en-GB" dirty="0" smtClean="0"/>
              <a:t>energy conversion </a:t>
            </a:r>
            <a:r>
              <a:rPr lang="en-GB" dirty="0"/>
              <a:t>integrated over these prominent topographic features sums up to 35.6 MW, which is 75% of that integrated over the Sicilian strait</a:t>
            </a:r>
            <a:r>
              <a:rPr lang="fr-FR" dirty="0"/>
              <a:t> </a:t>
            </a:r>
            <a:endParaRPr lang="en-GB" dirty="0"/>
          </a:p>
          <a:p>
            <a:pPr algn="justLow">
              <a:buFont typeface="Wingdings" pitchFamily="2" charset="2"/>
              <a:buNone/>
            </a:pPr>
            <a:endParaRPr lang="en-GB" dirty="0"/>
          </a:p>
          <a:p>
            <a:pPr algn="justLow">
              <a:buFont typeface="Wingdings" pitchFamily="2" charset="2"/>
              <a:buChar char="ü"/>
            </a:pPr>
            <a:r>
              <a:rPr lang="en-GB" dirty="0"/>
              <a:t>42 % of the M</a:t>
            </a:r>
            <a:r>
              <a:rPr lang="en-GB" baseline="-25000" dirty="0"/>
              <a:t>2</a:t>
            </a:r>
            <a:r>
              <a:rPr lang="en-GB" dirty="0"/>
              <a:t> </a:t>
            </a:r>
            <a:r>
              <a:rPr lang="en-GB" dirty="0" err="1"/>
              <a:t>baroclinic</a:t>
            </a:r>
            <a:r>
              <a:rPr lang="en-GB" dirty="0"/>
              <a:t> energy generated in the Sicilian </a:t>
            </a:r>
            <a:r>
              <a:rPr lang="en-GB" dirty="0" smtClean="0"/>
              <a:t>Strait </a:t>
            </a:r>
            <a:r>
              <a:rPr lang="en-GB" dirty="0"/>
              <a:t>is dissipated in close proximity to the </a:t>
            </a:r>
            <a:r>
              <a:rPr lang="en-GB" dirty="0" err="1"/>
              <a:t>baroclinic</a:t>
            </a:r>
            <a:r>
              <a:rPr lang="en-GB" dirty="0"/>
              <a:t> M</a:t>
            </a:r>
            <a:r>
              <a:rPr lang="en-GB" baseline="-25000" dirty="0"/>
              <a:t>2</a:t>
            </a:r>
            <a:r>
              <a:rPr lang="en-GB" dirty="0"/>
              <a:t> generation sites.</a:t>
            </a:r>
          </a:p>
        </p:txBody>
      </p:sp>
      <p:grpSp>
        <p:nvGrpSpPr>
          <p:cNvPr id="5" name="Group 16"/>
          <p:cNvGrpSpPr>
            <a:grpSpLocks/>
          </p:cNvGrpSpPr>
          <p:nvPr/>
        </p:nvGrpSpPr>
        <p:grpSpPr bwMode="auto">
          <a:xfrm>
            <a:off x="277813" y="-6350"/>
            <a:ext cx="8851900" cy="3810000"/>
            <a:chOff x="175" y="-4"/>
            <a:chExt cx="5576" cy="2400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175" y="-4"/>
              <a:ext cx="5576" cy="2400"/>
              <a:chOff x="174" y="-4"/>
              <a:chExt cx="5576" cy="2400"/>
            </a:xfrm>
          </p:grpSpPr>
          <p:pic>
            <p:nvPicPr>
              <p:cNvPr id="16" name="Picture 4" descr="bilanM2aoutsicile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599" y="-4"/>
                <a:ext cx="3151" cy="24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7" name="Text Box 5"/>
              <p:cNvSpPr txBox="1">
                <a:spLocks noChangeArrowheads="1"/>
              </p:cNvSpPr>
              <p:nvPr/>
            </p:nvSpPr>
            <p:spPr bwMode="auto">
              <a:xfrm>
                <a:off x="174" y="261"/>
                <a:ext cx="2261" cy="16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pPr algn="just"/>
                <a:r>
                  <a:rPr lang="en-GB" sz="1600" dirty="0">
                    <a:solidFill>
                      <a:srgbClr val="FFFF00"/>
                    </a:solidFill>
                  </a:rPr>
                  <a:t>Model-predicted distribution of the depth-integrated </a:t>
                </a:r>
                <a:r>
                  <a:rPr lang="en-GB" sz="1600" dirty="0" smtClean="0">
                    <a:solidFill>
                      <a:srgbClr val="FFFF00"/>
                    </a:solidFill>
                  </a:rPr>
                  <a:t>energy conversion </a:t>
                </a:r>
                <a:r>
                  <a:rPr lang="en-GB" sz="1600" dirty="0">
                    <a:solidFill>
                      <a:srgbClr val="FFFF00"/>
                    </a:solidFill>
                  </a:rPr>
                  <a:t>rate from the M</a:t>
                </a:r>
                <a:r>
                  <a:rPr lang="en-GB" sz="1600" baseline="-25000" dirty="0">
                    <a:solidFill>
                      <a:srgbClr val="FFFF00"/>
                    </a:solidFill>
                  </a:rPr>
                  <a:t>2</a:t>
                </a:r>
                <a:r>
                  <a:rPr lang="en-GB" sz="1600" dirty="0">
                    <a:solidFill>
                      <a:srgbClr val="FFFF00"/>
                    </a:solidFill>
                  </a:rPr>
                  <a:t> surface to internal tide. Integrated M</a:t>
                </a:r>
                <a:r>
                  <a:rPr lang="en-GB" sz="1600" baseline="-25000" dirty="0">
                    <a:solidFill>
                      <a:srgbClr val="FFFF00"/>
                    </a:solidFill>
                  </a:rPr>
                  <a:t>2</a:t>
                </a:r>
                <a:r>
                  <a:rPr lang="en-GB" sz="1600" dirty="0">
                    <a:solidFill>
                      <a:srgbClr val="FFFF00"/>
                    </a:solidFill>
                  </a:rPr>
                  <a:t> </a:t>
                </a:r>
                <a:r>
                  <a:rPr lang="en-GB" sz="1600" dirty="0" err="1">
                    <a:solidFill>
                      <a:srgbClr val="FFFF00"/>
                    </a:solidFill>
                  </a:rPr>
                  <a:t>baroclinic</a:t>
                </a:r>
                <a:r>
                  <a:rPr lang="en-GB" sz="1600" dirty="0">
                    <a:solidFill>
                      <a:srgbClr val="FFFF00"/>
                    </a:solidFill>
                  </a:rPr>
                  <a:t> energy flux across the bounding transects is given in MW.</a:t>
                </a:r>
                <a:r>
                  <a:rPr lang="fr-FR" sz="1600" dirty="0">
                    <a:solidFill>
                      <a:srgbClr val="FFFF00"/>
                    </a:solidFill>
                  </a:rPr>
                  <a:t> </a:t>
                </a:r>
                <a:r>
                  <a:rPr lang="fr-FR" sz="1600" dirty="0" smtClean="0">
                    <a:solidFill>
                      <a:srgbClr val="FFFF00"/>
                    </a:solidFill>
                  </a:rPr>
                  <a:t>Conversion (</a:t>
                </a:r>
                <a:r>
                  <a:rPr lang="fr-FR" sz="1600" dirty="0">
                    <a:solidFill>
                      <a:srgbClr val="FFFF00"/>
                    </a:solidFill>
                  </a:rPr>
                  <a:t>CRE), dissipation (DIS) and flux divergence (DIV) are </a:t>
                </a:r>
                <a:r>
                  <a:rPr lang="en-US" sz="1600" dirty="0">
                    <a:solidFill>
                      <a:srgbClr val="FFFF00"/>
                    </a:solidFill>
                  </a:rPr>
                  <a:t>given</a:t>
                </a:r>
                <a:r>
                  <a:rPr lang="fr-FR" sz="1600" dirty="0">
                    <a:solidFill>
                      <a:srgbClr val="FFFF00"/>
                    </a:solidFill>
                  </a:rPr>
                  <a:t> in MW.</a:t>
                </a:r>
              </a:p>
            </p:txBody>
          </p:sp>
        </p:grpSp>
        <p:grpSp>
          <p:nvGrpSpPr>
            <p:cNvPr id="7" name="Group 15"/>
            <p:cNvGrpSpPr>
              <a:grpSpLocks/>
            </p:cNvGrpSpPr>
            <p:nvPr/>
          </p:nvGrpSpPr>
          <p:grpSpPr bwMode="auto">
            <a:xfrm>
              <a:off x="3334" y="646"/>
              <a:ext cx="1086" cy="880"/>
              <a:chOff x="3334" y="646"/>
              <a:chExt cx="1086" cy="880"/>
            </a:xfrm>
          </p:grpSpPr>
          <p:sp>
            <p:nvSpPr>
              <p:cNvPr id="8" name="Line 7"/>
              <p:cNvSpPr>
                <a:spLocks noChangeShapeType="1"/>
              </p:cNvSpPr>
              <p:nvPr/>
            </p:nvSpPr>
            <p:spPr bwMode="auto">
              <a:xfrm flipV="1">
                <a:off x="3918" y="738"/>
                <a:ext cx="0" cy="144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3894" y="1290"/>
                <a:ext cx="0" cy="126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Text Box 9"/>
              <p:cNvSpPr txBox="1">
                <a:spLocks noChangeArrowheads="1"/>
              </p:cNvSpPr>
              <p:nvPr/>
            </p:nvSpPr>
            <p:spPr bwMode="auto">
              <a:xfrm>
                <a:off x="3824" y="646"/>
                <a:ext cx="20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5.5</a:t>
                </a:r>
              </a:p>
            </p:txBody>
          </p:sp>
          <p:sp>
            <p:nvSpPr>
              <p:cNvPr id="11" name="Text Box 10"/>
              <p:cNvSpPr txBox="1">
                <a:spLocks noChangeArrowheads="1"/>
              </p:cNvSpPr>
              <p:nvPr/>
            </p:nvSpPr>
            <p:spPr bwMode="auto">
              <a:xfrm>
                <a:off x="3792" y="1382"/>
                <a:ext cx="20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3.0</a:t>
                </a:r>
              </a:p>
            </p:txBody>
          </p:sp>
          <p:sp>
            <p:nvSpPr>
              <p:cNvPr id="12" name="Line 11"/>
              <p:cNvSpPr>
                <a:spLocks noChangeShapeType="1"/>
              </p:cNvSpPr>
              <p:nvPr/>
            </p:nvSpPr>
            <p:spPr bwMode="auto">
              <a:xfrm flipH="1">
                <a:off x="3492" y="1128"/>
                <a:ext cx="14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 Box 12"/>
              <p:cNvSpPr txBox="1">
                <a:spLocks noChangeArrowheads="1"/>
              </p:cNvSpPr>
              <p:nvPr/>
            </p:nvSpPr>
            <p:spPr bwMode="auto">
              <a:xfrm>
                <a:off x="3334" y="1050"/>
                <a:ext cx="20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0.3</a:t>
                </a:r>
              </a:p>
            </p:txBody>
          </p:sp>
          <p:sp>
            <p:nvSpPr>
              <p:cNvPr id="14" name="Line 13"/>
              <p:cNvSpPr>
                <a:spLocks noChangeShapeType="1"/>
              </p:cNvSpPr>
              <p:nvPr/>
            </p:nvSpPr>
            <p:spPr bwMode="auto">
              <a:xfrm flipH="1">
                <a:off x="4092" y="1134"/>
                <a:ext cx="156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5" name="Text Box 14"/>
              <p:cNvSpPr txBox="1">
                <a:spLocks noChangeArrowheads="1"/>
              </p:cNvSpPr>
              <p:nvPr/>
            </p:nvSpPr>
            <p:spPr bwMode="auto">
              <a:xfrm>
                <a:off x="4214" y="1066"/>
                <a:ext cx="206" cy="14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r>
                  <a:rPr lang="fr-FR" sz="900" b="1">
                    <a:solidFill>
                      <a:srgbClr val="000000"/>
                    </a:solidFill>
                    <a:latin typeface="Times New Roman" pitchFamily="18" charset="0"/>
                    <a:cs typeface="Times New Roman" pitchFamily="18" charset="0"/>
                  </a:rPr>
                  <a:t>0.6</a:t>
                </a:r>
              </a:p>
            </p:txBody>
          </p:sp>
        </p:grpSp>
      </p:grpSp>
      <p:sp>
        <p:nvSpPr>
          <p:cNvPr id="18" name="ZoneTexte 17"/>
          <p:cNvSpPr txBox="1"/>
          <p:nvPr/>
        </p:nvSpPr>
        <p:spPr>
          <a:xfrm>
            <a:off x="8765370" y="6396335"/>
            <a:ext cx="3786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smtClean="0"/>
              <a:t>9</a:t>
            </a:r>
            <a:endParaRPr lang="fr-FR" sz="2400" dirty="0"/>
          </a:p>
        </p:txBody>
      </p:sp>
    </p:spTree>
    <p:custDataLst>
      <p:tags r:id="rId1"/>
    </p:custData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6|17.8|11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3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8|1.3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0.2|14.3|0.5|0.8|1.9|19.6|0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9.5|3|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0.8|32.3|8.4|1|0.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4|18.6|5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51.6|1.4|14.7|1.6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Rotonde">
  <a:themeElements>
    <a:clrScheme name="Rotond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Rotond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Rotond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1901</TotalTime>
  <Words>1174</Words>
  <Application>Microsoft Macintosh PowerPoint</Application>
  <PresentationFormat>On-screen Show (4:3)</PresentationFormat>
  <Paragraphs>218</Paragraphs>
  <Slides>27</Slides>
  <Notes>2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9" baseType="lpstr">
      <vt:lpstr>Rotonde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Sami CHAARI</dc:creator>
  <cp:lastModifiedBy>Hernan G Arango</cp:lastModifiedBy>
  <cp:revision>192</cp:revision>
  <dcterms:created xsi:type="dcterms:W3CDTF">2014-05-16T20:38:41Z</dcterms:created>
  <dcterms:modified xsi:type="dcterms:W3CDTF">2014-05-26T14:51:11Z</dcterms:modified>
</cp:coreProperties>
</file>