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Lst>
  <p:notesMasterIdLst>
    <p:notesMasterId r:id="rId30"/>
  </p:notesMasterIdLst>
  <p:handoutMasterIdLst>
    <p:handoutMasterId r:id="rId31"/>
  </p:handoutMasterIdLst>
  <p:sldIdLst>
    <p:sldId id="389" r:id="rId2"/>
    <p:sldId id="391" r:id="rId3"/>
    <p:sldId id="392" r:id="rId4"/>
    <p:sldId id="525" r:id="rId5"/>
    <p:sldId id="512" r:id="rId6"/>
    <p:sldId id="513" r:id="rId7"/>
    <p:sldId id="545" r:id="rId8"/>
    <p:sldId id="508" r:id="rId9"/>
    <p:sldId id="546" r:id="rId10"/>
    <p:sldId id="509" r:id="rId11"/>
    <p:sldId id="528" r:id="rId12"/>
    <p:sldId id="538" r:id="rId13"/>
    <p:sldId id="539" r:id="rId14"/>
    <p:sldId id="531" r:id="rId15"/>
    <p:sldId id="550" r:id="rId16"/>
    <p:sldId id="532" r:id="rId17"/>
    <p:sldId id="533" r:id="rId18"/>
    <p:sldId id="529" r:id="rId19"/>
    <p:sldId id="547" r:id="rId20"/>
    <p:sldId id="523" r:id="rId21"/>
    <p:sldId id="551" r:id="rId22"/>
    <p:sldId id="519" r:id="rId23"/>
    <p:sldId id="520" r:id="rId24"/>
    <p:sldId id="521" r:id="rId25"/>
    <p:sldId id="552" r:id="rId26"/>
    <p:sldId id="432" r:id="rId27"/>
    <p:sldId id="553" r:id="rId28"/>
    <p:sldId id="260" r:id="rId29"/>
  </p:sldIdLst>
  <p:sldSz cx="10080625" cy="7559675"/>
  <p:notesSz cx="7559675" cy="10691813"/>
  <p:embeddedFontLst>
    <p:embeddedFont>
      <p:font typeface="Times" pitchFamily="18" charset="0"/>
      <p:regular r:id="rId32"/>
      <p:bold r:id="rId33"/>
      <p:italic r:id="rId34"/>
      <p:boldItalic r:id="rId35"/>
    </p:embeddedFont>
    <p:embeddedFont>
      <p:font typeface="Microsoft YaHei" pitchFamily="34" charset="-122"/>
      <p:regular r:id="rId36"/>
      <p:bold r:id="rId37"/>
    </p:embeddedFont>
    <p:embeddedFont>
      <p:font typeface="Mangal" pitchFamily="18" charset="0"/>
      <p:regular r:id="rId38"/>
      <p:bold r:id="rId39"/>
    </p:embeddedFont>
    <p:embeddedFont>
      <p:font typeface="Century Gothic" pitchFamily="34" charset="0"/>
      <p:regular r:id="rId40"/>
      <p:bold r:id="rId41"/>
      <p:italic r:id="rId42"/>
      <p:boldItalic r:id="rId43"/>
    </p:embeddedFont>
    <p:embeddedFont>
      <p:font typeface="Verdana" pitchFamily="34" charset="0"/>
      <p:regular r:id="rId44"/>
      <p:bold r:id="rId45"/>
      <p:italic r:id="rId46"/>
      <p:boldItalic r:id="rId47"/>
    </p:embeddedFont>
    <p:embeddedFont>
      <p:font typeface="Wingdings 2" pitchFamily="18" charset="2"/>
      <p:regular r:id="rId48"/>
    </p:embeddedFont>
    <p:embeddedFont>
      <p:font typeface="Tahoma" pitchFamily="34" charset="0"/>
      <p:regular r:id="rId49"/>
      <p:bold r:id="rId50"/>
    </p:embeddedFont>
  </p:embeddedFontLst>
  <p:defaultTextStyle>
    <a:defPPr>
      <a:defRPr lang="en-GB"/>
    </a:defPPr>
    <a:lvl1pPr algn="l" defTabSz="449263" rtl="0" fontAlgn="base" hangingPunct="0">
      <a:lnSpc>
        <a:spcPct val="98000"/>
      </a:lnSpc>
      <a:spcBef>
        <a:spcPct val="0"/>
      </a:spcBef>
      <a:spcAft>
        <a:spcPct val="0"/>
      </a:spcAft>
      <a:buClr>
        <a:srgbClr val="000000"/>
      </a:buClr>
      <a:buSzPct val="100000"/>
      <a:buFont typeface="Times New Roman" pitchFamily="18" charset="0"/>
      <a:defRPr kern="1200">
        <a:solidFill>
          <a:schemeClr val="tx1"/>
        </a:solidFill>
        <a:latin typeface="Verdana" pitchFamily="34" charset="0"/>
        <a:ea typeface="+mn-ea"/>
        <a:cs typeface="+mn-cs"/>
      </a:defRPr>
    </a:lvl1pPr>
    <a:lvl2pPr marL="742950" indent="-285750" algn="l" defTabSz="449263" rtl="0" fontAlgn="base" hangingPunct="0">
      <a:lnSpc>
        <a:spcPct val="98000"/>
      </a:lnSpc>
      <a:spcBef>
        <a:spcPct val="0"/>
      </a:spcBef>
      <a:spcAft>
        <a:spcPct val="0"/>
      </a:spcAft>
      <a:buClr>
        <a:srgbClr val="000000"/>
      </a:buClr>
      <a:buSzPct val="100000"/>
      <a:buFont typeface="Times New Roman" pitchFamily="18" charset="0"/>
      <a:defRPr kern="1200">
        <a:solidFill>
          <a:schemeClr val="tx1"/>
        </a:solidFill>
        <a:latin typeface="Verdana" pitchFamily="34" charset="0"/>
        <a:ea typeface="+mn-ea"/>
        <a:cs typeface="+mn-cs"/>
      </a:defRPr>
    </a:lvl2pPr>
    <a:lvl3pPr marL="1143000" indent="-228600" algn="l" defTabSz="449263" rtl="0" fontAlgn="base" hangingPunct="0">
      <a:lnSpc>
        <a:spcPct val="98000"/>
      </a:lnSpc>
      <a:spcBef>
        <a:spcPct val="0"/>
      </a:spcBef>
      <a:spcAft>
        <a:spcPct val="0"/>
      </a:spcAft>
      <a:buClr>
        <a:srgbClr val="000000"/>
      </a:buClr>
      <a:buSzPct val="100000"/>
      <a:buFont typeface="Times New Roman" pitchFamily="18" charset="0"/>
      <a:defRPr kern="1200">
        <a:solidFill>
          <a:schemeClr val="tx1"/>
        </a:solidFill>
        <a:latin typeface="Verdana" pitchFamily="34" charset="0"/>
        <a:ea typeface="+mn-ea"/>
        <a:cs typeface="+mn-cs"/>
      </a:defRPr>
    </a:lvl3pPr>
    <a:lvl4pPr marL="1600200" indent="-228600" algn="l" defTabSz="449263" rtl="0" fontAlgn="base" hangingPunct="0">
      <a:lnSpc>
        <a:spcPct val="98000"/>
      </a:lnSpc>
      <a:spcBef>
        <a:spcPct val="0"/>
      </a:spcBef>
      <a:spcAft>
        <a:spcPct val="0"/>
      </a:spcAft>
      <a:buClr>
        <a:srgbClr val="000000"/>
      </a:buClr>
      <a:buSzPct val="100000"/>
      <a:buFont typeface="Times New Roman" pitchFamily="18" charset="0"/>
      <a:defRPr kern="1200">
        <a:solidFill>
          <a:schemeClr val="tx1"/>
        </a:solidFill>
        <a:latin typeface="Verdana" pitchFamily="34" charset="0"/>
        <a:ea typeface="+mn-ea"/>
        <a:cs typeface="+mn-cs"/>
      </a:defRPr>
    </a:lvl4pPr>
    <a:lvl5pPr marL="2057400" indent="-228600" algn="l" defTabSz="449263" rtl="0" fontAlgn="base" hangingPunct="0">
      <a:lnSpc>
        <a:spcPct val="98000"/>
      </a:lnSpc>
      <a:spcBef>
        <a:spcPct val="0"/>
      </a:spcBef>
      <a:spcAft>
        <a:spcPct val="0"/>
      </a:spcAft>
      <a:buClr>
        <a:srgbClr val="000000"/>
      </a:buClr>
      <a:buSzPct val="100000"/>
      <a:buFont typeface="Times New Roman" pitchFamily="18" charset="0"/>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36" autoAdjust="0"/>
    <p:restoredTop sz="81333" autoAdjust="0"/>
  </p:normalViewPr>
  <p:slideViewPr>
    <p:cSldViewPr snapToGrid="0">
      <p:cViewPr>
        <p:scale>
          <a:sx n="98" d="100"/>
          <a:sy n="98" d="100"/>
        </p:scale>
        <p:origin x="-228" y="1152"/>
      </p:cViewPr>
      <p:guideLst>
        <p:guide orient="horz" pos="2161"/>
        <p:guide pos="2880"/>
      </p:guideLst>
    </p:cSldViewPr>
  </p:slideViewPr>
  <p:outlineViewPr>
    <p:cViewPr varScale="1">
      <p:scale>
        <a:sx n="170" d="200"/>
        <a:sy n="170" d="200"/>
      </p:scale>
      <p:origin x="0" y="0"/>
    </p:cViewPr>
  </p:outlineViewPr>
  <p:notesTextViewPr>
    <p:cViewPr>
      <p:scale>
        <a:sx n="100" d="100"/>
        <a:sy n="100" d="100"/>
      </p:scale>
      <p:origin x="0" y="0"/>
    </p:cViewPr>
  </p:notesTextViewPr>
  <p:sorterViewPr>
    <p:cViewPr>
      <p:scale>
        <a:sx n="68" d="100"/>
        <a:sy n="68" d="100"/>
      </p:scale>
      <p:origin x="0" y="0"/>
    </p:cViewPr>
  </p:sorterViewPr>
  <p:notesViewPr>
    <p:cSldViewPr snapToGrid="0">
      <p:cViewPr varScale="1">
        <p:scale>
          <a:sx n="67" d="100"/>
          <a:sy n="67" d="100"/>
        </p:scale>
        <p:origin x="-253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font" Target="fonts/font13.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49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4281488" y="0"/>
            <a:ext cx="3276600" cy="534988"/>
          </a:xfrm>
          <a:prstGeom prst="rect">
            <a:avLst/>
          </a:prstGeom>
        </p:spPr>
        <p:txBody>
          <a:bodyPr vert="horz" lIns="91440" tIns="45720" rIns="91440" bIns="45720" rtlCol="0"/>
          <a:lstStyle>
            <a:lvl1pPr algn="r">
              <a:defRPr sz="1200"/>
            </a:lvl1pPr>
          </a:lstStyle>
          <a:p>
            <a:fld id="{00500CE7-C832-416B-9452-78695D338239}" type="datetimeFigureOut">
              <a:rPr lang="en-AU" smtClean="0"/>
              <a:t>27/05/2014</a:t>
            </a:fld>
            <a:endParaRPr lang="en-AU"/>
          </a:p>
        </p:txBody>
      </p:sp>
      <p:sp>
        <p:nvSpPr>
          <p:cNvPr id="4" name="Footer Placeholder 3"/>
          <p:cNvSpPr>
            <a:spLocks noGrp="1"/>
          </p:cNvSpPr>
          <p:nvPr>
            <p:ph type="ftr" sz="quarter" idx="2"/>
          </p:nvPr>
        </p:nvSpPr>
        <p:spPr>
          <a:xfrm>
            <a:off x="0" y="10155238"/>
            <a:ext cx="3276600" cy="5349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4281488" y="10155238"/>
            <a:ext cx="3276600" cy="534987"/>
          </a:xfrm>
          <a:prstGeom prst="rect">
            <a:avLst/>
          </a:prstGeom>
        </p:spPr>
        <p:txBody>
          <a:bodyPr vert="horz" lIns="91440" tIns="45720" rIns="91440" bIns="45720" rtlCol="0" anchor="b"/>
          <a:lstStyle>
            <a:lvl1pPr algn="r">
              <a:defRPr sz="1200"/>
            </a:lvl1pPr>
          </a:lstStyle>
          <a:p>
            <a:fld id="{31948AED-F9ED-47DA-9B68-F65214B1521E}" type="slidenum">
              <a:rPr lang="en-AU" smtClean="0"/>
              <a:t>‹#›</a:t>
            </a:fld>
            <a:endParaRPr lang="en-AU"/>
          </a:p>
        </p:txBody>
      </p:sp>
    </p:spTree>
    <p:extLst>
      <p:ext uri="{BB962C8B-B14F-4D97-AF65-F5344CB8AC3E}">
        <p14:creationId xmlns:p14="http://schemas.microsoft.com/office/powerpoint/2010/main" val="32824797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Rot="1" noChangeAspect="1" noChangeArrowheads="1"/>
          </p:cNvSpPr>
          <p:nvPr>
            <p:ph type="sldImg"/>
          </p:nvPr>
        </p:nvSpPr>
        <p:spPr bwMode="auto">
          <a:xfrm>
            <a:off x="1106488" y="812800"/>
            <a:ext cx="5343525" cy="4006850"/>
          </a:xfrm>
          <a:prstGeom prst="rect">
            <a:avLst/>
          </a:prstGeom>
          <a:noFill/>
          <a:ln w="9525">
            <a:noFill/>
            <a:round/>
            <a:headEnd/>
            <a:tailEnd/>
          </a:ln>
          <a:effectLst/>
        </p:spPr>
      </p:sp>
      <p:sp>
        <p:nvSpPr>
          <p:cNvPr id="2050" name="Rectangle 2"/>
          <p:cNvSpPr>
            <a:spLocks noGrp="1" noChangeArrowheads="1"/>
          </p:cNvSpPr>
          <p:nvPr>
            <p:ph type="body"/>
          </p:nvPr>
        </p:nvSpPr>
        <p:spPr bwMode="auto">
          <a:xfrm>
            <a:off x="755650" y="5078413"/>
            <a:ext cx="6046788" cy="481012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AU" smtClean="0"/>
          </a:p>
        </p:txBody>
      </p:sp>
      <p:sp>
        <p:nvSpPr>
          <p:cNvPr id="2051" name="Rectangle 3"/>
          <p:cNvSpPr>
            <a:spLocks noGrp="1" noChangeArrowheads="1"/>
          </p:cNvSpPr>
          <p:nvPr>
            <p:ph type="hdr"/>
          </p:nvPr>
        </p:nvSpPr>
        <p:spPr bwMode="auto">
          <a:xfrm>
            <a:off x="0" y="0"/>
            <a:ext cx="3278188" cy="533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tabLst>
                <a:tab pos="723900" algn="l"/>
                <a:tab pos="1447800" algn="l"/>
                <a:tab pos="2171700" algn="l"/>
                <a:tab pos="2895600" algn="l"/>
              </a:tabLst>
              <a:defRPr sz="1400">
                <a:solidFill>
                  <a:srgbClr val="000000"/>
                </a:solidFill>
                <a:latin typeface="Bitstream Vera Sans" pitchFamily="34" charset="0"/>
              </a:defRPr>
            </a:lvl1pPr>
          </a:lstStyle>
          <a:p>
            <a:endParaRPr lang="en-AU"/>
          </a:p>
        </p:txBody>
      </p:sp>
      <p:sp>
        <p:nvSpPr>
          <p:cNvPr id="2052" name="Rectangle 4"/>
          <p:cNvSpPr>
            <a:spLocks noGrp="1" noChangeArrowheads="1"/>
          </p:cNvSpPr>
          <p:nvPr>
            <p:ph type="dt"/>
          </p:nvPr>
        </p:nvSpPr>
        <p:spPr bwMode="auto">
          <a:xfrm>
            <a:off x="4279900" y="0"/>
            <a:ext cx="3278188" cy="533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723900" algn="l"/>
                <a:tab pos="1447800" algn="l"/>
                <a:tab pos="2171700" algn="l"/>
                <a:tab pos="2895600" algn="l"/>
              </a:tabLst>
              <a:defRPr sz="1400">
                <a:solidFill>
                  <a:srgbClr val="000000"/>
                </a:solidFill>
                <a:latin typeface="Bitstream Vera Sans" pitchFamily="34" charset="0"/>
              </a:defRPr>
            </a:lvl1pPr>
          </a:lstStyle>
          <a:p>
            <a:endParaRPr lang="en-AU"/>
          </a:p>
        </p:txBody>
      </p:sp>
      <p:sp>
        <p:nvSpPr>
          <p:cNvPr id="2053" name="Rectangle 5"/>
          <p:cNvSpPr>
            <a:spLocks noGrp="1" noChangeArrowheads="1"/>
          </p:cNvSpPr>
          <p:nvPr>
            <p:ph type="ftr"/>
          </p:nvPr>
        </p:nvSpPr>
        <p:spPr bwMode="auto">
          <a:xfrm>
            <a:off x="0" y="10156825"/>
            <a:ext cx="3278188" cy="53340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723900" algn="l"/>
                <a:tab pos="1447800" algn="l"/>
                <a:tab pos="2171700" algn="l"/>
                <a:tab pos="2895600" algn="l"/>
              </a:tabLst>
              <a:defRPr sz="1400">
                <a:solidFill>
                  <a:srgbClr val="000000"/>
                </a:solidFill>
                <a:latin typeface="Bitstream Vera Sans" pitchFamily="34" charset="0"/>
              </a:defRPr>
            </a:lvl1pPr>
          </a:lstStyle>
          <a:p>
            <a:endParaRPr lang="en-AU"/>
          </a:p>
        </p:txBody>
      </p:sp>
      <p:sp>
        <p:nvSpPr>
          <p:cNvPr id="2054" name="Rectangle 6"/>
          <p:cNvSpPr>
            <a:spLocks noGrp="1" noChangeArrowheads="1"/>
          </p:cNvSpPr>
          <p:nvPr>
            <p:ph type="sldNum"/>
          </p:nvPr>
        </p:nvSpPr>
        <p:spPr bwMode="auto">
          <a:xfrm>
            <a:off x="4279900" y="10156825"/>
            <a:ext cx="3278188" cy="53340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tabLst>
                <a:tab pos="723900" algn="l"/>
                <a:tab pos="1447800" algn="l"/>
                <a:tab pos="2171700" algn="l"/>
                <a:tab pos="2895600" algn="l"/>
              </a:tabLst>
              <a:defRPr sz="1400">
                <a:solidFill>
                  <a:srgbClr val="000000"/>
                </a:solidFill>
                <a:latin typeface="Bitstream Vera Sans" pitchFamily="34" charset="0"/>
              </a:defRPr>
            </a:lvl1pPr>
          </a:lstStyle>
          <a:p>
            <a:fld id="{FC553D58-F877-430A-ACF0-341AABBD852A}" type="slidenum">
              <a:rPr lang="en-AU"/>
              <a:pPr/>
              <a:t>‹#›</a:t>
            </a:fld>
            <a:endParaRPr lang="en-AU"/>
          </a:p>
        </p:txBody>
      </p:sp>
    </p:spTree>
    <p:extLst>
      <p:ext uri="{BB962C8B-B14F-4D97-AF65-F5344CB8AC3E}">
        <p14:creationId xmlns:p14="http://schemas.microsoft.com/office/powerpoint/2010/main" val="3822361999"/>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3- </a:t>
            </a:r>
            <a:r>
              <a:rPr lang="en-AU" dirty="0" err="1" smtClean="0"/>
              <a:t>yr</a:t>
            </a:r>
            <a:r>
              <a:rPr lang="en-AU" dirty="0" smtClean="0"/>
              <a:t> mean at</a:t>
            </a:r>
            <a:r>
              <a:rPr lang="en-AU" baseline="0" dirty="0" smtClean="0"/>
              <a:t> </a:t>
            </a:r>
            <a:r>
              <a:rPr lang="en-AU" baseline="0" dirty="0" err="1" smtClean="0"/>
              <a:t>coffs</a:t>
            </a:r>
            <a:r>
              <a:rPr lang="en-AU" baseline="0" dirty="0" smtClean="0"/>
              <a:t> and </a:t>
            </a:r>
            <a:r>
              <a:rPr lang="en-AU" baseline="0" dirty="0" err="1" smtClean="0"/>
              <a:t>sydney</a:t>
            </a:r>
            <a:r>
              <a:rPr lang="en-AU" baseline="0" dirty="0" smtClean="0"/>
              <a:t>. V, U, T.</a:t>
            </a:r>
          </a:p>
          <a:p>
            <a:endParaRPr lang="en-AU" dirty="0" smtClean="0"/>
          </a:p>
          <a:p>
            <a:pPr rtl="0" fontAlgn="base" hangingPunct="0"/>
            <a:r>
              <a:rPr lang="en-AU" dirty="0" smtClean="0"/>
              <a:t>Cross Shelf Processes and the East Australian Current.</a:t>
            </a:r>
            <a:br>
              <a:rPr lang="en-AU" dirty="0" smtClean="0"/>
            </a:br>
            <a:r>
              <a:rPr lang="en-AU" dirty="0" smtClean="0"/>
              <a:t/>
            </a:r>
            <a:br>
              <a:rPr lang="en-AU" dirty="0" smtClean="0"/>
            </a:br>
            <a:r>
              <a:rPr lang="en-AU" dirty="0" smtClean="0"/>
              <a:t>The East Australian Current flows </a:t>
            </a:r>
            <a:r>
              <a:rPr lang="en-AU" dirty="0" err="1" smtClean="0"/>
              <a:t>poleward</a:t>
            </a:r>
            <a:r>
              <a:rPr lang="en-AU" dirty="0" smtClean="0"/>
              <a:t> along the coast of south eastern Australia, generally separating at about 31Deg S before heading eastward to form the Tasman Front.  The current has the potential to dominate the physical structure of continental shelf waters as it encroaches upon the continental shelf and drive upwelling in what is typically an oligotrophic region.  Before the commencement of the IMOS programme observational process studies were limited in both time and space.  Since 2008, the deployment of significant oceanographic infrastructure in NSW shelf waters  </a:t>
            </a:r>
            <a:br>
              <a:rPr lang="en-AU" dirty="0" smtClean="0"/>
            </a:br>
            <a:r>
              <a:rPr lang="en-AU" dirty="0" smtClean="0"/>
              <a:t>has allowed for an in depth investigation into significant cross shelf processes.  </a:t>
            </a:r>
            <a:br>
              <a:rPr lang="en-AU" dirty="0" smtClean="0"/>
            </a:br>
            <a:r>
              <a:rPr lang="en-AU" dirty="0" smtClean="0"/>
              <a:t/>
            </a:r>
            <a:br>
              <a:rPr lang="en-AU" dirty="0" smtClean="0"/>
            </a:br>
            <a:r>
              <a:rPr lang="en-AU" dirty="0" smtClean="0"/>
              <a:t>In particular we have new understanding of the: </a:t>
            </a:r>
            <a:r>
              <a:rPr lang="en-AU" sz="1200" kern="1200" dirty="0" smtClean="0">
                <a:solidFill>
                  <a:srgbClr val="000000"/>
                </a:solidFill>
                <a:effectLst/>
                <a:latin typeface="Times New Roman" pitchFamily="18" charset="0"/>
                <a:ea typeface="+mn-ea"/>
                <a:cs typeface="+mn-cs"/>
              </a:rPr>
              <a:t>Temporal and spatial variability of EAC intrusions and shelf circulation, the Impact of EAC eddy encroachments (both cyclonic and </a:t>
            </a:r>
            <a:r>
              <a:rPr lang="en-AU" sz="1200" kern="1200" dirty="0" err="1" smtClean="0">
                <a:solidFill>
                  <a:srgbClr val="000000"/>
                </a:solidFill>
                <a:effectLst/>
                <a:latin typeface="Times New Roman" pitchFamily="18" charset="0"/>
                <a:ea typeface="+mn-ea"/>
                <a:cs typeface="+mn-cs"/>
              </a:rPr>
              <a:t>anticyclonic</a:t>
            </a:r>
            <a:r>
              <a:rPr lang="en-AU" sz="1200" kern="1200" dirty="0" smtClean="0">
                <a:solidFill>
                  <a:srgbClr val="000000"/>
                </a:solidFill>
                <a:effectLst/>
                <a:latin typeface="Times New Roman" pitchFamily="18" charset="0"/>
                <a:ea typeface="+mn-ea"/>
                <a:cs typeface="+mn-cs"/>
              </a:rPr>
              <a:t>) on shelf waters, the </a:t>
            </a:r>
            <a:r>
              <a:rPr lang="en-AU" sz="1200" kern="1200" dirty="0" err="1" smtClean="0">
                <a:solidFill>
                  <a:srgbClr val="000000"/>
                </a:solidFill>
                <a:effectLst/>
                <a:latin typeface="Times New Roman" pitchFamily="18" charset="0"/>
                <a:ea typeface="+mn-ea"/>
                <a:cs typeface="+mn-cs"/>
              </a:rPr>
              <a:t>pwelling</a:t>
            </a:r>
            <a:r>
              <a:rPr lang="en-AU" sz="1200" kern="1200" dirty="0" smtClean="0">
                <a:solidFill>
                  <a:srgbClr val="000000"/>
                </a:solidFill>
                <a:effectLst/>
                <a:latin typeface="Times New Roman" pitchFamily="18" charset="0"/>
                <a:ea typeface="+mn-ea"/>
                <a:cs typeface="+mn-cs"/>
              </a:rPr>
              <a:t> events, their forcing mechanisms and impacts the prevalence of </a:t>
            </a:r>
            <a:r>
              <a:rPr lang="en-AU" sz="1200" kern="1200" dirty="0" err="1" smtClean="0">
                <a:solidFill>
                  <a:srgbClr val="000000"/>
                </a:solidFill>
                <a:effectLst/>
                <a:latin typeface="Times New Roman" pitchFamily="18" charset="0"/>
                <a:ea typeface="+mn-ea"/>
                <a:cs typeface="+mn-cs"/>
              </a:rPr>
              <a:t>submesoscale</a:t>
            </a:r>
            <a:r>
              <a:rPr lang="en-AU" sz="1200" kern="1200" dirty="0" smtClean="0">
                <a:solidFill>
                  <a:srgbClr val="000000"/>
                </a:solidFill>
                <a:effectLst/>
                <a:latin typeface="Times New Roman" pitchFamily="18" charset="0"/>
                <a:ea typeface="+mn-ea"/>
                <a:cs typeface="+mn-cs"/>
              </a:rPr>
              <a:t> features and their impact on the </a:t>
            </a:r>
            <a:r>
              <a:rPr lang="en-AU" sz="1200" kern="1200" dirty="0" err="1" smtClean="0">
                <a:solidFill>
                  <a:srgbClr val="000000"/>
                </a:solidFill>
                <a:effectLst/>
                <a:latin typeface="Times New Roman" pitchFamily="18" charset="0"/>
                <a:ea typeface="+mn-ea"/>
                <a:cs typeface="+mn-cs"/>
              </a:rPr>
              <a:t>shelf</a:t>
            </a:r>
            <a:r>
              <a:rPr lang="en-AU" dirty="0" err="1" smtClean="0"/>
              <a:t>iological</a:t>
            </a:r>
            <a:r>
              <a:rPr lang="en-AU" dirty="0" smtClean="0"/>
              <a:t> response to EAC forcing.</a:t>
            </a:r>
            <a:br>
              <a:rPr lang="en-AU" dirty="0" smtClean="0"/>
            </a:br>
            <a:r>
              <a:rPr lang="en-AU" dirty="0" smtClean="0">
                <a:effectLst/>
              </a:rPr>
              <a:t/>
            </a:r>
            <a:br>
              <a:rPr lang="en-AU" dirty="0" smtClean="0">
                <a:effectLst/>
              </a:rPr>
            </a:br>
            <a:endParaRPr lang="en-AU" dirty="0" smtClean="0">
              <a:effectLst/>
            </a:endParaRPr>
          </a:p>
          <a:p>
            <a:r>
              <a:rPr lang="en-AU" dirty="0" smtClean="0"/>
              <a:t>These processes will be discussed in the context of the IMOS observations and new results presented.</a:t>
            </a:r>
            <a:endParaRPr lang="en-AU" dirty="0"/>
          </a:p>
        </p:txBody>
      </p:sp>
      <p:sp>
        <p:nvSpPr>
          <p:cNvPr id="4" name="Slide Number Placeholder 3"/>
          <p:cNvSpPr>
            <a:spLocks noGrp="1"/>
          </p:cNvSpPr>
          <p:nvPr>
            <p:ph type="sldNum" idx="10"/>
          </p:nvPr>
        </p:nvSpPr>
        <p:spPr/>
        <p:txBody>
          <a:bodyPr/>
          <a:lstStyle/>
          <a:p>
            <a:pPr>
              <a:defRPr/>
            </a:pPr>
            <a:fld id="{1A7B148B-7792-4F3E-A044-38FCBDB8B229}" type="slidenum">
              <a:rPr lang="en-AU" smtClean="0"/>
              <a:pPr>
                <a:defRPr/>
              </a:pPr>
              <a:t>1</a:t>
            </a:fld>
            <a:endParaRPr lang="en-AU"/>
          </a:p>
        </p:txBody>
      </p:sp>
    </p:spTree>
    <p:extLst>
      <p:ext uri="{BB962C8B-B14F-4D97-AF65-F5344CB8AC3E}">
        <p14:creationId xmlns:p14="http://schemas.microsoft.com/office/powerpoint/2010/main" val="1030118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06488" y="811213"/>
            <a:ext cx="5346700" cy="4010025"/>
          </a:xfrm>
          <a:solidFill>
            <a:srgbClr val="CFE7F5"/>
          </a:solidFill>
          <a:ln w="25400">
            <a:solidFill>
              <a:srgbClr val="808080"/>
            </a:solidFill>
            <a:prstDash val="solid"/>
          </a:ln>
        </p:spPr>
      </p:sp>
      <p:sp>
        <p:nvSpPr>
          <p:cNvPr id="3" name="Notes Placeholder 2"/>
          <p:cNvSpPr txBox="1">
            <a:spLocks noGrp="1"/>
          </p:cNvSpPr>
          <p:nvPr>
            <p:ph type="body" sz="quarter" idx="1"/>
          </p:nvPr>
        </p:nvSpPr>
        <p:spPr/>
        <p:txBody>
          <a:bodyPr/>
          <a:lstStyle/>
          <a:p>
            <a:r>
              <a:rPr lang="en-AU" sz="1200" b="0" i="0" u="none" strike="noStrike" kern="1200" baseline="0" dirty="0" smtClean="0">
                <a:solidFill>
                  <a:srgbClr val="000000"/>
                </a:solidFill>
                <a:latin typeface="Times New Roman" pitchFamily="18" charset="0"/>
                <a:ea typeface="+mn-ea"/>
                <a:cs typeface="+mn-cs"/>
              </a:rPr>
              <a:t>From day 15 onwards the UWS eddy grows and the DWS eddy shrinks. By day 22 the UWS eddy has a radius of 75 km and the DWS eddy has a radius of 40 km, making the  UWS almost twice as large as the DWS.</a:t>
            </a:r>
          </a:p>
          <a:p>
            <a:endParaRPr lang="en-AU" sz="1200" b="0" i="0" u="none" strike="noStrike" kern="1200" baseline="0" dirty="0" smtClean="0">
              <a:solidFill>
                <a:srgbClr val="000000"/>
              </a:solidFill>
              <a:latin typeface="Times New Roman" pitchFamily="18" charset="0"/>
              <a:ea typeface="+mn-ea"/>
              <a:cs typeface="+mn-cs"/>
            </a:endParaRPr>
          </a:p>
          <a:p>
            <a:endParaRPr lang="en-AU" sz="1200" b="0" i="0" u="none" strike="noStrike" kern="1200" baseline="0" dirty="0" smtClean="0">
              <a:solidFill>
                <a:srgbClr val="000000"/>
              </a:solidFill>
              <a:latin typeface="Times New Roman" pitchFamily="18" charset="0"/>
              <a:ea typeface="+mn-ea"/>
              <a:cs typeface="+mn-cs"/>
            </a:endParaRPr>
          </a:p>
          <a:p>
            <a:r>
              <a:rPr lang="en-AU" sz="1200" b="0" i="0" u="none" strike="noStrike" kern="1200" baseline="0" dirty="0" smtClean="0">
                <a:solidFill>
                  <a:srgbClr val="000000"/>
                </a:solidFill>
                <a:latin typeface="Times New Roman" pitchFamily="18" charset="0"/>
                <a:ea typeface="+mn-ea"/>
                <a:cs typeface="+mn-cs"/>
              </a:rPr>
              <a:t>A further 3 simulations are performed. An upwelling wind scenario</a:t>
            </a:r>
          </a:p>
          <a:p>
            <a:r>
              <a:rPr lang="en-AU" sz="1200" b="0" i="0" u="none" strike="noStrike" kern="1200" baseline="0" dirty="0" smtClean="0">
                <a:solidFill>
                  <a:srgbClr val="000000"/>
                </a:solidFill>
                <a:latin typeface="Times New Roman" pitchFamily="18" charset="0"/>
                <a:ea typeface="+mn-ea"/>
                <a:cs typeface="+mn-cs"/>
              </a:rPr>
              <a:t>200 (UWS) is created by changing the wind </a:t>
            </a:r>
            <a:r>
              <a:rPr lang="en-AU" sz="1200" b="0" i="0" u="none" strike="noStrike" kern="1200" baseline="0" dirty="0" err="1" smtClean="0">
                <a:solidFill>
                  <a:srgbClr val="000000"/>
                </a:solidFill>
                <a:latin typeface="Times New Roman" pitchFamily="18" charset="0"/>
                <a:ea typeface="+mn-ea"/>
                <a:cs typeface="+mn-cs"/>
              </a:rPr>
              <a:t>eld</a:t>
            </a:r>
            <a:r>
              <a:rPr lang="en-AU" sz="1200" b="0" i="0" u="none" strike="noStrike" kern="1200" baseline="0" dirty="0" smtClean="0">
                <a:solidFill>
                  <a:srgbClr val="000000"/>
                </a:solidFill>
                <a:latin typeface="Times New Roman" pitchFamily="18" charset="0"/>
                <a:ea typeface="+mn-ea"/>
                <a:cs typeface="+mn-cs"/>
              </a:rPr>
              <a:t> so that realistic winds from</a:t>
            </a:r>
          </a:p>
          <a:p>
            <a:r>
              <a:rPr lang="en-AU" sz="1200" b="0" i="0" u="none" strike="noStrike" kern="1200" baseline="0" dirty="0" smtClean="0">
                <a:solidFill>
                  <a:srgbClr val="000000"/>
                </a:solidFill>
                <a:latin typeface="Times New Roman" pitchFamily="18" charset="0"/>
                <a:ea typeface="+mn-ea"/>
                <a:cs typeface="+mn-cs"/>
              </a:rPr>
              <a:t>201 a period of intense upwelling (Jan 2006) are used to force the model (Fig 3).</a:t>
            </a:r>
          </a:p>
          <a:p>
            <a:r>
              <a:rPr lang="en-AU" sz="1200" b="0" i="0" u="none" strike="noStrike" kern="1200" baseline="0" dirty="0" smtClean="0">
                <a:solidFill>
                  <a:srgbClr val="000000"/>
                </a:solidFill>
                <a:latin typeface="Times New Roman" pitchFamily="18" charset="0"/>
                <a:ea typeface="+mn-ea"/>
                <a:cs typeface="+mn-cs"/>
              </a:rPr>
              <a:t>202 Model day 1 coincides with Jan 6. A synthetic </a:t>
            </a:r>
            <a:r>
              <a:rPr lang="en-AU" sz="1200" b="0" i="0" u="none" strike="noStrike" kern="1200" baseline="0" dirty="0" err="1" smtClean="0">
                <a:solidFill>
                  <a:srgbClr val="000000"/>
                </a:solidFill>
                <a:latin typeface="Times New Roman" pitchFamily="18" charset="0"/>
                <a:ea typeface="+mn-ea"/>
                <a:cs typeface="+mn-cs"/>
              </a:rPr>
              <a:t>downwelling</a:t>
            </a:r>
            <a:r>
              <a:rPr lang="en-AU" sz="1200" b="0" i="0" u="none" strike="noStrike" kern="1200" baseline="0" dirty="0" smtClean="0">
                <a:solidFill>
                  <a:srgbClr val="000000"/>
                </a:solidFill>
                <a:latin typeface="Times New Roman" pitchFamily="18" charset="0"/>
                <a:ea typeface="+mn-ea"/>
                <a:cs typeface="+mn-cs"/>
              </a:rPr>
              <a:t> </a:t>
            </a:r>
            <a:r>
              <a:rPr lang="en-AU" sz="1200" b="0" i="0" u="none" strike="noStrike" kern="1200" baseline="0" dirty="0" err="1" smtClean="0">
                <a:solidFill>
                  <a:srgbClr val="000000"/>
                </a:solidFill>
                <a:latin typeface="Times New Roman" pitchFamily="18" charset="0"/>
                <a:ea typeface="+mn-ea"/>
                <a:cs typeface="+mn-cs"/>
              </a:rPr>
              <a:t>favorable</a:t>
            </a:r>
            <a:r>
              <a:rPr lang="en-AU" sz="1200" b="0" i="0" u="none" strike="noStrike" kern="1200" baseline="0" dirty="0" smtClean="0">
                <a:solidFill>
                  <a:srgbClr val="000000"/>
                </a:solidFill>
                <a:latin typeface="Times New Roman" pitchFamily="18" charset="0"/>
                <a:ea typeface="+mn-ea"/>
                <a:cs typeface="+mn-cs"/>
              </a:rPr>
              <a:t> wind</a:t>
            </a:r>
          </a:p>
          <a:p>
            <a:r>
              <a:rPr lang="en-AU" sz="1200" b="0" i="0" u="none" strike="noStrike" kern="1200" baseline="0" dirty="0" smtClean="0">
                <a:solidFill>
                  <a:srgbClr val="000000"/>
                </a:solidFill>
                <a:latin typeface="Times New Roman" pitchFamily="18" charset="0"/>
                <a:ea typeface="+mn-ea"/>
                <a:cs typeface="+mn-cs"/>
              </a:rPr>
              <a:t>203 scenario (DWS) is created from this upwelling wind </a:t>
            </a:r>
            <a:r>
              <a:rPr lang="en-AU" sz="1200" b="0" i="0" u="none" strike="noStrike" kern="1200" baseline="0" dirty="0" err="1" smtClean="0">
                <a:solidFill>
                  <a:srgbClr val="000000"/>
                </a:solidFill>
                <a:latin typeface="Times New Roman" pitchFamily="18" charset="0"/>
                <a:ea typeface="+mn-ea"/>
                <a:cs typeface="+mn-cs"/>
              </a:rPr>
              <a:t>eld</a:t>
            </a:r>
            <a:r>
              <a:rPr lang="en-AU" sz="1200" b="0" i="0" u="none" strike="noStrike" kern="1200" baseline="0" dirty="0" smtClean="0">
                <a:solidFill>
                  <a:srgbClr val="000000"/>
                </a:solidFill>
                <a:latin typeface="Times New Roman" pitchFamily="18" charset="0"/>
                <a:ea typeface="+mn-ea"/>
                <a:cs typeface="+mn-cs"/>
              </a:rPr>
              <a:t> by reversing the</a:t>
            </a:r>
          </a:p>
          <a:p>
            <a:r>
              <a:rPr lang="en-AU" sz="1200" b="0" i="0" u="none" strike="noStrike" kern="1200" baseline="0" dirty="0" smtClean="0">
                <a:solidFill>
                  <a:srgbClr val="000000"/>
                </a:solidFill>
                <a:latin typeface="Times New Roman" pitchFamily="18" charset="0"/>
                <a:ea typeface="+mn-ea"/>
                <a:cs typeface="+mn-cs"/>
              </a:rPr>
              <a:t>204 direction of the </a:t>
            </a:r>
            <a:r>
              <a:rPr lang="en-AU" sz="1200" b="0" i="0" u="none" strike="noStrike" kern="1200" baseline="0" dirty="0" err="1" smtClean="0">
                <a:solidFill>
                  <a:srgbClr val="000000"/>
                </a:solidFill>
                <a:latin typeface="Times New Roman" pitchFamily="18" charset="0"/>
                <a:ea typeface="+mn-ea"/>
                <a:cs typeface="+mn-cs"/>
              </a:rPr>
              <a:t>meridional</a:t>
            </a:r>
            <a:r>
              <a:rPr lang="en-AU" sz="1200" b="0" i="0" u="none" strike="noStrike" kern="1200" baseline="0" dirty="0" smtClean="0">
                <a:solidFill>
                  <a:srgbClr val="000000"/>
                </a:solidFill>
                <a:latin typeface="Times New Roman" pitchFamily="18" charset="0"/>
                <a:ea typeface="+mn-ea"/>
                <a:cs typeface="+mn-cs"/>
              </a:rPr>
              <a:t> component of the velocity for the </a:t>
            </a:r>
            <a:r>
              <a:rPr lang="en-AU" sz="1200" b="0" i="0" u="none" strike="noStrike" kern="1200" baseline="0" dirty="0" err="1" smtClean="0">
                <a:solidFill>
                  <a:srgbClr val="000000"/>
                </a:solidFill>
                <a:latin typeface="Times New Roman" pitchFamily="18" charset="0"/>
                <a:ea typeface="+mn-ea"/>
                <a:cs typeface="+mn-cs"/>
              </a:rPr>
              <a:t>rst</a:t>
            </a:r>
            <a:r>
              <a:rPr lang="en-AU" sz="1200" b="0" i="0" u="none" strike="noStrike" kern="1200" baseline="0" dirty="0" smtClean="0">
                <a:solidFill>
                  <a:srgbClr val="000000"/>
                </a:solidFill>
                <a:latin typeface="Times New Roman" pitchFamily="18" charset="0"/>
                <a:ea typeface="+mn-ea"/>
                <a:cs typeface="+mn-cs"/>
              </a:rPr>
              <a:t> two weeks</a:t>
            </a:r>
          </a:p>
          <a:p>
            <a:r>
              <a:rPr lang="en-AU" sz="1200" b="0" i="0" u="none" strike="noStrike" kern="1200" baseline="0" dirty="0" smtClean="0">
                <a:solidFill>
                  <a:srgbClr val="000000"/>
                </a:solidFill>
                <a:latin typeface="Times New Roman" pitchFamily="18" charset="0"/>
                <a:ea typeface="+mn-ea"/>
                <a:cs typeface="+mn-cs"/>
              </a:rPr>
              <a:t>205 of the simulation (Fig.4). This two weeks coincide with the period when the</a:t>
            </a:r>
          </a:p>
          <a:p>
            <a:r>
              <a:rPr lang="en-AU" sz="1200" b="0" i="0" u="none" strike="noStrike" kern="1200" baseline="0" dirty="0" smtClean="0">
                <a:solidFill>
                  <a:srgbClr val="000000"/>
                </a:solidFill>
                <a:latin typeface="Times New Roman" pitchFamily="18" charset="0"/>
                <a:ea typeface="+mn-ea"/>
                <a:cs typeface="+mn-cs"/>
              </a:rPr>
              <a:t>206 eddy is forming. A fourth simulation (the no wind scenario; NWS) is per207</a:t>
            </a:r>
          </a:p>
          <a:p>
            <a:r>
              <a:rPr lang="en-AU" sz="1200" b="0" i="0" u="none" strike="noStrike" kern="1200" baseline="0" dirty="0" smtClean="0">
                <a:solidFill>
                  <a:srgbClr val="000000"/>
                </a:solidFill>
                <a:latin typeface="Times New Roman" pitchFamily="18" charset="0"/>
                <a:ea typeface="+mn-ea"/>
                <a:cs typeface="+mn-cs"/>
              </a:rPr>
              <a:t>formed whereby the wind </a:t>
            </a:r>
            <a:r>
              <a:rPr lang="en-AU" sz="1200" b="0" i="0" u="none" strike="noStrike" kern="1200" baseline="0" dirty="0" err="1" smtClean="0">
                <a:solidFill>
                  <a:srgbClr val="000000"/>
                </a:solidFill>
                <a:latin typeface="Times New Roman" pitchFamily="18" charset="0"/>
                <a:ea typeface="+mn-ea"/>
                <a:cs typeface="+mn-cs"/>
              </a:rPr>
              <a:t>eld</a:t>
            </a:r>
            <a:r>
              <a:rPr lang="en-AU" sz="1200" b="0" i="0" u="none" strike="noStrike" kern="1200" baseline="0" dirty="0" smtClean="0">
                <a:solidFill>
                  <a:srgbClr val="000000"/>
                </a:solidFill>
                <a:latin typeface="Times New Roman" pitchFamily="18" charset="0"/>
                <a:ea typeface="+mn-ea"/>
                <a:cs typeface="+mn-cs"/>
              </a:rPr>
              <a:t> is set to zero during the </a:t>
            </a:r>
            <a:r>
              <a:rPr lang="en-AU" sz="1200" b="0" i="0" u="none" strike="noStrike" kern="1200" baseline="0" dirty="0" err="1" smtClean="0">
                <a:solidFill>
                  <a:srgbClr val="000000"/>
                </a:solidFill>
                <a:latin typeface="Times New Roman" pitchFamily="18" charset="0"/>
                <a:ea typeface="+mn-ea"/>
                <a:cs typeface="+mn-cs"/>
              </a:rPr>
              <a:t>rst</a:t>
            </a:r>
            <a:r>
              <a:rPr lang="en-AU" sz="1200" b="0" i="0" u="none" strike="noStrike" kern="1200" baseline="0" dirty="0" smtClean="0">
                <a:solidFill>
                  <a:srgbClr val="000000"/>
                </a:solidFill>
                <a:latin typeface="Times New Roman" pitchFamily="18" charset="0"/>
                <a:ea typeface="+mn-ea"/>
                <a:cs typeface="+mn-cs"/>
              </a:rPr>
              <a:t> two week period.</a:t>
            </a:r>
          </a:p>
          <a:p>
            <a:r>
              <a:rPr lang="en-AU" sz="1200" b="0" i="0" u="none" strike="noStrike" kern="1200" baseline="0" dirty="0" smtClean="0">
                <a:solidFill>
                  <a:srgbClr val="000000"/>
                </a:solidFill>
                <a:latin typeface="Times New Roman" pitchFamily="18" charset="0"/>
                <a:ea typeface="+mn-ea"/>
                <a:cs typeface="+mn-cs"/>
              </a:rPr>
              <a:t>208 For the remainder of the simulation the upwelling, </a:t>
            </a:r>
            <a:r>
              <a:rPr lang="en-AU" sz="1200" b="0" i="0" u="none" strike="noStrike" kern="1200" baseline="0" dirty="0" err="1" smtClean="0">
                <a:solidFill>
                  <a:srgbClr val="000000"/>
                </a:solidFill>
                <a:latin typeface="Times New Roman" pitchFamily="18" charset="0"/>
                <a:ea typeface="+mn-ea"/>
                <a:cs typeface="+mn-cs"/>
              </a:rPr>
              <a:t>downwelling</a:t>
            </a:r>
            <a:r>
              <a:rPr lang="en-AU" sz="1200" b="0" i="0" u="none" strike="noStrike" kern="1200" baseline="0" dirty="0" smtClean="0">
                <a:solidFill>
                  <a:srgbClr val="000000"/>
                </a:solidFill>
                <a:latin typeface="Times New Roman" pitchFamily="18" charset="0"/>
                <a:ea typeface="+mn-ea"/>
                <a:cs typeface="+mn-cs"/>
              </a:rPr>
              <a:t> and no wind</a:t>
            </a:r>
          </a:p>
          <a:p>
            <a:r>
              <a:rPr lang="en-AU" sz="1200" b="0" i="0" u="none" strike="noStrike" kern="1200" baseline="0" dirty="0" smtClean="0">
                <a:solidFill>
                  <a:srgbClr val="000000"/>
                </a:solidFill>
                <a:latin typeface="Times New Roman" pitchFamily="18" charset="0"/>
                <a:ea typeface="+mn-ea"/>
                <a:cs typeface="+mn-cs"/>
              </a:rPr>
              <a:t>209 scenarios are forced with the same wind </a:t>
            </a:r>
            <a:r>
              <a:rPr lang="en-AU" sz="1200" b="0" i="0" u="none" strike="noStrike" kern="1200" baseline="0" dirty="0" err="1" smtClean="0">
                <a:solidFill>
                  <a:srgbClr val="000000"/>
                </a:solidFill>
                <a:latin typeface="Times New Roman" pitchFamily="18" charset="0"/>
                <a:ea typeface="+mn-ea"/>
                <a:cs typeface="+mn-cs"/>
              </a:rPr>
              <a:t>eld</a:t>
            </a:r>
            <a:r>
              <a:rPr lang="en-AU" sz="1200" b="0" i="0" u="none" strike="noStrike" kern="1200" baseline="0" dirty="0" smtClean="0">
                <a:solidFill>
                  <a:srgbClr val="000000"/>
                </a:solidFill>
                <a:latin typeface="Times New Roman" pitchFamily="18" charset="0"/>
                <a:ea typeface="+mn-ea"/>
                <a:cs typeface="+mn-cs"/>
              </a:rPr>
              <a:t> from January 2006 so that the</a:t>
            </a:r>
          </a:p>
          <a:p>
            <a:r>
              <a:rPr lang="en-AU" sz="1200" b="0" i="0" u="none" strike="noStrike" kern="1200" baseline="0" dirty="0" smtClean="0">
                <a:solidFill>
                  <a:srgbClr val="000000"/>
                </a:solidFill>
                <a:latin typeface="Times New Roman" pitchFamily="18" charset="0"/>
                <a:ea typeface="+mn-ea"/>
                <a:cs typeface="+mn-cs"/>
              </a:rPr>
              <a:t>210 longer term (2 weeks after eddy formation) </a:t>
            </a:r>
            <a:r>
              <a:rPr lang="en-AU" sz="1200" b="0" i="0" u="none" strike="noStrike" kern="1200" baseline="0" dirty="0" err="1" smtClean="0">
                <a:solidFill>
                  <a:srgbClr val="000000"/>
                </a:solidFill>
                <a:latin typeface="Times New Roman" pitchFamily="18" charset="0"/>
                <a:ea typeface="+mn-ea"/>
                <a:cs typeface="+mn-cs"/>
              </a:rPr>
              <a:t>eects</a:t>
            </a:r>
            <a:r>
              <a:rPr lang="en-AU" sz="1200" b="0" i="0" u="none" strike="noStrike" kern="1200" baseline="0" dirty="0" smtClean="0">
                <a:solidFill>
                  <a:srgbClr val="000000"/>
                </a:solidFill>
                <a:latin typeface="Times New Roman" pitchFamily="18" charset="0"/>
                <a:ea typeface="+mn-ea"/>
                <a:cs typeface="+mn-cs"/>
              </a:rPr>
              <a:t> of the wind </a:t>
            </a:r>
            <a:r>
              <a:rPr lang="en-AU" sz="1200" b="0" i="0" u="none" strike="noStrike" kern="1200" baseline="0" dirty="0" err="1" smtClean="0">
                <a:solidFill>
                  <a:srgbClr val="000000"/>
                </a:solidFill>
                <a:latin typeface="Times New Roman" pitchFamily="18" charset="0"/>
                <a:ea typeface="+mn-ea"/>
                <a:cs typeface="+mn-cs"/>
              </a:rPr>
              <a:t>eld</a:t>
            </a:r>
            <a:r>
              <a:rPr lang="en-AU" sz="1200" b="0" i="0" u="none" strike="noStrike" kern="1200" baseline="0" dirty="0" smtClean="0">
                <a:solidFill>
                  <a:srgbClr val="000000"/>
                </a:solidFill>
                <a:latin typeface="Times New Roman" pitchFamily="18" charset="0"/>
                <a:ea typeface="+mn-ea"/>
                <a:cs typeface="+mn-cs"/>
              </a:rPr>
              <a:t> applied</a:t>
            </a:r>
          </a:p>
          <a:p>
            <a:r>
              <a:rPr lang="en-AU" sz="1200" b="0" i="0" u="none" strike="noStrike" kern="1200" baseline="0" dirty="0" smtClean="0">
                <a:solidFill>
                  <a:srgbClr val="000000"/>
                </a:solidFill>
                <a:latin typeface="Times New Roman" pitchFamily="18" charset="0"/>
                <a:ea typeface="+mn-ea"/>
                <a:cs typeface="+mn-cs"/>
              </a:rPr>
              <a:t>211 during eddy formation can also be investigated.</a:t>
            </a:r>
            <a:endParaRPr lang="en-AU" dirty="0" smtClean="0"/>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idx="10"/>
          </p:nvPr>
        </p:nvSpPr>
        <p:spPr/>
        <p:txBody>
          <a:bodyPr/>
          <a:lstStyle/>
          <a:p>
            <a:fld id="{FC553D58-F877-430A-ACF0-341AABBD852A}" type="slidenum">
              <a:rPr lang="en-AU" smtClean="0"/>
              <a:pPr/>
              <a:t>15</a:t>
            </a:fld>
            <a:endParaRPr lang="en-AU"/>
          </a:p>
        </p:txBody>
      </p:sp>
    </p:spTree>
    <p:extLst>
      <p:ext uri="{BB962C8B-B14F-4D97-AF65-F5344CB8AC3E}">
        <p14:creationId xmlns:p14="http://schemas.microsoft.com/office/powerpoint/2010/main" val="3546591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06488" y="811213"/>
            <a:ext cx="5346700" cy="4010025"/>
          </a:xfrm>
          <a:solidFill>
            <a:srgbClr val="CFE7F5"/>
          </a:solidFill>
          <a:ln w="25400">
            <a:solidFill>
              <a:srgbClr val="808080"/>
            </a:solidFill>
            <a:prstDash val="solid"/>
          </a:ln>
        </p:spPr>
      </p:sp>
      <p:sp>
        <p:nvSpPr>
          <p:cNvPr id="3" name="Notes Placeholder 2"/>
          <p:cNvSpPr txBox="1">
            <a:spLocks noGrp="1"/>
          </p:cNvSpPr>
          <p:nvPr>
            <p:ph type="body" sz="quarter" idx="1"/>
          </p:nvPr>
        </p:nvSpPr>
        <p:spPr/>
        <p:txBody>
          <a:bodyPr/>
          <a:lstStyle/>
          <a:p>
            <a:r>
              <a:rPr lang="en-AU" sz="1200" b="0" i="0" u="none" strike="noStrike" kern="1200" baseline="0" dirty="0" smtClean="0">
                <a:solidFill>
                  <a:srgbClr val="000000"/>
                </a:solidFill>
                <a:latin typeface="Times New Roman" pitchFamily="18" charset="0"/>
                <a:ea typeface="+mn-ea"/>
                <a:cs typeface="+mn-cs"/>
              </a:rPr>
              <a:t>Of the 2 opposite scenarios (UWS  and DWS), the largest uplift occurs in the DWS where the 16oC isotherm is</a:t>
            </a:r>
          </a:p>
          <a:p>
            <a:r>
              <a:rPr lang="en-AU" sz="1200" b="0" i="0" u="none" strike="noStrike" kern="1200" baseline="0" dirty="0" smtClean="0">
                <a:solidFill>
                  <a:srgbClr val="000000"/>
                </a:solidFill>
                <a:latin typeface="Times New Roman" pitchFamily="18" charset="0"/>
                <a:ea typeface="+mn-ea"/>
                <a:cs typeface="+mn-cs"/>
              </a:rPr>
              <a:t>359 lifted up to the surface (Fig.12C). In the UWS the 16oC isotherm is lifted</a:t>
            </a:r>
          </a:p>
          <a:p>
            <a:r>
              <a:rPr lang="en-AU" sz="1200" b="0" i="0" u="none" strike="noStrike" kern="1200" baseline="0" dirty="0" smtClean="0">
                <a:solidFill>
                  <a:srgbClr val="000000"/>
                </a:solidFill>
                <a:latin typeface="Times New Roman" pitchFamily="18" charset="0"/>
                <a:ea typeface="+mn-ea"/>
                <a:cs typeface="+mn-cs"/>
              </a:rPr>
              <a:t>360 up to 70 m below the surface (Fig.12B). In these scenarios the winds which</a:t>
            </a:r>
          </a:p>
          <a:p>
            <a:r>
              <a:rPr lang="en-AU" sz="1200" b="0" i="0" u="none" strike="noStrike" kern="1200" baseline="0" dirty="0" smtClean="0">
                <a:solidFill>
                  <a:srgbClr val="000000"/>
                </a:solidFill>
                <a:latin typeface="Times New Roman" pitchFamily="18" charset="0"/>
                <a:ea typeface="+mn-ea"/>
                <a:cs typeface="+mn-cs"/>
              </a:rPr>
              <a:t>361 produce </a:t>
            </a:r>
            <a:r>
              <a:rPr lang="en-AU" sz="1200" b="0" i="0" u="none" strike="noStrike" kern="1200" baseline="0" dirty="0" err="1" smtClean="0">
                <a:solidFill>
                  <a:srgbClr val="000000"/>
                </a:solidFill>
                <a:latin typeface="Times New Roman" pitchFamily="18" charset="0"/>
                <a:ea typeface="+mn-ea"/>
                <a:cs typeface="+mn-cs"/>
              </a:rPr>
              <a:t>downwelling</a:t>
            </a:r>
            <a:r>
              <a:rPr lang="en-AU" sz="1200" b="0" i="0" u="none" strike="noStrike" kern="1200" baseline="0" dirty="0" smtClean="0">
                <a:solidFill>
                  <a:srgbClr val="000000"/>
                </a:solidFill>
                <a:latin typeface="Times New Roman" pitchFamily="18" charset="0"/>
                <a:ea typeface="+mn-ea"/>
                <a:cs typeface="+mn-cs"/>
              </a:rPr>
              <a:t> on the continental shelf enhance the uplift within the</a:t>
            </a:r>
          </a:p>
          <a:p>
            <a:r>
              <a:rPr lang="en-AU" sz="1200" b="0" i="0" u="none" strike="noStrike" kern="1200" baseline="0" dirty="0" smtClean="0">
                <a:solidFill>
                  <a:srgbClr val="000000"/>
                </a:solidFill>
                <a:latin typeface="Times New Roman" pitchFamily="18" charset="0"/>
                <a:ea typeface="+mn-ea"/>
                <a:cs typeface="+mn-cs"/>
              </a:rPr>
              <a:t>362 eddy by up to 70 m</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06488" y="811213"/>
            <a:ext cx="5346700" cy="4010025"/>
          </a:xfrm>
          <a:solidFill>
            <a:srgbClr val="CFE7F5"/>
          </a:solidFill>
          <a:ln w="25400">
            <a:solidFill>
              <a:srgbClr val="808080"/>
            </a:solidFill>
            <a:prstDash val="solid"/>
          </a:ln>
        </p:spPr>
      </p:sp>
      <p:sp>
        <p:nvSpPr>
          <p:cNvPr id="3" name="Notes Placeholder 2"/>
          <p:cNvSpPr txBox="1">
            <a:spLocks noGrp="1"/>
          </p:cNvSpPr>
          <p:nvPr>
            <p:ph type="body" sz="quarter" idx="1"/>
          </p:nvPr>
        </p:nvSpPr>
        <p:spPr/>
        <p:txBody>
          <a:bodyPr/>
          <a:lstStyle/>
          <a:p>
            <a:r>
              <a:rPr lang="en-AU" sz="1200" b="0" i="0" u="none" strike="noStrike" kern="1200" baseline="0" dirty="0" smtClean="0">
                <a:solidFill>
                  <a:srgbClr val="000000"/>
                </a:solidFill>
                <a:latin typeface="Times New Roman" pitchFamily="18" charset="0"/>
                <a:ea typeface="+mn-ea"/>
                <a:cs typeface="+mn-cs"/>
              </a:rPr>
              <a:t>The transfer of mean kinetic energy (MKE)  and mean available potential</a:t>
            </a:r>
          </a:p>
          <a:p>
            <a:r>
              <a:rPr lang="en-AU" sz="1200" b="0" i="0" u="none" strike="noStrike" kern="1200" baseline="0" dirty="0" smtClean="0">
                <a:solidFill>
                  <a:srgbClr val="000000"/>
                </a:solidFill>
                <a:latin typeface="Times New Roman" pitchFamily="18" charset="0"/>
                <a:ea typeface="+mn-ea"/>
                <a:cs typeface="+mn-cs"/>
              </a:rPr>
              <a:t>energy (MAPE) to eddy kinetic energy (EKE) and eddy available potential</a:t>
            </a:r>
          </a:p>
          <a:p>
            <a:r>
              <a:rPr lang="en-AU" sz="1200" b="0" i="0" u="none" strike="noStrike" kern="1200" baseline="0" dirty="0" smtClean="0">
                <a:solidFill>
                  <a:srgbClr val="000000"/>
                </a:solidFill>
                <a:latin typeface="Times New Roman" pitchFamily="18" charset="0"/>
                <a:ea typeface="+mn-ea"/>
                <a:cs typeface="+mn-cs"/>
              </a:rPr>
              <a:t>energy (EAPE) respectively can be investigated to determine whether density</a:t>
            </a:r>
          </a:p>
          <a:p>
            <a:r>
              <a:rPr lang="en-AU" sz="1200" b="0" i="0" u="none" strike="noStrike" kern="1200" baseline="0" dirty="0" smtClean="0">
                <a:solidFill>
                  <a:srgbClr val="000000"/>
                </a:solidFill>
                <a:latin typeface="Times New Roman" pitchFamily="18" charset="0"/>
                <a:ea typeface="+mn-ea"/>
                <a:cs typeface="+mn-cs"/>
              </a:rPr>
              <a:t>gradients or momentum transfers contribute to eddy generation.</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06488" y="811213"/>
            <a:ext cx="5346700" cy="4010025"/>
          </a:xfrm>
          <a:solidFill>
            <a:srgbClr val="CFE7F5"/>
          </a:solidFill>
          <a:ln w="25400">
            <a:solidFill>
              <a:srgbClr val="808080"/>
            </a:solidFill>
            <a:prstDash val="solid"/>
          </a:ln>
        </p:spPr>
      </p:sp>
      <p:sp>
        <p:nvSpPr>
          <p:cNvPr id="3" name="Notes Placeholder 2"/>
          <p:cNvSpPr txBox="1">
            <a:spLocks noGrp="1"/>
          </p:cNvSpPr>
          <p:nvPr>
            <p:ph type="body" sz="quarter"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idx="10"/>
          </p:nvPr>
        </p:nvSpPr>
        <p:spPr/>
        <p:txBody>
          <a:bodyPr/>
          <a:lstStyle/>
          <a:p>
            <a:fld id="{FC553D58-F877-430A-ACF0-341AABBD852A}" type="slidenum">
              <a:rPr lang="en-AU" smtClean="0"/>
              <a:pPr/>
              <a:t>19</a:t>
            </a:fld>
            <a:endParaRPr lang="en-AU"/>
          </a:p>
        </p:txBody>
      </p:sp>
    </p:spTree>
    <p:extLst>
      <p:ext uri="{BB962C8B-B14F-4D97-AF65-F5344CB8AC3E}">
        <p14:creationId xmlns:p14="http://schemas.microsoft.com/office/powerpoint/2010/main" val="4117867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idx="10"/>
          </p:nvPr>
        </p:nvSpPr>
        <p:spPr/>
        <p:txBody>
          <a:bodyPr/>
          <a:lstStyle/>
          <a:p>
            <a:fld id="{FC553D58-F877-430A-ACF0-341AABBD852A}" type="slidenum">
              <a:rPr lang="en-AU" smtClean="0"/>
              <a:pPr/>
              <a:t>20</a:t>
            </a:fld>
            <a:endParaRPr lang="en-AU"/>
          </a:p>
        </p:txBody>
      </p:sp>
    </p:spTree>
    <p:extLst>
      <p:ext uri="{BB962C8B-B14F-4D97-AF65-F5344CB8AC3E}">
        <p14:creationId xmlns:p14="http://schemas.microsoft.com/office/powerpoint/2010/main" val="1140628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06488" y="811213"/>
            <a:ext cx="5346700" cy="4010025"/>
          </a:xfrm>
          <a:solidFill>
            <a:srgbClr val="CFE7F5"/>
          </a:solidFill>
          <a:ln w="25400">
            <a:solidFill>
              <a:srgbClr val="808080"/>
            </a:solidFill>
            <a:prstDash val="solid"/>
          </a:ln>
        </p:spPr>
      </p:sp>
      <p:sp>
        <p:nvSpPr>
          <p:cNvPr id="3" name="Notes Placeholder 2"/>
          <p:cNvSpPr txBox="1">
            <a:spLocks noGrp="1"/>
          </p:cNvSpPr>
          <p:nvPr>
            <p:ph type="body" sz="quarter"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06488" y="811213"/>
            <a:ext cx="5346700" cy="4010025"/>
          </a:xfrm>
          <a:solidFill>
            <a:srgbClr val="CFE7F5"/>
          </a:solidFill>
          <a:ln w="25400">
            <a:solidFill>
              <a:srgbClr val="808080"/>
            </a:solidFill>
            <a:prstDash val="solid"/>
          </a:ln>
        </p:spPr>
      </p:sp>
      <p:sp>
        <p:nvSpPr>
          <p:cNvPr id="3" name="Notes Placeholder 2"/>
          <p:cNvSpPr txBox="1">
            <a:spLocks noGrp="1"/>
          </p:cNvSpPr>
          <p:nvPr>
            <p:ph type="body" sz="quarter" idx="1"/>
          </p:nvPr>
        </p:nvSpPr>
        <p:spPr/>
        <p:txBody>
          <a:bodyPr/>
          <a:lstStyle/>
          <a:p>
            <a:r>
              <a:rPr lang="en-AU" sz="1200" b="0" i="0" u="none" strike="noStrike" kern="1200" baseline="0" dirty="0" smtClean="0">
                <a:solidFill>
                  <a:srgbClr val="000000"/>
                </a:solidFill>
                <a:latin typeface="Times New Roman" pitchFamily="18" charset="0"/>
                <a:ea typeface="+mn-ea"/>
                <a:cs typeface="+mn-cs"/>
              </a:rPr>
              <a:t>The initial (A,C; 29th September 2009) and final (B,D; 9th October 2009) position of released particles.</a:t>
            </a:r>
          </a:p>
          <a:p>
            <a:r>
              <a:rPr lang="en-AU" sz="1200" b="0" i="0" u="none" strike="noStrike" kern="1200" baseline="0" dirty="0" smtClean="0">
                <a:solidFill>
                  <a:srgbClr val="000000"/>
                </a:solidFill>
                <a:latin typeface="Times New Roman" pitchFamily="18" charset="0"/>
                <a:ea typeface="+mn-ea"/>
                <a:cs typeface="+mn-cs"/>
              </a:rPr>
              <a:t>The particles were released at two depths: 0 m (A,B) and 50 m (C,D). The particles released on the shelf are coloured</a:t>
            </a:r>
          </a:p>
          <a:p>
            <a:r>
              <a:rPr lang="en-AU" sz="1200" b="0" i="0" u="none" strike="noStrike" kern="1200" baseline="0" dirty="0" smtClean="0">
                <a:solidFill>
                  <a:srgbClr val="000000"/>
                </a:solidFill>
                <a:latin typeface="Times New Roman" pitchFamily="18" charset="0"/>
                <a:ea typeface="+mn-ea"/>
                <a:cs typeface="+mn-cs"/>
              </a:rPr>
              <a:t>grey and the particles entrained into the eddy on the 9th October 2009 are coloured red. The remaining particles are</a:t>
            </a:r>
          </a:p>
          <a:p>
            <a:r>
              <a:rPr lang="en-AU" sz="1200" b="0" i="0" u="none" strike="noStrike" kern="1200" baseline="0" dirty="0" smtClean="0">
                <a:solidFill>
                  <a:srgbClr val="000000"/>
                </a:solidFill>
                <a:latin typeface="Times New Roman" pitchFamily="18" charset="0"/>
                <a:ea typeface="+mn-ea"/>
                <a:cs typeface="+mn-cs"/>
              </a:rPr>
              <a:t>black. Particles which leave the domain prior are located at their final location on the north, east and south axes. The</a:t>
            </a:r>
          </a:p>
          <a:p>
            <a:r>
              <a:rPr lang="en-AU" sz="1200" b="0" i="0" u="none" strike="noStrike" kern="1200" baseline="0" dirty="0" smtClean="0">
                <a:solidFill>
                  <a:srgbClr val="000000"/>
                </a:solidFill>
                <a:latin typeface="Times New Roman" pitchFamily="18" charset="0"/>
                <a:ea typeface="+mn-ea"/>
                <a:cs typeface="+mn-cs"/>
              </a:rPr>
              <a:t>background </a:t>
            </a:r>
            <a:r>
              <a:rPr lang="en-AU" sz="1200" b="0" i="0" u="none" strike="noStrike" kern="1200" baseline="0" dirty="0" err="1" smtClean="0">
                <a:solidFill>
                  <a:srgbClr val="000000"/>
                </a:solidFill>
                <a:latin typeface="Times New Roman" pitchFamily="18" charset="0"/>
                <a:ea typeface="+mn-ea"/>
                <a:cs typeface="+mn-cs"/>
              </a:rPr>
              <a:t>color</a:t>
            </a:r>
            <a:r>
              <a:rPr lang="en-AU" sz="1200" b="0" i="0" u="none" strike="noStrike" kern="1200" baseline="0" dirty="0" smtClean="0">
                <a:solidFill>
                  <a:srgbClr val="000000"/>
                </a:solidFill>
                <a:latin typeface="Times New Roman" pitchFamily="18" charset="0"/>
                <a:ea typeface="+mn-ea"/>
                <a:cs typeface="+mn-cs"/>
              </a:rPr>
              <a:t> is modelled sea level anomaly (SLA), with blue indicating a negative SLA, and red a positive SLA.</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rgbClr val="000000"/>
                </a:solidFill>
                <a:latin typeface="Times New Roman" pitchFamily="18" charset="0"/>
                <a:ea typeface="+mn-ea"/>
                <a:cs typeface="+mn-cs"/>
              </a:rPr>
              <a:t>The volume flux of entrainment prior to the 9th October for the surface waters</a:t>
            </a:r>
          </a:p>
          <a:p>
            <a:r>
              <a:rPr lang="en-AU" sz="1200" b="0" i="0" u="none" strike="noStrike" kern="1200" baseline="0" dirty="0" smtClean="0">
                <a:solidFill>
                  <a:srgbClr val="000000"/>
                </a:solidFill>
                <a:latin typeface="Times New Roman" pitchFamily="18" charset="0"/>
                <a:ea typeface="+mn-ea"/>
                <a:cs typeface="+mn-cs"/>
              </a:rPr>
              <a:t>267 occurs at a rate of up to 43 % a day, calculated from the dye tracer (Table 2). The volume</a:t>
            </a:r>
          </a:p>
          <a:p>
            <a:r>
              <a:rPr lang="en-AU" sz="1200" b="0" i="0" u="none" strike="noStrike" kern="1200" baseline="0" dirty="0" smtClean="0">
                <a:solidFill>
                  <a:srgbClr val="000000"/>
                </a:solidFill>
                <a:latin typeface="Times New Roman" pitchFamily="18" charset="0"/>
                <a:ea typeface="+mn-ea"/>
                <a:cs typeface="+mn-cs"/>
              </a:rPr>
              <a:t>268 flux of the dye-tracer is equal to the change in surface area of the eddy, further indicating</a:t>
            </a:r>
          </a:p>
          <a:p>
            <a:r>
              <a:rPr lang="en-AU" sz="1200" b="0" i="0" u="none" strike="noStrike" kern="1200" baseline="0" dirty="0" smtClean="0">
                <a:solidFill>
                  <a:srgbClr val="000000"/>
                </a:solidFill>
                <a:latin typeface="Times New Roman" pitchFamily="18" charset="0"/>
                <a:ea typeface="+mn-ea"/>
                <a:cs typeface="+mn-cs"/>
              </a:rPr>
              <a:t>269 that it is predominantly shelf waters which are being entrained into the surface waters of</a:t>
            </a:r>
          </a:p>
          <a:p>
            <a:r>
              <a:rPr lang="en-AU" sz="1200" b="0" i="0" u="none" strike="noStrike" kern="1200" baseline="0" dirty="0" smtClean="0">
                <a:solidFill>
                  <a:srgbClr val="000000"/>
                </a:solidFill>
                <a:latin typeface="Times New Roman" pitchFamily="18" charset="0"/>
                <a:ea typeface="+mn-ea"/>
                <a:cs typeface="+mn-cs"/>
              </a:rPr>
              <a:t>270 the eddy.</a:t>
            </a:r>
          </a:p>
          <a:p>
            <a:r>
              <a:rPr lang="en-AU" sz="1200" b="0" i="0" u="none" strike="noStrike" kern="1200" baseline="0" dirty="0" smtClean="0">
                <a:solidFill>
                  <a:srgbClr val="000000"/>
                </a:solidFill>
                <a:latin typeface="Times New Roman" pitchFamily="18" charset="0"/>
                <a:ea typeface="+mn-ea"/>
                <a:cs typeface="+mn-cs"/>
              </a:rPr>
              <a:t>. </a:t>
            </a:r>
            <a:endParaRPr lang="en-AU" dirty="0"/>
          </a:p>
        </p:txBody>
      </p:sp>
      <p:sp>
        <p:nvSpPr>
          <p:cNvPr id="4" name="Slide Number Placeholder 3"/>
          <p:cNvSpPr>
            <a:spLocks noGrp="1"/>
          </p:cNvSpPr>
          <p:nvPr>
            <p:ph type="sldNum" idx="10"/>
          </p:nvPr>
        </p:nvSpPr>
        <p:spPr/>
        <p:txBody>
          <a:bodyPr/>
          <a:lstStyle/>
          <a:p>
            <a:fld id="{FC553D58-F877-430A-ACF0-341AABBD852A}" type="slidenum">
              <a:rPr lang="en-AU" smtClean="0"/>
              <a:pPr/>
              <a:t>24</a:t>
            </a:fld>
            <a:endParaRPr lang="en-AU"/>
          </a:p>
        </p:txBody>
      </p:sp>
    </p:spTree>
    <p:extLst>
      <p:ext uri="{BB962C8B-B14F-4D97-AF65-F5344CB8AC3E}">
        <p14:creationId xmlns:p14="http://schemas.microsoft.com/office/powerpoint/2010/main" val="3160882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13EFA44-815E-4B86-AD1E-2F7285234321}" type="slidenum">
              <a:rPr lang="en-US"/>
              <a:pPr>
                <a:defRPr/>
              </a:pPr>
              <a:t>2</a:t>
            </a:fld>
            <a:endParaRPr lang="en-US"/>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7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AU"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Paulina</a:t>
            </a:r>
            <a:r>
              <a:rPr lang="en-US" baseline="0" dirty="0" smtClean="0"/>
              <a:t> – natural variability within EAC. Volume transport and temperature correlation? During El </a:t>
            </a:r>
            <a:r>
              <a:rPr lang="en-US" baseline="0" dirty="0" err="1" smtClean="0"/>
              <a:t>nino</a:t>
            </a:r>
            <a:r>
              <a:rPr lang="en-US" baseline="0" dirty="0" smtClean="0"/>
              <a:t>? La </a:t>
            </a:r>
            <a:r>
              <a:rPr lang="en-US" baseline="0" dirty="0" err="1" smtClean="0"/>
              <a:t>nina</a:t>
            </a:r>
            <a:r>
              <a:rPr lang="en-US" baseline="0" dirty="0" smtClean="0"/>
              <a:t>?</a:t>
            </a:r>
            <a:endParaRPr lang="en-AU" dirty="0"/>
          </a:p>
        </p:txBody>
      </p:sp>
      <p:sp>
        <p:nvSpPr>
          <p:cNvPr id="4" name="Slide Number Placeholder 3"/>
          <p:cNvSpPr>
            <a:spLocks noGrp="1"/>
          </p:cNvSpPr>
          <p:nvPr>
            <p:ph type="sldNum" idx="10"/>
          </p:nvPr>
        </p:nvSpPr>
        <p:spPr/>
        <p:txBody>
          <a:bodyPr/>
          <a:lstStyle/>
          <a:p>
            <a:pPr>
              <a:defRPr/>
            </a:pPr>
            <a:fld id="{1A7B148B-7792-4F3E-A044-38FCBDB8B229}" type="slidenum">
              <a:rPr lang="en-AU" smtClean="0"/>
              <a:pPr>
                <a:defRPr/>
              </a:pPr>
              <a:t>26</a:t>
            </a:fld>
            <a:endParaRPr lang="en-AU"/>
          </a:p>
        </p:txBody>
      </p:sp>
    </p:spTree>
    <p:extLst>
      <p:ext uri="{BB962C8B-B14F-4D97-AF65-F5344CB8AC3E}">
        <p14:creationId xmlns:p14="http://schemas.microsoft.com/office/powerpoint/2010/main" val="1520637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Either this</a:t>
            </a:r>
            <a:r>
              <a:rPr lang="en-AU" baseline="0" dirty="0" smtClean="0"/>
              <a:t> one or the next slide, not both.</a:t>
            </a:r>
            <a:endParaRPr lang="en-AU" dirty="0"/>
          </a:p>
        </p:txBody>
      </p:sp>
      <p:sp>
        <p:nvSpPr>
          <p:cNvPr id="4" name="Slide Number Placeholder 3"/>
          <p:cNvSpPr>
            <a:spLocks noGrp="1"/>
          </p:cNvSpPr>
          <p:nvPr>
            <p:ph type="sldNum" idx="10"/>
          </p:nvPr>
        </p:nvSpPr>
        <p:spPr/>
        <p:txBody>
          <a:bodyPr/>
          <a:lstStyle/>
          <a:p>
            <a:pPr>
              <a:defRPr/>
            </a:pPr>
            <a:fld id="{1A7B148B-7792-4F3E-A044-38FCBDB8B229}" type="slidenum">
              <a:rPr lang="en-AU" smtClean="0"/>
              <a:pPr>
                <a:defRPr/>
              </a:pPr>
              <a:t>3</a:t>
            </a:fld>
            <a:endParaRPr lang="en-AU"/>
          </a:p>
        </p:txBody>
      </p:sp>
    </p:spTree>
    <p:extLst>
      <p:ext uri="{BB962C8B-B14F-4D97-AF65-F5344CB8AC3E}">
        <p14:creationId xmlns:p14="http://schemas.microsoft.com/office/powerpoint/2010/main" val="2949453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idx="10"/>
          </p:nvPr>
        </p:nvSpPr>
        <p:spPr/>
        <p:txBody>
          <a:bodyPr/>
          <a:lstStyle/>
          <a:p>
            <a:fld id="{FC553D58-F877-430A-ACF0-341AABBD852A}" type="slidenum">
              <a:rPr lang="en-AU" smtClean="0"/>
              <a:pPr/>
              <a:t>4</a:t>
            </a:fld>
            <a:endParaRPr lang="en-AU"/>
          </a:p>
        </p:txBody>
      </p:sp>
    </p:spTree>
    <p:extLst>
      <p:ext uri="{BB962C8B-B14F-4D97-AF65-F5344CB8AC3E}">
        <p14:creationId xmlns:p14="http://schemas.microsoft.com/office/powerpoint/2010/main" val="3432962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06488" y="811213"/>
            <a:ext cx="5346700" cy="4010025"/>
          </a:xfrm>
          <a:solidFill>
            <a:srgbClr val="CFE7F5"/>
          </a:solidFill>
          <a:ln w="25400">
            <a:solidFill>
              <a:srgbClr val="808080"/>
            </a:solidFill>
            <a:prstDash val="solid"/>
          </a:ln>
        </p:spPr>
      </p:sp>
      <p:sp>
        <p:nvSpPr>
          <p:cNvPr id="3" name="Notes Placeholder 2"/>
          <p:cNvSpPr txBox="1">
            <a:spLocks noGrp="1"/>
          </p:cNvSpPr>
          <p:nvPr>
            <p:ph type="body" sz="quarter" idx="1"/>
          </p:nvPr>
        </p:nvSpPr>
        <p:spPr>
          <a:xfrm>
            <a:off x="755650" y="5078413"/>
            <a:ext cx="6046788" cy="184666"/>
          </a:xfrm>
        </p:spPr>
        <p:txBody>
          <a:bodyPr>
            <a:spAutoFit/>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06488" y="811213"/>
            <a:ext cx="5346700" cy="4010025"/>
          </a:xfrm>
          <a:solidFill>
            <a:srgbClr val="CFE7F5"/>
          </a:solidFill>
          <a:ln w="25400">
            <a:solidFill>
              <a:srgbClr val="808080"/>
            </a:solidFill>
            <a:prstDash val="solid"/>
          </a:ln>
        </p:spPr>
      </p:sp>
      <p:sp>
        <p:nvSpPr>
          <p:cNvPr id="3" name="Notes Placeholder 2"/>
          <p:cNvSpPr txBox="1">
            <a:spLocks noGrp="1"/>
          </p:cNvSpPr>
          <p:nvPr>
            <p:ph type="body" sz="quarter"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06488" y="811213"/>
            <a:ext cx="5346700" cy="4010025"/>
          </a:xfrm>
          <a:solidFill>
            <a:srgbClr val="CFE7F5"/>
          </a:solidFill>
          <a:ln w="25400">
            <a:solidFill>
              <a:srgbClr val="808080"/>
            </a:solidFill>
            <a:prstDash val="solid"/>
          </a:ln>
        </p:spPr>
      </p:sp>
      <p:sp>
        <p:nvSpPr>
          <p:cNvPr id="3" name="Notes Placeholder 2"/>
          <p:cNvSpPr txBox="1">
            <a:spLocks noGrp="1"/>
          </p:cNvSpPr>
          <p:nvPr>
            <p:ph type="body" sz="quarter"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06488" y="811213"/>
            <a:ext cx="5346700" cy="4010025"/>
          </a:xfrm>
          <a:solidFill>
            <a:srgbClr val="CFE7F5"/>
          </a:solidFill>
          <a:ln w="25400">
            <a:solidFill>
              <a:srgbClr val="808080"/>
            </a:solidFill>
            <a:prstDash val="solid"/>
          </a:ln>
        </p:spPr>
      </p:sp>
      <p:sp>
        <p:nvSpPr>
          <p:cNvPr id="3" name="Notes Placeholder 2"/>
          <p:cNvSpPr txBox="1">
            <a:spLocks noGrp="1"/>
          </p:cNvSpPr>
          <p:nvPr>
            <p:ph type="body" sz="quarter"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06488" y="811213"/>
            <a:ext cx="5346700" cy="4010025"/>
          </a:xfrm>
          <a:solidFill>
            <a:srgbClr val="CFE7F5"/>
          </a:solidFill>
          <a:ln w="25400">
            <a:solidFill>
              <a:srgbClr val="808080"/>
            </a:solidFill>
            <a:prstDash val="solid"/>
          </a:ln>
        </p:spPr>
      </p:sp>
      <p:sp>
        <p:nvSpPr>
          <p:cNvPr id="3" name="Notes Placeholder 2"/>
          <p:cNvSpPr txBox="1">
            <a:spLocks noGrp="1"/>
          </p:cNvSpPr>
          <p:nvPr>
            <p:ph type="body" sz="quarter"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AU"/>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Date Placeholder 3"/>
          <p:cNvSpPr>
            <a:spLocks noGrp="1"/>
          </p:cNvSpPr>
          <p:nvPr>
            <p:ph type="dt" idx="10"/>
          </p:nvPr>
        </p:nvSpPr>
        <p:spPr/>
        <p:txBody>
          <a:bodyPr/>
          <a:lstStyle>
            <a:lvl1pPr>
              <a:defRPr/>
            </a:lvl1pPr>
          </a:lstStyle>
          <a:p>
            <a:endParaRPr lang="en-AU"/>
          </a:p>
        </p:txBody>
      </p:sp>
      <p:sp>
        <p:nvSpPr>
          <p:cNvPr id="5" name="Footer Placeholder 4"/>
          <p:cNvSpPr>
            <a:spLocks noGrp="1"/>
          </p:cNvSpPr>
          <p:nvPr>
            <p:ph type="ftr" idx="11"/>
          </p:nvPr>
        </p:nvSpPr>
        <p:spPr/>
        <p:txBody>
          <a:bodyPr/>
          <a:lstStyle>
            <a:lvl1pPr>
              <a:defRPr/>
            </a:lvl1pPr>
          </a:lstStyle>
          <a:p>
            <a:endParaRPr lang="en-AU"/>
          </a:p>
        </p:txBody>
      </p:sp>
      <p:sp>
        <p:nvSpPr>
          <p:cNvPr id="6" name="Slide Number Placeholder 5"/>
          <p:cNvSpPr>
            <a:spLocks noGrp="1"/>
          </p:cNvSpPr>
          <p:nvPr>
            <p:ph type="sldNum" idx="12"/>
          </p:nvPr>
        </p:nvSpPr>
        <p:spPr/>
        <p:txBody>
          <a:bodyPr/>
          <a:lstStyle>
            <a:lvl1pPr>
              <a:defRPr/>
            </a:lvl1pPr>
          </a:lstStyle>
          <a:p>
            <a:fld id="{15E76F56-0778-4778-821B-E4ED79A31BD2}" type="slidenum">
              <a:rPr lang="en-AU"/>
              <a:pPr/>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idx="10"/>
          </p:nvPr>
        </p:nvSpPr>
        <p:spPr/>
        <p:txBody>
          <a:bodyPr/>
          <a:lstStyle>
            <a:lvl1pPr>
              <a:defRPr/>
            </a:lvl1pPr>
          </a:lstStyle>
          <a:p>
            <a:endParaRPr lang="en-AU"/>
          </a:p>
        </p:txBody>
      </p:sp>
      <p:sp>
        <p:nvSpPr>
          <p:cNvPr id="5" name="Footer Placeholder 4"/>
          <p:cNvSpPr>
            <a:spLocks noGrp="1"/>
          </p:cNvSpPr>
          <p:nvPr>
            <p:ph type="ftr" idx="11"/>
          </p:nvPr>
        </p:nvSpPr>
        <p:spPr/>
        <p:txBody>
          <a:bodyPr/>
          <a:lstStyle>
            <a:lvl1pPr>
              <a:defRPr/>
            </a:lvl1pPr>
          </a:lstStyle>
          <a:p>
            <a:endParaRPr lang="en-AU"/>
          </a:p>
        </p:txBody>
      </p:sp>
      <p:sp>
        <p:nvSpPr>
          <p:cNvPr id="6" name="Slide Number Placeholder 5"/>
          <p:cNvSpPr>
            <a:spLocks noGrp="1"/>
          </p:cNvSpPr>
          <p:nvPr>
            <p:ph type="sldNum" idx="12"/>
          </p:nvPr>
        </p:nvSpPr>
        <p:spPr/>
        <p:txBody>
          <a:bodyPr/>
          <a:lstStyle>
            <a:lvl1pPr>
              <a:defRPr/>
            </a:lvl1pPr>
          </a:lstStyle>
          <a:p>
            <a:fld id="{2320EFA8-A1AE-494E-AEF9-BFD527955971}" type="slidenum">
              <a:rPr lang="en-AU"/>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5675" y="298450"/>
            <a:ext cx="2266950" cy="645795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504825" y="298450"/>
            <a:ext cx="6648450" cy="6457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idx="10"/>
          </p:nvPr>
        </p:nvSpPr>
        <p:spPr/>
        <p:txBody>
          <a:bodyPr/>
          <a:lstStyle>
            <a:lvl1pPr>
              <a:defRPr/>
            </a:lvl1pPr>
          </a:lstStyle>
          <a:p>
            <a:endParaRPr lang="en-AU"/>
          </a:p>
        </p:txBody>
      </p:sp>
      <p:sp>
        <p:nvSpPr>
          <p:cNvPr id="5" name="Footer Placeholder 4"/>
          <p:cNvSpPr>
            <a:spLocks noGrp="1"/>
          </p:cNvSpPr>
          <p:nvPr>
            <p:ph type="ftr" idx="11"/>
          </p:nvPr>
        </p:nvSpPr>
        <p:spPr/>
        <p:txBody>
          <a:bodyPr/>
          <a:lstStyle>
            <a:lvl1pPr>
              <a:defRPr/>
            </a:lvl1pPr>
          </a:lstStyle>
          <a:p>
            <a:endParaRPr lang="en-AU"/>
          </a:p>
        </p:txBody>
      </p:sp>
      <p:sp>
        <p:nvSpPr>
          <p:cNvPr id="6" name="Slide Number Placeholder 5"/>
          <p:cNvSpPr>
            <a:spLocks noGrp="1"/>
          </p:cNvSpPr>
          <p:nvPr>
            <p:ph type="sldNum" idx="12"/>
          </p:nvPr>
        </p:nvSpPr>
        <p:spPr/>
        <p:txBody>
          <a:bodyPr/>
          <a:lstStyle>
            <a:lvl1pPr>
              <a:defRPr/>
            </a:lvl1pPr>
          </a:lstStyle>
          <a:p>
            <a:fld id="{2E7DCA8E-13D4-4CFE-9BC5-38C3FF2F8B45}" type="slidenum">
              <a:rPr lang="en-AU"/>
              <a:pPr/>
              <a:t>‹#›</a:t>
            </a:fld>
            <a:endParaRPr lang="en-A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04825" y="298450"/>
            <a:ext cx="9067800" cy="6457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3" name="Date Placeholder 2"/>
          <p:cNvSpPr>
            <a:spLocks noGrp="1"/>
          </p:cNvSpPr>
          <p:nvPr>
            <p:ph type="dt" idx="10"/>
          </p:nvPr>
        </p:nvSpPr>
        <p:spPr>
          <a:xfrm>
            <a:off x="504825" y="6886575"/>
            <a:ext cx="2344738" cy="519113"/>
          </a:xfrm>
        </p:spPr>
        <p:txBody>
          <a:bodyPr/>
          <a:lstStyle>
            <a:lvl1pPr>
              <a:defRPr/>
            </a:lvl1pPr>
          </a:lstStyle>
          <a:p>
            <a:endParaRPr lang="en-AU"/>
          </a:p>
        </p:txBody>
      </p:sp>
      <p:sp>
        <p:nvSpPr>
          <p:cNvPr id="4" name="Footer Placeholder 3"/>
          <p:cNvSpPr>
            <a:spLocks noGrp="1"/>
          </p:cNvSpPr>
          <p:nvPr>
            <p:ph type="ftr" idx="11"/>
          </p:nvPr>
        </p:nvSpPr>
        <p:spPr>
          <a:xfrm>
            <a:off x="3446463" y="6886575"/>
            <a:ext cx="3192462" cy="519113"/>
          </a:xfrm>
        </p:spPr>
        <p:txBody>
          <a:bodyPr/>
          <a:lstStyle>
            <a:lvl1pPr>
              <a:defRPr/>
            </a:lvl1pPr>
          </a:lstStyle>
          <a:p>
            <a:endParaRPr lang="en-AU"/>
          </a:p>
        </p:txBody>
      </p:sp>
      <p:sp>
        <p:nvSpPr>
          <p:cNvPr id="5" name="Slide Number Placeholder 4"/>
          <p:cNvSpPr>
            <a:spLocks noGrp="1"/>
          </p:cNvSpPr>
          <p:nvPr>
            <p:ph type="sldNum" idx="12"/>
          </p:nvPr>
        </p:nvSpPr>
        <p:spPr>
          <a:xfrm>
            <a:off x="7226300" y="6886575"/>
            <a:ext cx="2346325" cy="519113"/>
          </a:xfrm>
        </p:spPr>
        <p:txBody>
          <a:bodyPr/>
          <a:lstStyle>
            <a:lvl1pPr>
              <a:defRPr/>
            </a:lvl1pPr>
          </a:lstStyle>
          <a:p>
            <a:fld id="{4319AF9E-640D-4B0E-B856-A3A473DBBEC6}" type="slidenum">
              <a:rPr lang="en-AU"/>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idx="10"/>
          </p:nvPr>
        </p:nvSpPr>
        <p:spPr/>
        <p:txBody>
          <a:bodyPr/>
          <a:lstStyle>
            <a:lvl1pPr>
              <a:defRPr/>
            </a:lvl1pPr>
          </a:lstStyle>
          <a:p>
            <a:endParaRPr lang="en-AU"/>
          </a:p>
        </p:txBody>
      </p:sp>
      <p:sp>
        <p:nvSpPr>
          <p:cNvPr id="5" name="Footer Placeholder 4"/>
          <p:cNvSpPr>
            <a:spLocks noGrp="1"/>
          </p:cNvSpPr>
          <p:nvPr>
            <p:ph type="ftr" idx="11"/>
          </p:nvPr>
        </p:nvSpPr>
        <p:spPr/>
        <p:txBody>
          <a:bodyPr/>
          <a:lstStyle>
            <a:lvl1pPr>
              <a:defRPr/>
            </a:lvl1pPr>
          </a:lstStyle>
          <a:p>
            <a:endParaRPr lang="en-AU"/>
          </a:p>
        </p:txBody>
      </p:sp>
      <p:sp>
        <p:nvSpPr>
          <p:cNvPr id="6" name="Slide Number Placeholder 5"/>
          <p:cNvSpPr>
            <a:spLocks noGrp="1"/>
          </p:cNvSpPr>
          <p:nvPr>
            <p:ph type="sldNum" idx="12"/>
          </p:nvPr>
        </p:nvSpPr>
        <p:spPr/>
        <p:txBody>
          <a:bodyPr/>
          <a:lstStyle>
            <a:lvl1pPr>
              <a:defRPr/>
            </a:lvl1pPr>
          </a:lstStyle>
          <a:p>
            <a:fld id="{D760ACAA-933A-4E3C-9943-1CF71F61BB2F}" type="slidenum">
              <a:rPr lang="en-AU"/>
              <a:pPr/>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6925" y="1702568"/>
            <a:ext cx="8567738" cy="1501775"/>
          </a:xfrm>
        </p:spPr>
        <p:txBody>
          <a:bodyPr anchor="t"/>
          <a:lstStyle>
            <a:lvl1pPr algn="ctr">
              <a:defRPr sz="4000" b="1" cap="none"/>
            </a:lvl1pPr>
          </a:lstStyle>
          <a:p>
            <a:r>
              <a:rPr lang="en-US" dirty="0" smtClean="0"/>
              <a:t>Acknowledgements</a:t>
            </a:r>
            <a:endParaRPr lang="en-AU" dirty="0"/>
          </a:p>
        </p:txBody>
      </p:sp>
      <p:sp>
        <p:nvSpPr>
          <p:cNvPr id="3" name="Text Placeholder 2"/>
          <p:cNvSpPr>
            <a:spLocks noGrp="1"/>
          </p:cNvSpPr>
          <p:nvPr>
            <p:ph type="body" idx="1" hasCustomPrompt="1"/>
          </p:nvPr>
        </p:nvSpPr>
        <p:spPr>
          <a:xfrm>
            <a:off x="817021" y="3235569"/>
            <a:ext cx="8567738" cy="3537020"/>
          </a:xfrm>
        </p:spPr>
        <p:txBody>
          <a:bodyPr anchor="b"/>
          <a:lstStyle>
            <a:lvl1pPr marL="0" indent="0">
              <a:buNone/>
              <a:defRPr sz="20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Tim Austin, Stuart Milburn, Sotiris </a:t>
            </a:r>
            <a:r>
              <a:rPr lang="en-US" dirty="0" err="1" smtClean="0"/>
              <a:t>Kioroglou</a:t>
            </a:r>
            <a:r>
              <a:rPr lang="en-US" dirty="0" smtClean="0"/>
              <a:t>, OFS, </a:t>
            </a:r>
          </a:p>
          <a:p>
            <a:pPr lvl="0"/>
            <a:r>
              <a:rPr lang="en-US" dirty="0" smtClean="0"/>
              <a:t>The Coastal and Regional Oceanography Group at UNSW</a:t>
            </a:r>
          </a:p>
          <a:p>
            <a:pPr lvl="0"/>
            <a:r>
              <a:rPr lang="en-US" dirty="0" smtClean="0"/>
              <a:t>www.oceanography.unsw.edu.au</a:t>
            </a:r>
          </a:p>
          <a:p>
            <a:pPr lvl="0"/>
            <a:r>
              <a:rPr lang="en-US" dirty="0" smtClean="0"/>
              <a:t>mroughan@unsw.edu.au</a:t>
            </a:r>
          </a:p>
          <a:p>
            <a:pPr lvl="0"/>
            <a:endParaRPr lang="en-US" dirty="0" smtClean="0"/>
          </a:p>
        </p:txBody>
      </p:sp>
      <p:sp>
        <p:nvSpPr>
          <p:cNvPr id="4" name="Date Placeholder 3"/>
          <p:cNvSpPr>
            <a:spLocks noGrp="1"/>
          </p:cNvSpPr>
          <p:nvPr>
            <p:ph type="dt" idx="10"/>
          </p:nvPr>
        </p:nvSpPr>
        <p:spPr/>
        <p:txBody>
          <a:bodyPr/>
          <a:lstStyle>
            <a:lvl1pPr>
              <a:defRPr/>
            </a:lvl1pPr>
          </a:lstStyle>
          <a:p>
            <a:endParaRPr lang="en-AU"/>
          </a:p>
        </p:txBody>
      </p:sp>
      <p:sp>
        <p:nvSpPr>
          <p:cNvPr id="5" name="Footer Placeholder 4"/>
          <p:cNvSpPr>
            <a:spLocks noGrp="1"/>
          </p:cNvSpPr>
          <p:nvPr>
            <p:ph type="ftr" idx="11"/>
          </p:nvPr>
        </p:nvSpPr>
        <p:spPr/>
        <p:txBody>
          <a:bodyPr/>
          <a:lstStyle>
            <a:lvl1pPr>
              <a:defRPr/>
            </a:lvl1pPr>
          </a:lstStyle>
          <a:p>
            <a:endParaRPr lang="en-AU"/>
          </a:p>
        </p:txBody>
      </p:sp>
      <p:sp>
        <p:nvSpPr>
          <p:cNvPr id="6" name="Slide Number Placeholder 5"/>
          <p:cNvSpPr>
            <a:spLocks noGrp="1"/>
          </p:cNvSpPr>
          <p:nvPr>
            <p:ph type="sldNum" idx="12"/>
          </p:nvPr>
        </p:nvSpPr>
        <p:spPr/>
        <p:txBody>
          <a:bodyPr/>
          <a:lstStyle>
            <a:lvl1pPr>
              <a:defRPr/>
            </a:lvl1pPr>
          </a:lstStyle>
          <a:p>
            <a:fld id="{E6A77827-9A99-4829-A1FA-2D6825E5C654}" type="slidenum">
              <a:rPr lang="en-AU"/>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3" name="Content Placeholder 2"/>
          <p:cNvSpPr>
            <a:spLocks noGrp="1"/>
          </p:cNvSpPr>
          <p:nvPr>
            <p:ph sz="half" idx="1"/>
          </p:nvPr>
        </p:nvSpPr>
        <p:spPr>
          <a:xfrm>
            <a:off x="504825" y="1122219"/>
            <a:ext cx="4457700" cy="563418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Content Placeholder 3"/>
          <p:cNvSpPr>
            <a:spLocks noGrp="1"/>
          </p:cNvSpPr>
          <p:nvPr>
            <p:ph sz="half" idx="2"/>
          </p:nvPr>
        </p:nvSpPr>
        <p:spPr>
          <a:xfrm>
            <a:off x="5114925" y="1122219"/>
            <a:ext cx="4457700" cy="563418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idx="10"/>
          </p:nvPr>
        </p:nvSpPr>
        <p:spPr/>
        <p:txBody>
          <a:bodyPr/>
          <a:lstStyle>
            <a:lvl1pPr>
              <a:defRPr/>
            </a:lvl1pPr>
          </a:lstStyle>
          <a:p>
            <a:endParaRPr lang="en-AU"/>
          </a:p>
        </p:txBody>
      </p:sp>
      <p:sp>
        <p:nvSpPr>
          <p:cNvPr id="6" name="Footer Placeholder 5"/>
          <p:cNvSpPr>
            <a:spLocks noGrp="1"/>
          </p:cNvSpPr>
          <p:nvPr>
            <p:ph type="ftr" idx="11"/>
          </p:nvPr>
        </p:nvSpPr>
        <p:spPr/>
        <p:txBody>
          <a:bodyPr/>
          <a:lstStyle>
            <a:lvl1pPr>
              <a:defRPr/>
            </a:lvl1pPr>
          </a:lstStyle>
          <a:p>
            <a:endParaRPr lang="en-AU"/>
          </a:p>
        </p:txBody>
      </p:sp>
      <p:sp>
        <p:nvSpPr>
          <p:cNvPr id="7" name="Slide Number Placeholder 6"/>
          <p:cNvSpPr>
            <a:spLocks noGrp="1"/>
          </p:cNvSpPr>
          <p:nvPr>
            <p:ph type="sldNum" idx="12"/>
          </p:nvPr>
        </p:nvSpPr>
        <p:spPr/>
        <p:txBody>
          <a:bodyPr/>
          <a:lstStyle>
            <a:lvl1pPr>
              <a:defRPr/>
            </a:lvl1pPr>
          </a:lstStyle>
          <a:p>
            <a:fld id="{5761EB1B-B167-436C-B991-B321B6F75CB3}" type="slidenum">
              <a:rPr lang="en-AU"/>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idx="10"/>
          </p:nvPr>
        </p:nvSpPr>
        <p:spPr/>
        <p:txBody>
          <a:bodyPr/>
          <a:lstStyle>
            <a:lvl1pPr>
              <a:defRPr/>
            </a:lvl1pPr>
          </a:lstStyle>
          <a:p>
            <a:endParaRPr lang="en-AU"/>
          </a:p>
        </p:txBody>
      </p:sp>
      <p:sp>
        <p:nvSpPr>
          <p:cNvPr id="8" name="Footer Placeholder 7"/>
          <p:cNvSpPr>
            <a:spLocks noGrp="1"/>
          </p:cNvSpPr>
          <p:nvPr>
            <p:ph type="ftr" idx="11"/>
          </p:nvPr>
        </p:nvSpPr>
        <p:spPr/>
        <p:txBody>
          <a:bodyPr/>
          <a:lstStyle>
            <a:lvl1pPr>
              <a:defRPr/>
            </a:lvl1pPr>
          </a:lstStyle>
          <a:p>
            <a:endParaRPr lang="en-AU"/>
          </a:p>
        </p:txBody>
      </p:sp>
      <p:sp>
        <p:nvSpPr>
          <p:cNvPr id="9" name="Slide Number Placeholder 8"/>
          <p:cNvSpPr>
            <a:spLocks noGrp="1"/>
          </p:cNvSpPr>
          <p:nvPr>
            <p:ph type="sldNum" idx="12"/>
          </p:nvPr>
        </p:nvSpPr>
        <p:spPr/>
        <p:txBody>
          <a:bodyPr/>
          <a:lstStyle>
            <a:lvl1pPr>
              <a:defRPr/>
            </a:lvl1pPr>
          </a:lstStyle>
          <a:p>
            <a:fld id="{B70CAFD2-57FA-40D1-B8A1-BA0C3541AB4A}" type="slidenum">
              <a:rPr lang="en-AU"/>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idx="10"/>
          </p:nvPr>
        </p:nvSpPr>
        <p:spPr/>
        <p:txBody>
          <a:bodyPr/>
          <a:lstStyle>
            <a:lvl1pPr>
              <a:defRPr/>
            </a:lvl1pPr>
          </a:lstStyle>
          <a:p>
            <a:endParaRPr lang="en-AU"/>
          </a:p>
        </p:txBody>
      </p:sp>
      <p:sp>
        <p:nvSpPr>
          <p:cNvPr id="4" name="Footer Placeholder 3"/>
          <p:cNvSpPr>
            <a:spLocks noGrp="1"/>
          </p:cNvSpPr>
          <p:nvPr>
            <p:ph type="ftr" idx="11"/>
          </p:nvPr>
        </p:nvSpPr>
        <p:spPr/>
        <p:txBody>
          <a:bodyPr/>
          <a:lstStyle>
            <a:lvl1pPr>
              <a:defRPr/>
            </a:lvl1pPr>
          </a:lstStyle>
          <a:p>
            <a:endParaRPr lang="en-AU"/>
          </a:p>
        </p:txBody>
      </p:sp>
      <p:sp>
        <p:nvSpPr>
          <p:cNvPr id="5" name="Slide Number Placeholder 4"/>
          <p:cNvSpPr>
            <a:spLocks noGrp="1"/>
          </p:cNvSpPr>
          <p:nvPr>
            <p:ph type="sldNum" idx="12"/>
          </p:nvPr>
        </p:nvSpPr>
        <p:spPr/>
        <p:txBody>
          <a:bodyPr/>
          <a:lstStyle>
            <a:lvl1pPr>
              <a:defRPr/>
            </a:lvl1pPr>
          </a:lstStyle>
          <a:p>
            <a:fld id="{F9B019BF-B622-430B-A56B-1CC53BB1ED81}" type="slidenum">
              <a:rPr lang="en-AU"/>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AU"/>
          </a:p>
        </p:txBody>
      </p:sp>
      <p:sp>
        <p:nvSpPr>
          <p:cNvPr id="3" name="Footer Placeholder 2"/>
          <p:cNvSpPr>
            <a:spLocks noGrp="1"/>
          </p:cNvSpPr>
          <p:nvPr>
            <p:ph type="ftr" idx="11"/>
          </p:nvPr>
        </p:nvSpPr>
        <p:spPr/>
        <p:txBody>
          <a:bodyPr/>
          <a:lstStyle>
            <a:lvl1pPr>
              <a:defRPr/>
            </a:lvl1pPr>
          </a:lstStyle>
          <a:p>
            <a:endParaRPr lang="en-AU"/>
          </a:p>
        </p:txBody>
      </p:sp>
      <p:sp>
        <p:nvSpPr>
          <p:cNvPr id="4" name="Slide Number Placeholder 3"/>
          <p:cNvSpPr>
            <a:spLocks noGrp="1"/>
          </p:cNvSpPr>
          <p:nvPr>
            <p:ph type="sldNum" idx="12"/>
          </p:nvPr>
        </p:nvSpPr>
        <p:spPr/>
        <p:txBody>
          <a:bodyPr/>
          <a:lstStyle>
            <a:lvl1pPr>
              <a:defRPr/>
            </a:lvl1pPr>
          </a:lstStyle>
          <a:p>
            <a:fld id="{F25D7B28-1B35-4209-90A2-22D96B33B623}" type="slidenum">
              <a:rPr lang="en-AU"/>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AU"/>
          </a:p>
        </p:txBody>
      </p:sp>
      <p:sp>
        <p:nvSpPr>
          <p:cNvPr id="6" name="Footer Placeholder 5"/>
          <p:cNvSpPr>
            <a:spLocks noGrp="1"/>
          </p:cNvSpPr>
          <p:nvPr>
            <p:ph type="ftr" idx="11"/>
          </p:nvPr>
        </p:nvSpPr>
        <p:spPr/>
        <p:txBody>
          <a:bodyPr/>
          <a:lstStyle>
            <a:lvl1pPr>
              <a:defRPr/>
            </a:lvl1pPr>
          </a:lstStyle>
          <a:p>
            <a:endParaRPr lang="en-AU"/>
          </a:p>
        </p:txBody>
      </p:sp>
      <p:sp>
        <p:nvSpPr>
          <p:cNvPr id="7" name="Slide Number Placeholder 6"/>
          <p:cNvSpPr>
            <a:spLocks noGrp="1"/>
          </p:cNvSpPr>
          <p:nvPr>
            <p:ph type="sldNum" idx="12"/>
          </p:nvPr>
        </p:nvSpPr>
        <p:spPr/>
        <p:txBody>
          <a:bodyPr/>
          <a:lstStyle>
            <a:lvl1pPr>
              <a:defRPr/>
            </a:lvl1pPr>
          </a:lstStyle>
          <a:p>
            <a:fld id="{66246571-1EB1-4FDC-8832-DB4BE38F4E7A}" type="slidenum">
              <a:rPr lang="en-AU"/>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AU"/>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AU"/>
          </a:p>
        </p:txBody>
      </p:sp>
      <p:sp>
        <p:nvSpPr>
          <p:cNvPr id="6" name="Footer Placeholder 5"/>
          <p:cNvSpPr>
            <a:spLocks noGrp="1"/>
          </p:cNvSpPr>
          <p:nvPr>
            <p:ph type="ftr" idx="11"/>
          </p:nvPr>
        </p:nvSpPr>
        <p:spPr/>
        <p:txBody>
          <a:bodyPr/>
          <a:lstStyle>
            <a:lvl1pPr>
              <a:defRPr/>
            </a:lvl1pPr>
          </a:lstStyle>
          <a:p>
            <a:endParaRPr lang="en-AU"/>
          </a:p>
        </p:txBody>
      </p:sp>
      <p:sp>
        <p:nvSpPr>
          <p:cNvPr id="7" name="Slide Number Placeholder 6"/>
          <p:cNvSpPr>
            <a:spLocks noGrp="1"/>
          </p:cNvSpPr>
          <p:nvPr>
            <p:ph type="sldNum" idx="12"/>
          </p:nvPr>
        </p:nvSpPr>
        <p:spPr/>
        <p:txBody>
          <a:bodyPr/>
          <a:lstStyle>
            <a:lvl1pPr>
              <a:defRPr/>
            </a:lvl1pPr>
          </a:lstStyle>
          <a:p>
            <a:fld id="{E4A21E9A-EFE4-4F4D-9CAA-5D6B627379A6}" type="slidenum">
              <a:rPr lang="en-AU"/>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14" cstate="print"/>
          <a:srcRect/>
          <a:stretch>
            <a:fillRect/>
          </a:stretch>
        </p:blipFill>
        <p:spPr bwMode="auto">
          <a:xfrm>
            <a:off x="36513" y="6948488"/>
            <a:ext cx="2062162" cy="539750"/>
          </a:xfrm>
          <a:prstGeom prst="rect">
            <a:avLst/>
          </a:prstGeom>
          <a:noFill/>
          <a:ln w="9525">
            <a:noFill/>
            <a:round/>
            <a:headEnd/>
            <a:tailEnd/>
          </a:ln>
          <a:effectLst/>
        </p:spPr>
      </p:pic>
      <p:pic>
        <p:nvPicPr>
          <p:cNvPr id="1031" name="Picture 7"/>
          <p:cNvPicPr>
            <a:picLocks noChangeAspect="1" noChangeArrowheads="1"/>
          </p:cNvPicPr>
          <p:nvPr/>
        </p:nvPicPr>
        <p:blipFill>
          <a:blip r:embed="rId15" cstate="print"/>
          <a:srcRect/>
          <a:stretch>
            <a:fillRect/>
          </a:stretch>
        </p:blipFill>
        <p:spPr bwMode="auto">
          <a:xfrm>
            <a:off x="8500090" y="6840065"/>
            <a:ext cx="1439863" cy="720725"/>
          </a:xfrm>
          <a:prstGeom prst="rect">
            <a:avLst/>
          </a:prstGeom>
          <a:noFill/>
          <a:ln w="9525">
            <a:noFill/>
            <a:round/>
            <a:headEnd/>
            <a:tailEnd/>
          </a:ln>
          <a:effectLst/>
        </p:spPr>
      </p:pic>
      <p:sp>
        <p:nvSpPr>
          <p:cNvPr id="1026" name="Rectangle 2"/>
          <p:cNvSpPr>
            <a:spLocks noGrp="1" noChangeArrowheads="1"/>
          </p:cNvSpPr>
          <p:nvPr>
            <p:ph type="title"/>
          </p:nvPr>
        </p:nvSpPr>
        <p:spPr bwMode="auto">
          <a:xfrm>
            <a:off x="484728" y="90432"/>
            <a:ext cx="9067800" cy="894306"/>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dirty="0" smtClean="0"/>
              <a:t>Click to edit the title text format</a:t>
            </a:r>
            <a:br>
              <a:rPr lang="en-GB" dirty="0" smtClean="0"/>
            </a:br>
            <a:endParaRPr lang="en-GB" dirty="0" smtClean="0"/>
          </a:p>
        </p:txBody>
      </p:sp>
      <p:sp>
        <p:nvSpPr>
          <p:cNvPr id="1027" name="Rectangle 3"/>
          <p:cNvSpPr>
            <a:spLocks noGrp="1" noChangeArrowheads="1"/>
          </p:cNvSpPr>
          <p:nvPr>
            <p:ph type="body" idx="1"/>
          </p:nvPr>
        </p:nvSpPr>
        <p:spPr bwMode="auto">
          <a:xfrm>
            <a:off x="504825" y="1075174"/>
            <a:ext cx="9067800" cy="5681226"/>
          </a:xfrm>
          <a:prstGeom prst="rect">
            <a:avLst/>
          </a:prstGeom>
          <a:noFill/>
          <a:ln w="9525">
            <a:noFill/>
            <a:round/>
            <a:headEnd/>
            <a:tailEnd/>
          </a:ln>
          <a:effectLst/>
        </p:spPr>
        <p:txBody>
          <a:bodyPr vert="horz" wrap="square" lIns="0" tIns="8061" rIns="0" bIns="0" numCol="1" anchor="t" anchorCtr="0" compatLnSpc="1">
            <a:prstTxWarp prst="textNoShape">
              <a:avLst/>
            </a:prstTxWarp>
          </a:bodyPr>
          <a:lstStyle/>
          <a:p>
            <a:pPr lvl="0"/>
            <a:r>
              <a:rPr lang="en-GB" dirty="0" smtClean="0"/>
              <a:t>Click to edit the outline text format</a:t>
            </a:r>
          </a:p>
          <a:p>
            <a:pPr lvl="1"/>
            <a:r>
              <a:rPr lang="en-GB" dirty="0" smtClean="0"/>
              <a:t>Second Outline Level</a:t>
            </a:r>
          </a:p>
          <a:p>
            <a:pPr lvl="2"/>
            <a:r>
              <a:rPr lang="en-GB" dirty="0" smtClean="0"/>
              <a:t>Third Outline Level</a:t>
            </a:r>
          </a:p>
          <a:p>
            <a:pPr lvl="3"/>
            <a:r>
              <a:rPr lang="en-GB" dirty="0" smtClean="0"/>
              <a:t>Fourth Outline Level</a:t>
            </a:r>
          </a:p>
          <a:p>
            <a:pPr lvl="4"/>
            <a:endParaRPr lang="en-GB" dirty="0" smtClean="0"/>
          </a:p>
        </p:txBody>
      </p:sp>
      <p:sp>
        <p:nvSpPr>
          <p:cNvPr id="1028" name="Rectangle 4"/>
          <p:cNvSpPr>
            <a:spLocks noGrp="1" noChangeArrowheads="1"/>
          </p:cNvSpPr>
          <p:nvPr>
            <p:ph type="dt"/>
          </p:nvPr>
        </p:nvSpPr>
        <p:spPr bwMode="auto">
          <a:xfrm>
            <a:off x="504825" y="6886575"/>
            <a:ext cx="2344738"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tabLst>
                <a:tab pos="723900" algn="l"/>
                <a:tab pos="1447800" algn="l"/>
                <a:tab pos="2171700" algn="l"/>
              </a:tabLst>
              <a:defRPr sz="1400">
                <a:solidFill>
                  <a:srgbClr val="000000"/>
                </a:solidFill>
                <a:latin typeface="+mn-lt"/>
              </a:defRPr>
            </a:lvl1pPr>
          </a:lstStyle>
          <a:p>
            <a:endParaRPr lang="en-AU"/>
          </a:p>
        </p:txBody>
      </p:sp>
      <p:sp>
        <p:nvSpPr>
          <p:cNvPr id="1029" name="Rectangle 5"/>
          <p:cNvSpPr>
            <a:spLocks noGrp="1" noChangeArrowheads="1"/>
          </p:cNvSpPr>
          <p:nvPr>
            <p:ph type="ftr"/>
          </p:nvPr>
        </p:nvSpPr>
        <p:spPr bwMode="auto">
          <a:xfrm>
            <a:off x="3446463" y="6886575"/>
            <a:ext cx="3192462"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tabLst>
                <a:tab pos="723900" algn="l"/>
                <a:tab pos="1447800" algn="l"/>
                <a:tab pos="2171700" algn="l"/>
                <a:tab pos="2894013" algn="l"/>
              </a:tabLst>
              <a:defRPr sz="1400">
                <a:solidFill>
                  <a:srgbClr val="000000"/>
                </a:solidFill>
                <a:latin typeface="+mn-lt"/>
              </a:defRPr>
            </a:lvl1pPr>
          </a:lstStyle>
          <a:p>
            <a:endParaRPr lang="en-AU" dirty="0"/>
          </a:p>
        </p:txBody>
      </p:sp>
      <p:sp>
        <p:nvSpPr>
          <p:cNvPr id="1030" name="Rectangle 6"/>
          <p:cNvSpPr>
            <a:spLocks noGrp="1" noChangeArrowheads="1"/>
          </p:cNvSpPr>
          <p:nvPr>
            <p:ph type="sldNum"/>
          </p:nvPr>
        </p:nvSpPr>
        <p:spPr bwMode="auto">
          <a:xfrm>
            <a:off x="7226300" y="6886575"/>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723900" algn="l"/>
                <a:tab pos="1447800" algn="l"/>
                <a:tab pos="2171700" algn="l"/>
              </a:tabLst>
              <a:defRPr sz="1400">
                <a:solidFill>
                  <a:srgbClr val="000000"/>
                </a:solidFill>
                <a:latin typeface="+mn-lt"/>
              </a:defRPr>
            </a:lvl1pPr>
          </a:lstStyle>
          <a:p>
            <a:fld id="{8852475A-EEE2-4263-B84D-5D156758364B}" type="slidenum">
              <a:rPr lang="en-AU"/>
              <a:pPr/>
              <a:t>‹#›</a:t>
            </a:fld>
            <a:endParaRPr lang="en-AU"/>
          </a:p>
        </p:txBody>
      </p:sp>
      <p:pic>
        <p:nvPicPr>
          <p:cNvPr id="1032" name="Picture 8"/>
          <p:cNvPicPr>
            <a:picLocks noChangeAspect="1" noChangeArrowheads="1"/>
          </p:cNvPicPr>
          <p:nvPr/>
        </p:nvPicPr>
        <p:blipFill>
          <a:blip r:embed="rId16" cstate="print"/>
          <a:srcRect/>
          <a:stretch>
            <a:fillRect/>
          </a:stretch>
        </p:blipFill>
        <p:spPr bwMode="auto">
          <a:xfrm>
            <a:off x="3321765" y="6821345"/>
            <a:ext cx="3355975" cy="720725"/>
          </a:xfrm>
          <a:prstGeom prst="rect">
            <a:avLst/>
          </a:prstGeom>
          <a:noFill/>
          <a:ln w="9525">
            <a:noFill/>
            <a:round/>
            <a:headEnd/>
            <a:tailEnd/>
          </a:ln>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49263" rtl="0" eaLnBrk="1" fontAlgn="base" hangingPunct="1">
        <a:lnSpc>
          <a:spcPct val="98000"/>
        </a:lnSpc>
        <a:spcBef>
          <a:spcPct val="0"/>
        </a:spcBef>
        <a:spcAft>
          <a:spcPct val="0"/>
        </a:spcAft>
        <a:buClr>
          <a:srgbClr val="000000"/>
        </a:buClr>
        <a:buSzPct val="100000"/>
        <a:buFont typeface="Times New Roman" pitchFamily="18" charset="0"/>
        <a:defRPr sz="3200">
          <a:solidFill>
            <a:srgbClr val="0070C0"/>
          </a:solidFill>
          <a:latin typeface="+mj-lt"/>
          <a:ea typeface="+mj-ea"/>
          <a:cs typeface="+mj-cs"/>
        </a:defRPr>
      </a:lvl1pPr>
      <a:lvl2pPr marL="742950" indent="-285750" algn="ctr" defTabSz="449263" rtl="0" eaLnBrk="1" fontAlgn="base" hangingPunct="1">
        <a:lnSpc>
          <a:spcPct val="98000"/>
        </a:lnSpc>
        <a:spcBef>
          <a:spcPct val="0"/>
        </a:spcBef>
        <a:spcAft>
          <a:spcPct val="0"/>
        </a:spcAft>
        <a:buClr>
          <a:srgbClr val="000000"/>
        </a:buClr>
        <a:buSzPct val="100000"/>
        <a:buFont typeface="Times New Roman" pitchFamily="18" charset="0"/>
        <a:defRPr sz="4400">
          <a:solidFill>
            <a:srgbClr val="000000"/>
          </a:solidFill>
          <a:latin typeface="Bitstream Vera Sans" pitchFamily="34" charset="0"/>
        </a:defRPr>
      </a:lvl2pPr>
      <a:lvl3pPr marL="1143000" indent="-230188" algn="ctr" defTabSz="449263" rtl="0" eaLnBrk="1" fontAlgn="base" hangingPunct="1">
        <a:lnSpc>
          <a:spcPct val="98000"/>
        </a:lnSpc>
        <a:spcBef>
          <a:spcPct val="0"/>
        </a:spcBef>
        <a:spcAft>
          <a:spcPct val="0"/>
        </a:spcAft>
        <a:buClr>
          <a:srgbClr val="000000"/>
        </a:buClr>
        <a:buSzPct val="100000"/>
        <a:buFont typeface="Times New Roman" pitchFamily="18" charset="0"/>
        <a:defRPr sz="4400">
          <a:solidFill>
            <a:srgbClr val="000000"/>
          </a:solidFill>
          <a:latin typeface="Bitstream Vera Sans" pitchFamily="34" charset="0"/>
        </a:defRPr>
      </a:lvl3pPr>
      <a:lvl4pPr marL="1600200" indent="-228600" algn="ctr" defTabSz="449263" rtl="0" eaLnBrk="1" fontAlgn="base" hangingPunct="1">
        <a:lnSpc>
          <a:spcPct val="98000"/>
        </a:lnSpc>
        <a:spcBef>
          <a:spcPct val="0"/>
        </a:spcBef>
        <a:spcAft>
          <a:spcPct val="0"/>
        </a:spcAft>
        <a:buClr>
          <a:srgbClr val="000000"/>
        </a:buClr>
        <a:buSzPct val="100000"/>
        <a:buFont typeface="Times New Roman" pitchFamily="18" charset="0"/>
        <a:defRPr sz="4400">
          <a:solidFill>
            <a:srgbClr val="000000"/>
          </a:solidFill>
          <a:latin typeface="Bitstream Vera Sans" pitchFamily="34" charset="0"/>
        </a:defRPr>
      </a:lvl4pPr>
      <a:lvl5pPr marL="2057400" indent="-228600" algn="ctr" defTabSz="449263" rtl="0" eaLnBrk="1" fontAlgn="base" hangingPunct="1">
        <a:lnSpc>
          <a:spcPct val="98000"/>
        </a:lnSpc>
        <a:spcBef>
          <a:spcPct val="0"/>
        </a:spcBef>
        <a:spcAft>
          <a:spcPct val="0"/>
        </a:spcAft>
        <a:buClr>
          <a:srgbClr val="000000"/>
        </a:buClr>
        <a:buSzPct val="100000"/>
        <a:buFont typeface="Times New Roman" pitchFamily="18" charset="0"/>
        <a:defRPr sz="4400">
          <a:solidFill>
            <a:srgbClr val="000000"/>
          </a:solidFill>
          <a:latin typeface="Bitstream Vera Sans" pitchFamily="34" charset="0"/>
        </a:defRPr>
      </a:lvl5pPr>
      <a:lvl6pPr marL="2514600" indent="-228600" algn="ctr" defTabSz="449263" rtl="0" eaLnBrk="1" fontAlgn="base" hangingPunct="1">
        <a:lnSpc>
          <a:spcPct val="98000"/>
        </a:lnSpc>
        <a:spcBef>
          <a:spcPct val="0"/>
        </a:spcBef>
        <a:spcAft>
          <a:spcPct val="0"/>
        </a:spcAft>
        <a:buClr>
          <a:srgbClr val="000000"/>
        </a:buClr>
        <a:buSzPct val="100000"/>
        <a:buFont typeface="Times New Roman" pitchFamily="18" charset="0"/>
        <a:defRPr sz="4400">
          <a:solidFill>
            <a:srgbClr val="000000"/>
          </a:solidFill>
          <a:latin typeface="Bitstream Vera Sans" pitchFamily="34" charset="0"/>
        </a:defRPr>
      </a:lvl6pPr>
      <a:lvl7pPr marL="2971800" indent="-228600" algn="ctr" defTabSz="449263" rtl="0" eaLnBrk="1" fontAlgn="base" hangingPunct="1">
        <a:lnSpc>
          <a:spcPct val="98000"/>
        </a:lnSpc>
        <a:spcBef>
          <a:spcPct val="0"/>
        </a:spcBef>
        <a:spcAft>
          <a:spcPct val="0"/>
        </a:spcAft>
        <a:buClr>
          <a:srgbClr val="000000"/>
        </a:buClr>
        <a:buSzPct val="100000"/>
        <a:buFont typeface="Times New Roman" pitchFamily="18" charset="0"/>
        <a:defRPr sz="4400">
          <a:solidFill>
            <a:srgbClr val="000000"/>
          </a:solidFill>
          <a:latin typeface="Bitstream Vera Sans" pitchFamily="34" charset="0"/>
        </a:defRPr>
      </a:lvl7pPr>
      <a:lvl8pPr marL="3429000" indent="-228600" algn="ctr" defTabSz="449263" rtl="0" eaLnBrk="1" fontAlgn="base" hangingPunct="1">
        <a:lnSpc>
          <a:spcPct val="98000"/>
        </a:lnSpc>
        <a:spcBef>
          <a:spcPct val="0"/>
        </a:spcBef>
        <a:spcAft>
          <a:spcPct val="0"/>
        </a:spcAft>
        <a:buClr>
          <a:srgbClr val="000000"/>
        </a:buClr>
        <a:buSzPct val="100000"/>
        <a:buFont typeface="Times New Roman" pitchFamily="18" charset="0"/>
        <a:defRPr sz="4400">
          <a:solidFill>
            <a:srgbClr val="000000"/>
          </a:solidFill>
          <a:latin typeface="Bitstream Vera Sans" pitchFamily="34" charset="0"/>
        </a:defRPr>
      </a:lvl8pPr>
      <a:lvl9pPr marL="3886200" indent="-228600" algn="ctr" defTabSz="449263" rtl="0" eaLnBrk="1" fontAlgn="base" hangingPunct="1">
        <a:lnSpc>
          <a:spcPct val="98000"/>
        </a:lnSpc>
        <a:spcBef>
          <a:spcPct val="0"/>
        </a:spcBef>
        <a:spcAft>
          <a:spcPct val="0"/>
        </a:spcAft>
        <a:buClr>
          <a:srgbClr val="000000"/>
        </a:buClr>
        <a:buSzPct val="100000"/>
        <a:buFont typeface="Times New Roman" pitchFamily="18" charset="0"/>
        <a:defRPr sz="4400">
          <a:solidFill>
            <a:srgbClr val="000000"/>
          </a:solidFill>
          <a:latin typeface="Bitstream Vera Sans" pitchFamily="34" charset="0"/>
        </a:defRPr>
      </a:lvl9pPr>
    </p:titleStyle>
    <p:bodyStyle>
      <a:lvl1pPr marL="342900" indent="-342900" algn="l" defTabSz="449263" rtl="0" eaLnBrk="1" fontAlgn="base" hangingPunct="1">
        <a:lnSpc>
          <a:spcPct val="98000"/>
        </a:lnSpc>
        <a:spcBef>
          <a:spcPct val="0"/>
        </a:spcBef>
        <a:spcAft>
          <a:spcPts val="1425"/>
        </a:spcAft>
        <a:buClr>
          <a:srgbClr val="000000"/>
        </a:buClr>
        <a:buSzPct val="100000"/>
        <a:buFont typeface="Times New Roman" pitchFamily="18" charset="0"/>
        <a:defRPr sz="2000">
          <a:solidFill>
            <a:srgbClr val="000000"/>
          </a:solidFill>
          <a:latin typeface="+mn-lt"/>
          <a:ea typeface="+mn-ea"/>
          <a:cs typeface="+mn-cs"/>
        </a:defRPr>
      </a:lvl1pPr>
      <a:lvl2pPr marL="742950" indent="-285750" algn="l" defTabSz="449263" rtl="0" eaLnBrk="1" fontAlgn="base" hangingPunct="1">
        <a:lnSpc>
          <a:spcPct val="98000"/>
        </a:lnSpc>
        <a:spcBef>
          <a:spcPct val="0"/>
        </a:spcBef>
        <a:spcAft>
          <a:spcPts val="1125"/>
        </a:spcAft>
        <a:buClr>
          <a:srgbClr val="000000"/>
        </a:buClr>
        <a:buSzPct val="100000"/>
        <a:buFont typeface="Times New Roman" pitchFamily="18" charset="0"/>
        <a:defRPr sz="1800">
          <a:solidFill>
            <a:srgbClr val="000000"/>
          </a:solidFill>
          <a:latin typeface="+mn-lt"/>
        </a:defRPr>
      </a:lvl2pPr>
      <a:lvl3pPr marL="1143000" indent="-230188" algn="l" defTabSz="449263" rtl="0" eaLnBrk="1" fontAlgn="base" hangingPunct="1">
        <a:lnSpc>
          <a:spcPct val="98000"/>
        </a:lnSpc>
        <a:spcBef>
          <a:spcPct val="0"/>
        </a:spcBef>
        <a:spcAft>
          <a:spcPts val="850"/>
        </a:spcAft>
        <a:buClr>
          <a:srgbClr val="000000"/>
        </a:buClr>
        <a:buSzPct val="100000"/>
        <a:buFont typeface="Times New Roman" pitchFamily="18" charset="0"/>
        <a:defRPr sz="1600">
          <a:solidFill>
            <a:srgbClr val="000000"/>
          </a:solidFill>
          <a:latin typeface="+mn-lt"/>
        </a:defRPr>
      </a:lvl3pPr>
      <a:lvl4pPr marL="1600200" indent="-228600" algn="l" defTabSz="449263" rtl="0" eaLnBrk="1" fontAlgn="base" hangingPunct="1">
        <a:lnSpc>
          <a:spcPct val="98000"/>
        </a:lnSpc>
        <a:spcBef>
          <a:spcPct val="0"/>
        </a:spcBef>
        <a:spcAft>
          <a:spcPts val="575"/>
        </a:spcAft>
        <a:buClr>
          <a:srgbClr val="000000"/>
        </a:buClr>
        <a:buSzPct val="100000"/>
        <a:buFont typeface="Times New Roman" pitchFamily="18" charset="0"/>
        <a:defRPr sz="1400">
          <a:solidFill>
            <a:srgbClr val="000000"/>
          </a:solidFill>
          <a:latin typeface="+mn-lt"/>
        </a:defRPr>
      </a:lvl4pPr>
      <a:lvl5pPr marL="2057400" indent="-228600" algn="l" defTabSz="449263" rtl="0" eaLnBrk="1" fontAlgn="base" hangingPunct="1">
        <a:lnSpc>
          <a:spcPct val="98000"/>
        </a:lnSpc>
        <a:spcBef>
          <a:spcPct val="0"/>
        </a:spcBef>
        <a:spcAft>
          <a:spcPts val="288"/>
        </a:spcAft>
        <a:buClr>
          <a:srgbClr val="000000"/>
        </a:buClr>
        <a:buSzPct val="100000"/>
        <a:buFont typeface="Times New Roman" pitchFamily="18" charset="0"/>
        <a:defRPr sz="200">
          <a:solidFill>
            <a:srgbClr val="000000"/>
          </a:solidFill>
          <a:latin typeface="+mn-lt"/>
        </a:defRPr>
      </a:lvl5pPr>
      <a:lvl6pPr marL="2514600" indent="-228600" algn="l" defTabSz="449263" rtl="0" eaLnBrk="1" fontAlgn="base" hangingPunct="1">
        <a:lnSpc>
          <a:spcPct val="98000"/>
        </a:lnSpc>
        <a:spcBef>
          <a:spcPct val="0"/>
        </a:spcBef>
        <a:spcAft>
          <a:spcPts val="288"/>
        </a:spcAft>
        <a:buClr>
          <a:srgbClr val="000000"/>
        </a:buClr>
        <a:buSzPct val="100000"/>
        <a:buFont typeface="Times New Roman" pitchFamily="18" charset="0"/>
        <a:defRPr sz="2000">
          <a:solidFill>
            <a:srgbClr val="000000"/>
          </a:solidFill>
          <a:latin typeface="+mn-lt"/>
        </a:defRPr>
      </a:lvl6pPr>
      <a:lvl7pPr marL="2971800" indent="-228600" algn="l" defTabSz="449263" rtl="0" eaLnBrk="1" fontAlgn="base" hangingPunct="1">
        <a:lnSpc>
          <a:spcPct val="98000"/>
        </a:lnSpc>
        <a:spcBef>
          <a:spcPct val="0"/>
        </a:spcBef>
        <a:spcAft>
          <a:spcPts val="288"/>
        </a:spcAft>
        <a:buClr>
          <a:srgbClr val="000000"/>
        </a:buClr>
        <a:buSzPct val="100000"/>
        <a:buFont typeface="Times New Roman" pitchFamily="18" charset="0"/>
        <a:defRPr sz="2000">
          <a:solidFill>
            <a:srgbClr val="000000"/>
          </a:solidFill>
          <a:latin typeface="+mn-lt"/>
        </a:defRPr>
      </a:lvl7pPr>
      <a:lvl8pPr marL="3429000" indent="-228600" algn="l" defTabSz="449263" rtl="0" eaLnBrk="1" fontAlgn="base" hangingPunct="1">
        <a:lnSpc>
          <a:spcPct val="98000"/>
        </a:lnSpc>
        <a:spcBef>
          <a:spcPct val="0"/>
        </a:spcBef>
        <a:spcAft>
          <a:spcPts val="288"/>
        </a:spcAft>
        <a:buClr>
          <a:srgbClr val="000000"/>
        </a:buClr>
        <a:buSzPct val="100000"/>
        <a:buFont typeface="Times New Roman" pitchFamily="18" charset="0"/>
        <a:defRPr sz="2000">
          <a:solidFill>
            <a:srgbClr val="000000"/>
          </a:solidFill>
          <a:latin typeface="+mn-lt"/>
        </a:defRPr>
      </a:lvl8pPr>
      <a:lvl9pPr marL="3886200" indent="-228600" algn="l" defTabSz="449263" rtl="0" eaLnBrk="1" fontAlgn="base" hangingPunct="1">
        <a:lnSpc>
          <a:spcPct val="98000"/>
        </a:lnSpc>
        <a:spcBef>
          <a:spcPct val="0"/>
        </a:spcBef>
        <a:spcAft>
          <a:spcPts val="288"/>
        </a:spcAft>
        <a:buClr>
          <a:srgbClr val="000000"/>
        </a:buClr>
        <a:buSzPct val="100000"/>
        <a:buFont typeface="Times New Roman" pitchFamily="18" charset="0"/>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4.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image" Target="../media/image51.jpeg"/><Relationship Id="rId1" Type="http://schemas.openxmlformats.org/officeDocument/2006/relationships/slideLayout" Target="../slideLayouts/slideLayout3.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emf"/></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4841" y="2831944"/>
            <a:ext cx="9067800" cy="1620837"/>
          </a:xfrm>
        </p:spPr>
        <p:txBody>
          <a:bodyPr/>
          <a:lstStyle/>
          <a:p>
            <a:r>
              <a:rPr lang="en-US" sz="2800" dirty="0" smtClean="0"/>
              <a:t>Cold Core Frontal Eddies in the East Australian Current: Formation, Entrainment and Biological Significance</a:t>
            </a:r>
            <a:endParaRPr lang="en-AU" sz="2800" dirty="0"/>
          </a:p>
        </p:txBody>
      </p:sp>
      <p:sp>
        <p:nvSpPr>
          <p:cNvPr id="3" name="Subtitle 2"/>
          <p:cNvSpPr>
            <a:spLocks noGrp="1"/>
          </p:cNvSpPr>
          <p:nvPr>
            <p:ph type="subTitle" idx="1"/>
          </p:nvPr>
        </p:nvSpPr>
        <p:spPr>
          <a:xfrm>
            <a:off x="869653" y="4152993"/>
            <a:ext cx="8635155" cy="1931988"/>
          </a:xfrm>
        </p:spPr>
        <p:txBody>
          <a:bodyPr/>
          <a:lstStyle/>
          <a:p>
            <a:r>
              <a:rPr lang="en-US" dirty="0" smtClean="0"/>
              <a:t>Moninya Roughan Helen Macdonald, John Wilkin, Mark Baird, Jason Everett</a:t>
            </a:r>
          </a:p>
          <a:p>
            <a:r>
              <a:rPr lang="en-US" dirty="0" smtClean="0"/>
              <a:t>UNSW Coastal and Regional Oceanography Group</a:t>
            </a:r>
          </a:p>
          <a:p>
            <a:r>
              <a:rPr lang="en-US" dirty="0" smtClean="0"/>
              <a:t>www.oceanography.unsw.edu.au</a:t>
            </a:r>
            <a:endParaRPr lang="en-AU" dirty="0"/>
          </a:p>
        </p:txBody>
      </p:sp>
      <p:pic>
        <p:nvPicPr>
          <p:cNvPr id="5" name="Picture 2" descr="http://www.oceanography.unsw.edu.au/private/images/Bombo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6"/>
            <a:ext cx="2415150" cy="18059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oceanography.unsw.edu.au/private/images/Mooring.jpg"/>
          <p:cNvPicPr>
            <a:picLocks noChangeAspect="1" noChangeArrowheads="1"/>
          </p:cNvPicPr>
          <p:nvPr/>
        </p:nvPicPr>
        <p:blipFill rotWithShape="1">
          <a:blip r:embed="rId4">
            <a:extLst>
              <a:ext uri="{28A0092B-C50C-407E-A947-70E740481C1C}">
                <a14:useLocalDpi xmlns:a14="http://schemas.microsoft.com/office/drawing/2010/main" val="0"/>
              </a:ext>
            </a:extLst>
          </a:blip>
          <a:srcRect l="-6558" r="8488"/>
          <a:stretch/>
        </p:blipFill>
        <p:spPr bwMode="auto">
          <a:xfrm>
            <a:off x="4682526" y="11494"/>
            <a:ext cx="2368586" cy="18059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oceanography.unsw.edu.au/private/images/Slocu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4750" y="14820"/>
            <a:ext cx="2415150" cy="17954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C:\Users\Moninya\Documents\BRONTE\IMOS\MOORINGS\PICS\ORS_Real_Time\RT_Buoy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41782" y="14820"/>
            <a:ext cx="3146423" cy="1795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6989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dirty="0"/>
              <a:t>The </a:t>
            </a:r>
            <a:r>
              <a:rPr lang="en-US" dirty="0" smtClean="0"/>
              <a:t>Evolution </a:t>
            </a:r>
            <a:r>
              <a:rPr lang="en-US" dirty="0"/>
              <a:t>of a CCE</a:t>
            </a:r>
          </a:p>
        </p:txBody>
      </p:sp>
      <p:sp>
        <p:nvSpPr>
          <p:cNvPr id="3" name="Text Placeholder 2"/>
          <p:cNvSpPr txBox="1">
            <a:spLocks noGrp="1"/>
          </p:cNvSpPr>
          <p:nvPr>
            <p:ph sz="half" idx="1"/>
          </p:nvPr>
        </p:nvSpPr>
        <p:spPr>
          <a:xfrm>
            <a:off x="504824" y="1122219"/>
            <a:ext cx="8055515" cy="5634182"/>
          </a:xfrm>
        </p:spPr>
        <p:txBody>
          <a:bodyPr/>
          <a:lstStyle>
            <a:defPPr marL="432000" lvl="0" indent="-324000">
              <a:spcBef>
                <a:spcPts val="0"/>
              </a:spcBef>
              <a:spcAft>
                <a:spcPts val="1417"/>
              </a:spcAft>
              <a:buSzPct val="45000"/>
              <a:buFont typeface="StarSymbol"/>
              <a:buNone/>
              <a:defRPr lang="en-US" sz="3200" b="0" i="0" u="none" strike="noStrike" kern="1200">
                <a:ln>
                  <a:noFill/>
                </a:ln>
                <a:latin typeface="Arial" pitchFamily="18"/>
                <a:ea typeface="Microsoft YaHei" pitchFamily="2"/>
                <a:cs typeface="Mangal" pitchFamily="2"/>
              </a:defRPr>
            </a:defPPr>
            <a:lvl1pPr marL="432000" lvl="0" indent="-324000">
              <a:spcBef>
                <a:spcPts val="0"/>
              </a:spcBef>
              <a:spcAft>
                <a:spcPts val="1417"/>
              </a:spcAft>
              <a:buSzPct val="45000"/>
              <a:buFont typeface="StarSymbol"/>
              <a:buChar char="●"/>
              <a:defRPr lang="en-US" sz="3200" b="0" i="0" u="none" strike="noStrike" kern="1200">
                <a:ln>
                  <a:noFill/>
                </a:ln>
                <a:latin typeface="Arial" pitchFamily="18"/>
                <a:ea typeface="Microsoft YaHei" pitchFamily="2"/>
                <a:cs typeface="Mangal" pitchFamily="2"/>
              </a:defRPr>
            </a:lvl1pPr>
            <a:lvl2pPr marL="864000" lvl="1" indent="-324000">
              <a:spcBef>
                <a:spcPts val="0"/>
              </a:spcBef>
              <a:spcAft>
                <a:spcPts val="1134"/>
              </a:spcAft>
              <a:buSzPct val="75000"/>
              <a:buFont typeface="StarSymbol"/>
              <a:buChar char="–"/>
              <a:defRPr lang="en-US" sz="2800" b="0" i="0" u="none" strike="noStrike" kern="1200">
                <a:ln>
                  <a:noFill/>
                </a:ln>
                <a:latin typeface="Arial" pitchFamily="18"/>
                <a:ea typeface="Microsoft YaHei" pitchFamily="2"/>
                <a:cs typeface="Mangal" pitchFamily="2"/>
              </a:defRPr>
            </a:lvl2pPr>
            <a:lvl3pPr marL="1295999" lvl="2" indent="-288000">
              <a:spcBef>
                <a:spcPts val="0"/>
              </a:spcBef>
              <a:spcAft>
                <a:spcPts val="850"/>
              </a:spcAft>
              <a:buSzPct val="45000"/>
              <a:buFont typeface="StarSymbol"/>
              <a:buChar char="●"/>
              <a:defRPr lang="en-US" sz="2400" b="0" i="0" u="none" strike="noStrike" kern="1200">
                <a:ln>
                  <a:noFill/>
                </a:ln>
                <a:latin typeface="Arial" pitchFamily="18"/>
                <a:ea typeface="Microsoft YaHei" pitchFamily="2"/>
                <a:cs typeface="Mangal" pitchFamily="2"/>
              </a:defRPr>
            </a:lvl3pPr>
            <a:lvl4pPr marL="1728000" lvl="3" indent="-216000">
              <a:spcBef>
                <a:spcPts val="0"/>
              </a:spcBef>
              <a:spcAft>
                <a:spcPts val="567"/>
              </a:spcAft>
              <a:buSzPct val="75000"/>
              <a:buFont typeface="StarSymbol"/>
              <a:buChar char="–"/>
              <a:defRPr lang="en-US" sz="2000" b="0" i="0" u="none" strike="noStrike" kern="1200">
                <a:ln>
                  <a:noFill/>
                </a:ln>
                <a:latin typeface="Arial" pitchFamily="18"/>
                <a:ea typeface="Microsoft YaHei" pitchFamily="2"/>
                <a:cs typeface="Mangal" pitchFamily="2"/>
              </a:defRPr>
            </a:lvl4pPr>
            <a:lvl5pPr marL="2160000" lvl="4"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5pPr>
            <a:lvl6pPr marL="2592000" lvl="5"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6pPr>
            <a:lvl7pPr marL="3024000" lvl="6"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7pPr>
            <a:lvl8pPr marL="3456000" lvl="7"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8pPr>
            <a:lvl9pPr marL="3887999" lvl="8"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9pPr>
          </a:lstStyle>
          <a:p>
            <a:pPr lvl="0"/>
            <a:r>
              <a:rPr lang="en-US" sz="1800" dirty="0"/>
              <a:t>Formed in Sep 2009 on the front between the EAC and cooler coastal waters</a:t>
            </a:r>
          </a:p>
          <a:p>
            <a:pPr lvl="0"/>
            <a:r>
              <a:rPr lang="en-US" sz="1800" dirty="0"/>
              <a:t>The model captures this formation</a:t>
            </a:r>
          </a:p>
          <a:p>
            <a:pPr lvl="0"/>
            <a:r>
              <a:rPr lang="en-US" sz="1800" dirty="0"/>
              <a:t>The eddy forms as a small billow of water that cuts into the EAC</a:t>
            </a:r>
          </a:p>
        </p:txBody>
      </p:sp>
      <p:sp>
        <p:nvSpPr>
          <p:cNvPr id="8" name="Content Placeholder 7"/>
          <p:cNvSpPr>
            <a:spLocks noGrp="1"/>
          </p:cNvSpPr>
          <p:nvPr>
            <p:ph sz="half" idx="2"/>
          </p:nvPr>
        </p:nvSpPr>
        <p:spPr/>
        <p:txBody>
          <a:bodyPr/>
          <a:lstStyle/>
          <a:p>
            <a:endParaRPr lang="en-AU"/>
          </a:p>
        </p:txBody>
      </p:sp>
      <p:pic>
        <p:nvPicPr>
          <p:cNvPr id="4" name="Picture 3"/>
          <p:cNvPicPr>
            <a:picLocks noChangeAspect="1"/>
          </p:cNvPicPr>
          <p:nvPr/>
        </p:nvPicPr>
        <p:blipFill>
          <a:blip r:embed="rId3">
            <a:lum/>
            <a:alphaModFix/>
          </a:blip>
          <a:srcRect/>
          <a:stretch>
            <a:fillRect/>
          </a:stretch>
        </p:blipFill>
        <p:spPr>
          <a:xfrm>
            <a:off x="2173159" y="2647391"/>
            <a:ext cx="5959164" cy="4912284"/>
          </a:xfrm>
          <a:prstGeom prst="rect">
            <a:avLst/>
          </a:prstGeom>
          <a:noFill/>
          <a:ln>
            <a:noFill/>
          </a:ln>
        </p:spPr>
      </p:pic>
    </p:spTree>
    <p:extLst>
      <p:ext uri="{BB962C8B-B14F-4D97-AF65-F5344CB8AC3E}">
        <p14:creationId xmlns:p14="http://schemas.microsoft.com/office/powerpoint/2010/main" val="1235511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lum/>
            <a:alphaModFix/>
          </a:blip>
          <a:srcRect/>
          <a:stretch>
            <a:fillRect/>
          </a:stretch>
        </p:blipFill>
        <p:spPr>
          <a:xfrm>
            <a:off x="-35640" y="1037519"/>
            <a:ext cx="7167960" cy="4357440"/>
          </a:xfrm>
          <a:prstGeom prst="rect">
            <a:avLst/>
          </a:prstGeom>
          <a:noFill/>
          <a:ln>
            <a:noFill/>
          </a:ln>
        </p:spPr>
      </p:pic>
      <p:sp>
        <p:nvSpPr>
          <p:cNvPr id="3" name="Title 2"/>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dirty="0"/>
              <a:t>Vertical </a:t>
            </a:r>
            <a:r>
              <a:rPr lang="en-US" dirty="0" smtClean="0"/>
              <a:t>Temperature Structure</a:t>
            </a:r>
            <a:endParaRPr lang="en-US" dirty="0"/>
          </a:p>
        </p:txBody>
      </p:sp>
      <p:sp>
        <p:nvSpPr>
          <p:cNvPr id="4" name="Text Placeholder 3"/>
          <p:cNvSpPr txBox="1">
            <a:spLocks noGrp="1"/>
          </p:cNvSpPr>
          <p:nvPr>
            <p:ph type="body" idx="4294967295"/>
          </p:nvPr>
        </p:nvSpPr>
        <p:spPr>
          <a:xfrm>
            <a:off x="91440" y="4937760"/>
            <a:ext cx="6675119" cy="1359720"/>
          </a:xfrm>
        </p:spPr>
        <p:txBody>
          <a:bodyPr/>
          <a:lstStyle>
            <a:defPPr marL="432000" lvl="0" indent="-324000">
              <a:spcBef>
                <a:spcPts val="0"/>
              </a:spcBef>
              <a:spcAft>
                <a:spcPts val="1417"/>
              </a:spcAft>
              <a:buSzPct val="45000"/>
              <a:buFont typeface="StarSymbol"/>
              <a:buNone/>
              <a:defRPr lang="en-US" sz="3200" b="0" i="0" u="none" strike="noStrike" kern="1200">
                <a:ln>
                  <a:noFill/>
                </a:ln>
                <a:latin typeface="Arial" pitchFamily="18"/>
                <a:ea typeface="Microsoft YaHei" pitchFamily="2"/>
                <a:cs typeface="Mangal" pitchFamily="2"/>
              </a:defRPr>
            </a:defPPr>
            <a:lvl1pPr marL="432000" lvl="0" indent="-324000">
              <a:spcBef>
                <a:spcPts val="0"/>
              </a:spcBef>
              <a:spcAft>
                <a:spcPts val="1417"/>
              </a:spcAft>
              <a:buSzPct val="45000"/>
              <a:buFont typeface="StarSymbol"/>
              <a:buChar char="●"/>
              <a:defRPr lang="en-US" sz="3200" b="0" i="0" u="none" strike="noStrike" kern="1200">
                <a:ln>
                  <a:noFill/>
                </a:ln>
                <a:latin typeface="Arial" pitchFamily="18"/>
                <a:ea typeface="Microsoft YaHei" pitchFamily="2"/>
                <a:cs typeface="Mangal" pitchFamily="2"/>
              </a:defRPr>
            </a:lvl1pPr>
            <a:lvl2pPr marL="864000" lvl="1" indent="-324000">
              <a:spcBef>
                <a:spcPts val="0"/>
              </a:spcBef>
              <a:spcAft>
                <a:spcPts val="1134"/>
              </a:spcAft>
              <a:buSzPct val="75000"/>
              <a:buFont typeface="StarSymbol"/>
              <a:buChar char="–"/>
              <a:defRPr lang="en-US" sz="2800" b="0" i="0" u="none" strike="noStrike" kern="1200">
                <a:ln>
                  <a:noFill/>
                </a:ln>
                <a:latin typeface="Arial" pitchFamily="18"/>
                <a:ea typeface="Microsoft YaHei" pitchFamily="2"/>
                <a:cs typeface="Mangal" pitchFamily="2"/>
              </a:defRPr>
            </a:lvl2pPr>
            <a:lvl3pPr marL="1295999" lvl="2" indent="-288000">
              <a:spcBef>
                <a:spcPts val="0"/>
              </a:spcBef>
              <a:spcAft>
                <a:spcPts val="850"/>
              </a:spcAft>
              <a:buSzPct val="45000"/>
              <a:buFont typeface="StarSymbol"/>
              <a:buChar char="●"/>
              <a:defRPr lang="en-US" sz="2400" b="0" i="0" u="none" strike="noStrike" kern="1200">
                <a:ln>
                  <a:noFill/>
                </a:ln>
                <a:latin typeface="Arial" pitchFamily="18"/>
                <a:ea typeface="Microsoft YaHei" pitchFamily="2"/>
                <a:cs typeface="Mangal" pitchFamily="2"/>
              </a:defRPr>
            </a:lvl3pPr>
            <a:lvl4pPr marL="1728000" lvl="3" indent="-216000">
              <a:spcBef>
                <a:spcPts val="0"/>
              </a:spcBef>
              <a:spcAft>
                <a:spcPts val="567"/>
              </a:spcAft>
              <a:buSzPct val="75000"/>
              <a:buFont typeface="StarSymbol"/>
              <a:buChar char="–"/>
              <a:defRPr lang="en-US" sz="2000" b="0" i="0" u="none" strike="noStrike" kern="1200">
                <a:ln>
                  <a:noFill/>
                </a:ln>
                <a:latin typeface="Arial" pitchFamily="18"/>
                <a:ea typeface="Microsoft YaHei" pitchFamily="2"/>
                <a:cs typeface="Mangal" pitchFamily="2"/>
              </a:defRPr>
            </a:lvl4pPr>
            <a:lvl5pPr marL="2160000" lvl="4"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5pPr>
            <a:lvl6pPr marL="2592000" lvl="5"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6pPr>
            <a:lvl7pPr marL="3024000" lvl="6"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7pPr>
            <a:lvl8pPr marL="3456000" lvl="7"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8pPr>
            <a:lvl9pPr marL="3887999" lvl="8"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9pPr>
          </a:lstStyle>
          <a:p>
            <a:pPr lvl="0">
              <a:buNone/>
            </a:pPr>
            <a:r>
              <a:rPr lang="en-US" sz="2000" dirty="0" smtClean="0"/>
              <a:t>Vertical </a:t>
            </a:r>
            <a:r>
              <a:rPr lang="en-US" sz="2000" dirty="0"/>
              <a:t>profiles of temperature anomaly through the middle of the eddy (blue means it is cooler than the simulation mean)</a:t>
            </a:r>
          </a:p>
        </p:txBody>
      </p:sp>
      <p:sp>
        <p:nvSpPr>
          <p:cNvPr id="5" name="Text Placeholder 4"/>
          <p:cNvSpPr txBox="1">
            <a:spLocks noGrp="1"/>
          </p:cNvSpPr>
          <p:nvPr>
            <p:ph type="body" idx="4294967295"/>
          </p:nvPr>
        </p:nvSpPr>
        <p:spPr>
          <a:xfrm>
            <a:off x="6949440" y="1280159"/>
            <a:ext cx="3062160" cy="4958280"/>
          </a:xfrm>
        </p:spPr>
        <p:txBody>
          <a:bodyPr/>
          <a:lstStyle>
            <a:defPPr marL="432000" lvl="0" indent="-324000">
              <a:spcBef>
                <a:spcPts val="0"/>
              </a:spcBef>
              <a:spcAft>
                <a:spcPts val="1417"/>
              </a:spcAft>
              <a:buSzPct val="45000"/>
              <a:buFont typeface="StarSymbol"/>
              <a:buNone/>
              <a:defRPr lang="en-US" sz="3200" b="0" i="0" u="none" strike="noStrike" kern="1200">
                <a:ln>
                  <a:noFill/>
                </a:ln>
                <a:latin typeface="Arial" pitchFamily="18"/>
                <a:ea typeface="Microsoft YaHei" pitchFamily="2"/>
                <a:cs typeface="Mangal" pitchFamily="2"/>
              </a:defRPr>
            </a:defPPr>
            <a:lvl1pPr marL="432000" lvl="0" indent="-324000">
              <a:spcBef>
                <a:spcPts val="0"/>
              </a:spcBef>
              <a:spcAft>
                <a:spcPts val="1417"/>
              </a:spcAft>
              <a:buSzPct val="45000"/>
              <a:buFont typeface="StarSymbol"/>
              <a:buChar char="●"/>
              <a:defRPr lang="en-US" sz="3200" b="0" i="0" u="none" strike="noStrike" kern="1200">
                <a:ln>
                  <a:noFill/>
                </a:ln>
                <a:latin typeface="Arial" pitchFamily="18"/>
                <a:ea typeface="Microsoft YaHei" pitchFamily="2"/>
                <a:cs typeface="Mangal" pitchFamily="2"/>
              </a:defRPr>
            </a:lvl1pPr>
            <a:lvl2pPr marL="864000" lvl="1" indent="-324000">
              <a:spcBef>
                <a:spcPts val="0"/>
              </a:spcBef>
              <a:spcAft>
                <a:spcPts val="1134"/>
              </a:spcAft>
              <a:buSzPct val="75000"/>
              <a:buFont typeface="StarSymbol"/>
              <a:buChar char="–"/>
              <a:defRPr lang="en-US" sz="2800" b="0" i="0" u="none" strike="noStrike" kern="1200">
                <a:ln>
                  <a:noFill/>
                </a:ln>
                <a:latin typeface="Arial" pitchFamily="18"/>
                <a:ea typeface="Microsoft YaHei" pitchFamily="2"/>
                <a:cs typeface="Mangal" pitchFamily="2"/>
              </a:defRPr>
            </a:lvl2pPr>
            <a:lvl3pPr marL="1295999" lvl="2" indent="-288000">
              <a:spcBef>
                <a:spcPts val="0"/>
              </a:spcBef>
              <a:spcAft>
                <a:spcPts val="850"/>
              </a:spcAft>
              <a:buSzPct val="45000"/>
              <a:buFont typeface="StarSymbol"/>
              <a:buChar char="●"/>
              <a:defRPr lang="en-US" sz="2400" b="0" i="0" u="none" strike="noStrike" kern="1200">
                <a:ln>
                  <a:noFill/>
                </a:ln>
                <a:latin typeface="Arial" pitchFamily="18"/>
                <a:ea typeface="Microsoft YaHei" pitchFamily="2"/>
                <a:cs typeface="Mangal" pitchFamily="2"/>
              </a:defRPr>
            </a:lvl3pPr>
            <a:lvl4pPr marL="1728000" lvl="3" indent="-216000">
              <a:spcBef>
                <a:spcPts val="0"/>
              </a:spcBef>
              <a:spcAft>
                <a:spcPts val="567"/>
              </a:spcAft>
              <a:buSzPct val="75000"/>
              <a:buFont typeface="StarSymbol"/>
              <a:buChar char="–"/>
              <a:defRPr lang="en-US" sz="2000" b="0" i="0" u="none" strike="noStrike" kern="1200">
                <a:ln>
                  <a:noFill/>
                </a:ln>
                <a:latin typeface="Arial" pitchFamily="18"/>
                <a:ea typeface="Microsoft YaHei" pitchFamily="2"/>
                <a:cs typeface="Mangal" pitchFamily="2"/>
              </a:defRPr>
            </a:lvl4pPr>
            <a:lvl5pPr marL="2160000" lvl="4"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5pPr>
            <a:lvl6pPr marL="2592000" lvl="5"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6pPr>
            <a:lvl7pPr marL="3024000" lvl="6"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7pPr>
            <a:lvl8pPr marL="3456000" lvl="7"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8pPr>
            <a:lvl9pPr marL="3887999" lvl="8"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9pPr>
          </a:lstStyle>
          <a:p>
            <a:pPr lvl="0"/>
            <a:r>
              <a:rPr lang="en-US" sz="2000" dirty="0" smtClean="0"/>
              <a:t>The </a:t>
            </a:r>
            <a:r>
              <a:rPr lang="en-US" sz="2000" dirty="0"/>
              <a:t>eddy initially forms up against the shelf.</a:t>
            </a:r>
          </a:p>
          <a:p>
            <a:pPr lvl="0"/>
            <a:r>
              <a:rPr lang="en-US" sz="2000" dirty="0"/>
              <a:t>During the simulation it grows and moves away from the shelf</a:t>
            </a:r>
          </a:p>
          <a:p>
            <a:pPr lvl="0"/>
            <a:r>
              <a:rPr lang="en-US" sz="2000" dirty="0"/>
              <a:t>The </a:t>
            </a:r>
            <a:r>
              <a:rPr lang="en-US" sz="2000" dirty="0" smtClean="0"/>
              <a:t>shelf </a:t>
            </a:r>
            <a:r>
              <a:rPr lang="en-US" sz="2000" dirty="0" err="1" smtClean="0"/>
              <a:t>watesr</a:t>
            </a:r>
            <a:r>
              <a:rPr lang="en-US" sz="2000" dirty="0" smtClean="0"/>
              <a:t> and the EAC </a:t>
            </a:r>
            <a:r>
              <a:rPr lang="en-US" sz="2000" dirty="0"/>
              <a:t>curls </a:t>
            </a:r>
            <a:r>
              <a:rPr lang="en-US" sz="2000" dirty="0" smtClean="0"/>
              <a:t>around </a:t>
            </a:r>
            <a:r>
              <a:rPr lang="en-US" sz="2000" dirty="0"/>
              <a:t>the eddy and warm water appears on the western side</a:t>
            </a:r>
          </a:p>
        </p:txBody>
      </p:sp>
    </p:spTree>
    <p:extLst>
      <p:ext uri="{BB962C8B-B14F-4D97-AF65-F5344CB8AC3E}">
        <p14:creationId xmlns:p14="http://schemas.microsoft.com/office/powerpoint/2010/main" val="2054992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smtClean="0"/>
              <a:t>Cross Shelf Velocity Shear</a:t>
            </a:r>
            <a:endParaRPr lang="en-US" dirty="0"/>
          </a:p>
        </p:txBody>
      </p:sp>
      <p:sp>
        <p:nvSpPr>
          <p:cNvPr id="3" name="Text Placeholder 2"/>
          <p:cNvSpPr txBox="1">
            <a:spLocks noGrp="1"/>
          </p:cNvSpPr>
          <p:nvPr>
            <p:ph type="body" idx="4294967295"/>
          </p:nvPr>
        </p:nvSpPr>
        <p:spPr/>
        <p:txBody>
          <a:bodyPr/>
          <a:lstStyle>
            <a:defPPr marL="432000" lvl="0" indent="-324000">
              <a:spcBef>
                <a:spcPts val="0"/>
              </a:spcBef>
              <a:spcAft>
                <a:spcPts val="1417"/>
              </a:spcAft>
              <a:buSzPct val="45000"/>
              <a:buFont typeface="StarSymbol"/>
              <a:buNone/>
              <a:defRPr lang="en-US" sz="3200" b="0" i="0" u="none" strike="noStrike" kern="1200">
                <a:ln>
                  <a:noFill/>
                </a:ln>
                <a:latin typeface="Arial" pitchFamily="18"/>
                <a:ea typeface="Microsoft YaHei" pitchFamily="2"/>
                <a:cs typeface="Mangal" pitchFamily="2"/>
              </a:defRPr>
            </a:defPPr>
            <a:lvl1pPr marL="432000" lvl="0" indent="-324000">
              <a:spcBef>
                <a:spcPts val="0"/>
              </a:spcBef>
              <a:spcAft>
                <a:spcPts val="1417"/>
              </a:spcAft>
              <a:buSzPct val="45000"/>
              <a:buFont typeface="StarSymbol"/>
              <a:buChar char="●"/>
              <a:defRPr lang="en-US" sz="3200" b="0" i="0" u="none" strike="noStrike" kern="1200">
                <a:ln>
                  <a:noFill/>
                </a:ln>
                <a:latin typeface="Arial" pitchFamily="18"/>
                <a:ea typeface="Microsoft YaHei" pitchFamily="2"/>
                <a:cs typeface="Mangal" pitchFamily="2"/>
              </a:defRPr>
            </a:lvl1pPr>
            <a:lvl2pPr marL="864000" lvl="1" indent="-324000">
              <a:spcBef>
                <a:spcPts val="0"/>
              </a:spcBef>
              <a:spcAft>
                <a:spcPts val="1134"/>
              </a:spcAft>
              <a:buSzPct val="75000"/>
              <a:buFont typeface="StarSymbol"/>
              <a:buChar char="–"/>
              <a:defRPr lang="en-US" sz="2800" b="0" i="0" u="none" strike="noStrike" kern="1200">
                <a:ln>
                  <a:noFill/>
                </a:ln>
                <a:latin typeface="Arial" pitchFamily="18"/>
                <a:ea typeface="Microsoft YaHei" pitchFamily="2"/>
                <a:cs typeface="Mangal" pitchFamily="2"/>
              </a:defRPr>
            </a:lvl2pPr>
            <a:lvl3pPr marL="1295999" lvl="2" indent="-288000">
              <a:spcBef>
                <a:spcPts val="0"/>
              </a:spcBef>
              <a:spcAft>
                <a:spcPts val="850"/>
              </a:spcAft>
              <a:buSzPct val="45000"/>
              <a:buFont typeface="StarSymbol"/>
              <a:buChar char="●"/>
              <a:defRPr lang="en-US" sz="2400" b="0" i="0" u="none" strike="noStrike" kern="1200">
                <a:ln>
                  <a:noFill/>
                </a:ln>
                <a:latin typeface="Arial" pitchFamily="18"/>
                <a:ea typeface="Microsoft YaHei" pitchFamily="2"/>
                <a:cs typeface="Mangal" pitchFamily="2"/>
              </a:defRPr>
            </a:lvl3pPr>
            <a:lvl4pPr marL="1728000" lvl="3" indent="-216000">
              <a:spcBef>
                <a:spcPts val="0"/>
              </a:spcBef>
              <a:spcAft>
                <a:spcPts val="567"/>
              </a:spcAft>
              <a:buSzPct val="75000"/>
              <a:buFont typeface="StarSymbol"/>
              <a:buChar char="–"/>
              <a:defRPr lang="en-US" sz="2000" b="0" i="0" u="none" strike="noStrike" kern="1200">
                <a:ln>
                  <a:noFill/>
                </a:ln>
                <a:latin typeface="Arial" pitchFamily="18"/>
                <a:ea typeface="Microsoft YaHei" pitchFamily="2"/>
                <a:cs typeface="Mangal" pitchFamily="2"/>
              </a:defRPr>
            </a:lvl4pPr>
            <a:lvl5pPr marL="2160000" lvl="4"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5pPr>
            <a:lvl6pPr marL="2592000" lvl="5"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6pPr>
            <a:lvl7pPr marL="3024000" lvl="6"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7pPr>
            <a:lvl8pPr marL="3456000" lvl="7"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8pPr>
            <a:lvl9pPr marL="3887999" lvl="8"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9pPr>
          </a:lstStyle>
          <a:p>
            <a:pPr lvl="0"/>
            <a:r>
              <a:rPr lang="en-US" sz="2000" dirty="0"/>
              <a:t>In the lead up to eddy formation there are northward currents on the shelf and slope.</a:t>
            </a:r>
          </a:p>
          <a:p>
            <a:pPr lvl="0"/>
            <a:r>
              <a:rPr lang="en-US" sz="2000" dirty="0" smtClean="0"/>
              <a:t>Velocity shear increases in </a:t>
            </a:r>
            <a:r>
              <a:rPr lang="en-US" sz="2000" dirty="0"/>
              <a:t>the </a:t>
            </a:r>
            <a:r>
              <a:rPr lang="en-US" sz="2000" dirty="0" smtClean="0"/>
              <a:t>lead </a:t>
            </a:r>
            <a:r>
              <a:rPr lang="en-US" sz="2000" dirty="0"/>
              <a:t>up to eddy </a:t>
            </a:r>
            <a:r>
              <a:rPr lang="en-US" sz="2000" dirty="0" smtClean="0"/>
              <a:t>formation, northward velocities on the shelf increase,  and form </a:t>
            </a:r>
            <a:r>
              <a:rPr lang="en-US" sz="2000" dirty="0"/>
              <a:t>the west </a:t>
            </a:r>
            <a:r>
              <a:rPr lang="en-US" sz="2000" dirty="0" smtClean="0"/>
              <a:t>side </a:t>
            </a:r>
            <a:r>
              <a:rPr lang="en-US" sz="2000" dirty="0"/>
              <a:t>of </a:t>
            </a:r>
            <a:r>
              <a:rPr lang="en-US" sz="2000" dirty="0" smtClean="0"/>
              <a:t>the eddy (red = north).</a:t>
            </a:r>
            <a:endParaRPr lang="en-US" sz="2000" dirty="0"/>
          </a:p>
        </p:txBody>
      </p:sp>
      <p:pic>
        <p:nvPicPr>
          <p:cNvPr id="4" name="Picture 3"/>
          <p:cNvPicPr>
            <a:picLocks noChangeAspect="1"/>
          </p:cNvPicPr>
          <p:nvPr/>
        </p:nvPicPr>
        <p:blipFill>
          <a:blip r:embed="rId3">
            <a:lum/>
            <a:alphaModFix/>
          </a:blip>
          <a:srcRect/>
          <a:stretch>
            <a:fillRect/>
          </a:stretch>
        </p:blipFill>
        <p:spPr>
          <a:xfrm>
            <a:off x="1889760" y="2468880"/>
            <a:ext cx="6148080" cy="4389120"/>
          </a:xfrm>
          <a:prstGeom prst="rect">
            <a:avLst/>
          </a:prstGeom>
          <a:noFill/>
          <a:ln>
            <a:noFill/>
          </a:ln>
        </p:spPr>
      </p:pic>
    </p:spTree>
    <p:extLst>
      <p:ext uri="{BB962C8B-B14F-4D97-AF65-F5344CB8AC3E}">
        <p14:creationId xmlns:p14="http://schemas.microsoft.com/office/powerpoint/2010/main" val="3573943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smtClean="0"/>
              <a:t>Observations of </a:t>
            </a:r>
            <a:r>
              <a:rPr lang="en-US" dirty="0" err="1" smtClean="0"/>
              <a:t>Equatorward</a:t>
            </a:r>
            <a:r>
              <a:rPr lang="en-US" dirty="0" smtClean="0"/>
              <a:t> Shelf Flows</a:t>
            </a:r>
            <a:endParaRPr lang="en-US" dirty="0"/>
          </a:p>
        </p:txBody>
      </p:sp>
      <p:sp>
        <p:nvSpPr>
          <p:cNvPr id="3" name="Text Placeholder 2"/>
          <p:cNvSpPr txBox="1">
            <a:spLocks noGrp="1"/>
          </p:cNvSpPr>
          <p:nvPr>
            <p:ph type="body" idx="4294967295"/>
          </p:nvPr>
        </p:nvSpPr>
        <p:spPr/>
        <p:txBody>
          <a:bodyPr/>
          <a:lstStyle>
            <a:defPPr marL="432000" lvl="0" indent="-324000">
              <a:spcBef>
                <a:spcPts val="0"/>
              </a:spcBef>
              <a:spcAft>
                <a:spcPts val="1417"/>
              </a:spcAft>
              <a:buSzPct val="45000"/>
              <a:buFont typeface="StarSymbol"/>
              <a:buNone/>
              <a:defRPr lang="en-US" sz="3200" b="0" i="0" u="none" strike="noStrike" kern="1200">
                <a:ln>
                  <a:noFill/>
                </a:ln>
                <a:latin typeface="Arial" pitchFamily="18"/>
                <a:ea typeface="Microsoft YaHei" pitchFamily="2"/>
                <a:cs typeface="Mangal" pitchFamily="2"/>
              </a:defRPr>
            </a:defPPr>
            <a:lvl1pPr marL="432000" lvl="0" indent="-324000">
              <a:spcBef>
                <a:spcPts val="0"/>
              </a:spcBef>
              <a:spcAft>
                <a:spcPts val="1417"/>
              </a:spcAft>
              <a:buSzPct val="45000"/>
              <a:buFont typeface="StarSymbol"/>
              <a:buChar char="●"/>
              <a:defRPr lang="en-US" sz="3200" b="0" i="0" u="none" strike="noStrike" kern="1200">
                <a:ln>
                  <a:noFill/>
                </a:ln>
                <a:latin typeface="Arial" pitchFamily="18"/>
                <a:ea typeface="Microsoft YaHei" pitchFamily="2"/>
                <a:cs typeface="Mangal" pitchFamily="2"/>
              </a:defRPr>
            </a:lvl1pPr>
            <a:lvl2pPr marL="864000" lvl="1" indent="-324000">
              <a:spcBef>
                <a:spcPts val="0"/>
              </a:spcBef>
              <a:spcAft>
                <a:spcPts val="1134"/>
              </a:spcAft>
              <a:buSzPct val="75000"/>
              <a:buFont typeface="StarSymbol"/>
              <a:buChar char="–"/>
              <a:defRPr lang="en-US" sz="2800" b="0" i="0" u="none" strike="noStrike" kern="1200">
                <a:ln>
                  <a:noFill/>
                </a:ln>
                <a:latin typeface="Arial" pitchFamily="18"/>
                <a:ea typeface="Microsoft YaHei" pitchFamily="2"/>
                <a:cs typeface="Mangal" pitchFamily="2"/>
              </a:defRPr>
            </a:lvl2pPr>
            <a:lvl3pPr marL="1295999" lvl="2" indent="-288000">
              <a:spcBef>
                <a:spcPts val="0"/>
              </a:spcBef>
              <a:spcAft>
                <a:spcPts val="850"/>
              </a:spcAft>
              <a:buSzPct val="45000"/>
              <a:buFont typeface="StarSymbol"/>
              <a:buChar char="●"/>
              <a:defRPr lang="en-US" sz="2400" b="0" i="0" u="none" strike="noStrike" kern="1200">
                <a:ln>
                  <a:noFill/>
                </a:ln>
                <a:latin typeface="Arial" pitchFamily="18"/>
                <a:ea typeface="Microsoft YaHei" pitchFamily="2"/>
                <a:cs typeface="Mangal" pitchFamily="2"/>
              </a:defRPr>
            </a:lvl3pPr>
            <a:lvl4pPr marL="1728000" lvl="3" indent="-216000">
              <a:spcBef>
                <a:spcPts val="0"/>
              </a:spcBef>
              <a:spcAft>
                <a:spcPts val="567"/>
              </a:spcAft>
              <a:buSzPct val="75000"/>
              <a:buFont typeface="StarSymbol"/>
              <a:buChar char="–"/>
              <a:defRPr lang="en-US" sz="2000" b="0" i="0" u="none" strike="noStrike" kern="1200">
                <a:ln>
                  <a:noFill/>
                </a:ln>
                <a:latin typeface="Arial" pitchFamily="18"/>
                <a:ea typeface="Microsoft YaHei" pitchFamily="2"/>
                <a:cs typeface="Mangal" pitchFamily="2"/>
              </a:defRPr>
            </a:lvl4pPr>
            <a:lvl5pPr marL="2160000" lvl="4"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5pPr>
            <a:lvl6pPr marL="2592000" lvl="5"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6pPr>
            <a:lvl7pPr marL="3024000" lvl="6"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7pPr>
            <a:lvl8pPr marL="3456000" lvl="7"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8pPr>
            <a:lvl9pPr marL="3887999" lvl="8"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9pPr>
          </a:lstStyle>
          <a:p>
            <a:pPr lvl="0"/>
            <a:r>
              <a:rPr lang="en-US" sz="2000" dirty="0"/>
              <a:t>This northward flow on the shelf and slope </a:t>
            </a:r>
            <a:r>
              <a:rPr lang="en-US" sz="2000" dirty="0" smtClean="0"/>
              <a:t>is seen in velocity </a:t>
            </a:r>
            <a:r>
              <a:rPr lang="en-US" sz="2000" dirty="0"/>
              <a:t>data from a </a:t>
            </a:r>
            <a:r>
              <a:rPr lang="en-US" sz="2000" dirty="0" smtClean="0"/>
              <a:t>shipboard ADCP during </a:t>
            </a:r>
            <a:r>
              <a:rPr lang="en-US" sz="2000" dirty="0"/>
              <a:t>the eddy </a:t>
            </a:r>
            <a:r>
              <a:rPr lang="en-US" sz="2000" dirty="0" smtClean="0"/>
              <a:t>formation.</a:t>
            </a:r>
            <a:endParaRPr lang="en-US" sz="2000" dirty="0"/>
          </a:p>
          <a:p>
            <a:pPr lvl="0"/>
            <a:r>
              <a:rPr lang="en-US" sz="2000" dirty="0"/>
              <a:t>Blue indicates </a:t>
            </a:r>
            <a:br>
              <a:rPr lang="en-US" sz="2000" dirty="0"/>
            </a:br>
            <a:r>
              <a:rPr lang="en-US" sz="2000" dirty="0"/>
              <a:t>northward flow</a:t>
            </a:r>
            <a:r>
              <a:rPr lang="en-US" sz="2000" dirty="0" smtClean="0"/>
              <a:t>.</a:t>
            </a:r>
          </a:p>
          <a:p>
            <a:pPr lvl="0"/>
            <a:r>
              <a:rPr lang="en-US" sz="2000" dirty="0" smtClean="0"/>
              <a:t>This </a:t>
            </a:r>
            <a:r>
              <a:rPr lang="en-US" sz="2000" dirty="0"/>
              <a:t>flow </a:t>
            </a:r>
            <a:br>
              <a:rPr lang="en-US" sz="2000" dirty="0"/>
            </a:br>
            <a:r>
              <a:rPr lang="en-US" sz="2000" dirty="0"/>
              <a:t>extends down to </a:t>
            </a:r>
            <a:br>
              <a:rPr lang="en-US" sz="2000" dirty="0"/>
            </a:br>
            <a:r>
              <a:rPr lang="en-US" sz="2000" dirty="0"/>
              <a:t>below 1000 m</a:t>
            </a:r>
          </a:p>
        </p:txBody>
      </p:sp>
      <p:pic>
        <p:nvPicPr>
          <p:cNvPr id="4" name="Picture 3"/>
          <p:cNvPicPr>
            <a:picLocks noChangeAspect="1"/>
          </p:cNvPicPr>
          <p:nvPr/>
        </p:nvPicPr>
        <p:blipFill>
          <a:blip r:embed="rId3">
            <a:lum/>
            <a:alphaModFix/>
          </a:blip>
          <a:srcRect/>
          <a:stretch>
            <a:fillRect/>
          </a:stretch>
        </p:blipFill>
        <p:spPr>
          <a:xfrm>
            <a:off x="3566160" y="1876926"/>
            <a:ext cx="5887680" cy="4386714"/>
          </a:xfrm>
          <a:prstGeom prst="rect">
            <a:avLst/>
          </a:prstGeom>
          <a:noFill/>
          <a:ln>
            <a:noFill/>
          </a:ln>
        </p:spPr>
      </p:pic>
    </p:spTree>
    <p:extLst>
      <p:ext uri="{BB962C8B-B14F-4D97-AF65-F5344CB8AC3E}">
        <p14:creationId xmlns:p14="http://schemas.microsoft.com/office/powerpoint/2010/main" val="3873083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Sensitivity to wind forcing during formation</a:t>
            </a:r>
          </a:p>
        </p:txBody>
      </p:sp>
      <p:pic>
        <p:nvPicPr>
          <p:cNvPr id="3" name="Picture 2"/>
          <p:cNvPicPr>
            <a:picLocks noChangeAspect="1"/>
          </p:cNvPicPr>
          <p:nvPr/>
        </p:nvPicPr>
        <p:blipFill>
          <a:blip r:embed="rId3">
            <a:lum/>
            <a:alphaModFix/>
          </a:blip>
          <a:srcRect/>
          <a:stretch>
            <a:fillRect/>
          </a:stretch>
        </p:blipFill>
        <p:spPr>
          <a:xfrm>
            <a:off x="45720" y="899159"/>
            <a:ext cx="5339160" cy="3998160"/>
          </a:xfrm>
          <a:prstGeom prst="rect">
            <a:avLst/>
          </a:prstGeom>
          <a:noFill/>
          <a:ln>
            <a:noFill/>
          </a:ln>
        </p:spPr>
      </p:pic>
      <p:pic>
        <p:nvPicPr>
          <p:cNvPr id="4" name="Picture 3"/>
          <p:cNvPicPr>
            <a:picLocks noChangeAspect="1"/>
          </p:cNvPicPr>
          <p:nvPr/>
        </p:nvPicPr>
        <p:blipFill>
          <a:blip r:embed="rId4">
            <a:lum/>
            <a:alphaModFix/>
          </a:blip>
          <a:srcRect/>
          <a:stretch>
            <a:fillRect/>
          </a:stretch>
        </p:blipFill>
        <p:spPr>
          <a:xfrm>
            <a:off x="4582080" y="899159"/>
            <a:ext cx="5339160" cy="3998160"/>
          </a:xfrm>
          <a:prstGeom prst="rect">
            <a:avLst/>
          </a:prstGeom>
          <a:noFill/>
          <a:ln>
            <a:noFill/>
          </a:ln>
        </p:spPr>
      </p:pic>
      <p:sp>
        <p:nvSpPr>
          <p:cNvPr id="5" name="Text Placeholder 4"/>
          <p:cNvSpPr txBox="1">
            <a:spLocks noGrp="1"/>
          </p:cNvSpPr>
          <p:nvPr>
            <p:ph type="body" idx="4294967295"/>
          </p:nvPr>
        </p:nvSpPr>
        <p:spPr>
          <a:xfrm>
            <a:off x="198120" y="4282440"/>
            <a:ext cx="9377519" cy="2605319"/>
          </a:xfrm>
        </p:spPr>
        <p:txBody>
          <a:bodyPr/>
          <a:lstStyle>
            <a:defPPr marL="432000" lvl="0" indent="-324000">
              <a:spcBef>
                <a:spcPts val="0"/>
              </a:spcBef>
              <a:spcAft>
                <a:spcPts val="1417"/>
              </a:spcAft>
              <a:buSzPct val="45000"/>
              <a:buFont typeface="StarSymbol"/>
              <a:buNone/>
              <a:defRPr lang="en-US" sz="3200" b="0" i="0" u="none" strike="noStrike" kern="1200">
                <a:ln>
                  <a:noFill/>
                </a:ln>
                <a:latin typeface="Arial" pitchFamily="18"/>
                <a:ea typeface="Microsoft YaHei" pitchFamily="2"/>
                <a:cs typeface="Mangal" pitchFamily="2"/>
              </a:defRPr>
            </a:defPPr>
            <a:lvl1pPr marL="432000" lvl="0" indent="-324000">
              <a:spcBef>
                <a:spcPts val="0"/>
              </a:spcBef>
              <a:spcAft>
                <a:spcPts val="1417"/>
              </a:spcAft>
              <a:buSzPct val="45000"/>
              <a:buFont typeface="StarSymbol"/>
              <a:buChar char="●"/>
              <a:defRPr lang="en-US" sz="3200" b="0" i="0" u="none" strike="noStrike" kern="1200">
                <a:ln>
                  <a:noFill/>
                </a:ln>
                <a:latin typeface="Arial" pitchFamily="18"/>
                <a:ea typeface="Microsoft YaHei" pitchFamily="2"/>
                <a:cs typeface="Mangal" pitchFamily="2"/>
              </a:defRPr>
            </a:lvl1pPr>
            <a:lvl2pPr marL="864000" lvl="1" indent="-324000">
              <a:spcBef>
                <a:spcPts val="0"/>
              </a:spcBef>
              <a:spcAft>
                <a:spcPts val="1134"/>
              </a:spcAft>
              <a:buSzPct val="75000"/>
              <a:buFont typeface="StarSymbol"/>
              <a:buChar char="–"/>
              <a:defRPr lang="en-US" sz="2800" b="0" i="0" u="none" strike="noStrike" kern="1200">
                <a:ln>
                  <a:noFill/>
                </a:ln>
                <a:latin typeface="Arial" pitchFamily="18"/>
                <a:ea typeface="Microsoft YaHei" pitchFamily="2"/>
                <a:cs typeface="Mangal" pitchFamily="2"/>
              </a:defRPr>
            </a:lvl2pPr>
            <a:lvl3pPr marL="1295999" lvl="2" indent="-288000">
              <a:spcBef>
                <a:spcPts val="0"/>
              </a:spcBef>
              <a:spcAft>
                <a:spcPts val="850"/>
              </a:spcAft>
              <a:buSzPct val="45000"/>
              <a:buFont typeface="StarSymbol"/>
              <a:buChar char="●"/>
              <a:defRPr lang="en-US" sz="2400" b="0" i="0" u="none" strike="noStrike" kern="1200">
                <a:ln>
                  <a:noFill/>
                </a:ln>
                <a:latin typeface="Arial" pitchFamily="18"/>
                <a:ea typeface="Microsoft YaHei" pitchFamily="2"/>
                <a:cs typeface="Mangal" pitchFamily="2"/>
              </a:defRPr>
            </a:lvl3pPr>
            <a:lvl4pPr marL="1728000" lvl="3" indent="-216000">
              <a:spcBef>
                <a:spcPts val="0"/>
              </a:spcBef>
              <a:spcAft>
                <a:spcPts val="567"/>
              </a:spcAft>
              <a:buSzPct val="75000"/>
              <a:buFont typeface="StarSymbol"/>
              <a:buChar char="–"/>
              <a:defRPr lang="en-US" sz="2000" b="0" i="0" u="none" strike="noStrike" kern="1200">
                <a:ln>
                  <a:noFill/>
                </a:ln>
                <a:latin typeface="Arial" pitchFamily="18"/>
                <a:ea typeface="Microsoft YaHei" pitchFamily="2"/>
                <a:cs typeface="Mangal" pitchFamily="2"/>
              </a:defRPr>
            </a:lvl4pPr>
            <a:lvl5pPr marL="2160000" lvl="4"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5pPr>
            <a:lvl6pPr marL="2592000" lvl="5"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6pPr>
            <a:lvl7pPr marL="3024000" lvl="6"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7pPr>
            <a:lvl8pPr marL="3456000" lvl="7"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8pPr>
            <a:lvl9pPr marL="3887999" lvl="8"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9pPr>
          </a:lstStyle>
          <a:p>
            <a:pPr lvl="0"/>
            <a:r>
              <a:rPr lang="en-US" sz="2000" dirty="0" smtClean="0"/>
              <a:t>4 Scenarios RWS-realistic UWS-Upwelling, DWS- </a:t>
            </a:r>
            <a:r>
              <a:rPr lang="en-US" sz="2000" dirty="0" err="1" smtClean="0"/>
              <a:t>Downwelling</a:t>
            </a:r>
            <a:r>
              <a:rPr lang="en-US" sz="2000" dirty="0" smtClean="0"/>
              <a:t> NWS- No Wind</a:t>
            </a:r>
          </a:p>
          <a:p>
            <a:pPr lvl="0"/>
            <a:r>
              <a:rPr lang="en-US" sz="2000" dirty="0" smtClean="0"/>
              <a:t>In </a:t>
            </a:r>
            <a:r>
              <a:rPr lang="en-US" sz="2000" dirty="0"/>
              <a:t>all scenarios an eddy formed.</a:t>
            </a:r>
          </a:p>
          <a:p>
            <a:pPr lvl="0"/>
            <a:r>
              <a:rPr lang="en-US" sz="2000" dirty="0" smtClean="0"/>
              <a:t>But the wind-field </a:t>
            </a:r>
            <a:r>
              <a:rPr lang="en-US" sz="2000" dirty="0"/>
              <a:t>did affect the evolution of the </a:t>
            </a:r>
            <a:r>
              <a:rPr lang="en-US" sz="2000" dirty="0" smtClean="0"/>
              <a:t>eddy.</a:t>
            </a:r>
          </a:p>
          <a:p>
            <a:r>
              <a:rPr lang="en-US" sz="2000" dirty="0"/>
              <a:t>After spin up, UWS eddy grows, DWS eddy shrinks</a:t>
            </a:r>
            <a:r>
              <a:rPr lang="en-US" sz="2000" dirty="0" smtClean="0"/>
              <a:t>.</a:t>
            </a:r>
            <a:endParaRPr lang="en-US" sz="2000" dirty="0"/>
          </a:p>
        </p:txBody>
      </p:sp>
      <p:sp>
        <p:nvSpPr>
          <p:cNvPr id="6" name="Rectangle 5"/>
          <p:cNvSpPr/>
          <p:nvPr/>
        </p:nvSpPr>
        <p:spPr>
          <a:xfrm>
            <a:off x="5040312" y="3157911"/>
            <a:ext cx="1313180" cy="363818"/>
          </a:xfrm>
          <a:prstGeom prst="rect">
            <a:avLst/>
          </a:prstGeom>
        </p:spPr>
        <p:txBody>
          <a:bodyPr wrap="none">
            <a:spAutoFit/>
          </a:bodyPr>
          <a:lstStyle/>
          <a:p>
            <a:r>
              <a:rPr lang="en-AU" dirty="0">
                <a:solidFill>
                  <a:srgbClr val="000000"/>
                </a:solidFill>
                <a:latin typeface="Times New Roman" pitchFamily="18" charset="0"/>
              </a:rPr>
              <a:t>eddy grows </a:t>
            </a:r>
            <a:endParaRPr lang="en-AU" dirty="0"/>
          </a:p>
        </p:txBody>
      </p:sp>
      <p:sp>
        <p:nvSpPr>
          <p:cNvPr id="7" name="Rectangle 6"/>
          <p:cNvSpPr/>
          <p:nvPr/>
        </p:nvSpPr>
        <p:spPr>
          <a:xfrm>
            <a:off x="7251660" y="3157911"/>
            <a:ext cx="1358064" cy="363818"/>
          </a:xfrm>
          <a:prstGeom prst="rect">
            <a:avLst/>
          </a:prstGeom>
        </p:spPr>
        <p:txBody>
          <a:bodyPr wrap="none">
            <a:spAutoFit/>
          </a:bodyPr>
          <a:lstStyle/>
          <a:p>
            <a:r>
              <a:rPr lang="en-AU" dirty="0">
                <a:solidFill>
                  <a:srgbClr val="000000"/>
                </a:solidFill>
                <a:latin typeface="Times New Roman" pitchFamily="18" charset="0"/>
              </a:rPr>
              <a:t>eddy shrinks</a:t>
            </a:r>
            <a:endParaRPr lang="en-AU" dirty="0"/>
          </a:p>
        </p:txBody>
      </p:sp>
    </p:spTree>
    <p:extLst>
      <p:ext uri="{BB962C8B-B14F-4D97-AF65-F5344CB8AC3E}">
        <p14:creationId xmlns:p14="http://schemas.microsoft.com/office/powerpoint/2010/main" val="1365231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Wind / Eddy Day 11</a:t>
            </a:r>
            <a:endParaRPr lang="en-AU" dirty="0"/>
          </a:p>
        </p:txBody>
      </p:sp>
      <p:sp>
        <p:nvSpPr>
          <p:cNvPr id="3" name="Content Placeholder 2"/>
          <p:cNvSpPr>
            <a:spLocks noGrp="1"/>
          </p:cNvSpPr>
          <p:nvPr>
            <p:ph sz="half" idx="1"/>
          </p:nvPr>
        </p:nvSpPr>
        <p:spPr/>
        <p:txBody>
          <a:bodyPr/>
          <a:lstStyle/>
          <a:p>
            <a:endParaRPr lang="en-AU" dirty="0"/>
          </a:p>
        </p:txBody>
      </p:sp>
      <p:sp>
        <p:nvSpPr>
          <p:cNvPr id="4" name="Content Placeholder 3"/>
          <p:cNvSpPr>
            <a:spLocks noGrp="1"/>
          </p:cNvSpPr>
          <p:nvPr>
            <p:ph sz="half" idx="2"/>
          </p:nvPr>
        </p:nvSpPr>
        <p:spPr/>
        <p:txBody>
          <a:bodyPr/>
          <a:lstStyle/>
          <a:p>
            <a:endParaRPr lang="en-AU"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172267" y="2844053"/>
            <a:ext cx="5598903" cy="185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4523"/>
          <a:stretch/>
        </p:blipFill>
        <p:spPr bwMode="auto">
          <a:xfrm>
            <a:off x="4099243" y="1016159"/>
            <a:ext cx="5684837" cy="1786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1519"/>
          <a:stretch/>
        </p:blipFill>
        <p:spPr bwMode="auto">
          <a:xfrm>
            <a:off x="4248467" y="4715661"/>
            <a:ext cx="5631955" cy="1829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rot="16200000">
            <a:off x="9479281" y="1539241"/>
            <a:ext cx="729687" cy="363818"/>
          </a:xfrm>
          <a:prstGeom prst="rect">
            <a:avLst/>
          </a:prstGeom>
          <a:noFill/>
        </p:spPr>
        <p:txBody>
          <a:bodyPr wrap="none" rtlCol="0">
            <a:spAutoFit/>
          </a:bodyPr>
          <a:lstStyle/>
          <a:p>
            <a:r>
              <a:rPr lang="en-AU" dirty="0"/>
              <a:t>R</a:t>
            </a:r>
            <a:r>
              <a:rPr lang="en-AU" dirty="0" smtClean="0"/>
              <a:t>WS</a:t>
            </a:r>
            <a:endParaRPr lang="en-AU" dirty="0"/>
          </a:p>
        </p:txBody>
      </p:sp>
      <p:sp>
        <p:nvSpPr>
          <p:cNvPr id="9" name="TextBox 8"/>
          <p:cNvSpPr txBox="1"/>
          <p:nvPr/>
        </p:nvSpPr>
        <p:spPr>
          <a:xfrm rot="16200000">
            <a:off x="9476190" y="3590887"/>
            <a:ext cx="737702" cy="363818"/>
          </a:xfrm>
          <a:prstGeom prst="rect">
            <a:avLst/>
          </a:prstGeom>
          <a:noFill/>
        </p:spPr>
        <p:txBody>
          <a:bodyPr wrap="none" rtlCol="0">
            <a:spAutoFit/>
          </a:bodyPr>
          <a:lstStyle/>
          <a:p>
            <a:r>
              <a:rPr lang="en-AU" dirty="0" smtClean="0"/>
              <a:t>UWS</a:t>
            </a:r>
            <a:endParaRPr lang="en-AU" dirty="0"/>
          </a:p>
        </p:txBody>
      </p:sp>
      <p:sp>
        <p:nvSpPr>
          <p:cNvPr id="10" name="TextBox 9"/>
          <p:cNvSpPr txBox="1"/>
          <p:nvPr/>
        </p:nvSpPr>
        <p:spPr>
          <a:xfrm rot="16200000">
            <a:off x="9526178" y="5448394"/>
            <a:ext cx="745076" cy="363818"/>
          </a:xfrm>
          <a:prstGeom prst="rect">
            <a:avLst/>
          </a:prstGeom>
          <a:noFill/>
        </p:spPr>
        <p:txBody>
          <a:bodyPr wrap="none" rtlCol="0">
            <a:spAutoFit/>
          </a:bodyPr>
          <a:lstStyle/>
          <a:p>
            <a:r>
              <a:rPr lang="en-AU" dirty="0" smtClean="0"/>
              <a:t>DWS</a:t>
            </a:r>
            <a:endParaRPr lang="en-AU" dirty="0"/>
          </a:p>
        </p:txBody>
      </p:sp>
      <p:pic>
        <p:nvPicPr>
          <p:cNvPr id="11" name="Picture 10"/>
          <p:cNvPicPr>
            <a:picLocks noChangeAspect="1"/>
          </p:cNvPicPr>
          <p:nvPr/>
        </p:nvPicPr>
        <p:blipFill rotWithShape="1">
          <a:blip r:embed="rId6">
            <a:lum/>
            <a:alphaModFix/>
          </a:blip>
          <a:srcRect l="29115" r="50000" b="61120"/>
          <a:stretch/>
        </p:blipFill>
        <p:spPr>
          <a:xfrm>
            <a:off x="2514599" y="684829"/>
            <a:ext cx="1493565" cy="2082073"/>
          </a:xfrm>
          <a:prstGeom prst="rect">
            <a:avLst/>
          </a:prstGeom>
          <a:noFill/>
          <a:ln>
            <a:noFill/>
          </a:ln>
        </p:spPr>
      </p:pic>
      <p:pic>
        <p:nvPicPr>
          <p:cNvPr id="12" name="Picture 11"/>
          <p:cNvPicPr>
            <a:picLocks noChangeAspect="1"/>
          </p:cNvPicPr>
          <p:nvPr/>
        </p:nvPicPr>
        <p:blipFill rotWithShape="1">
          <a:blip r:embed="rId7">
            <a:lum/>
            <a:alphaModFix/>
          </a:blip>
          <a:srcRect l="29210" r="49096" b="59595"/>
          <a:stretch/>
        </p:blipFill>
        <p:spPr>
          <a:xfrm>
            <a:off x="2514599" y="2541288"/>
            <a:ext cx="1551347" cy="2163723"/>
          </a:xfrm>
          <a:prstGeom prst="rect">
            <a:avLst/>
          </a:prstGeom>
          <a:noFill/>
          <a:ln>
            <a:noFill/>
          </a:ln>
        </p:spPr>
      </p:pic>
      <p:pic>
        <p:nvPicPr>
          <p:cNvPr id="13" name="Picture 12"/>
          <p:cNvPicPr>
            <a:picLocks noChangeAspect="1"/>
          </p:cNvPicPr>
          <p:nvPr/>
        </p:nvPicPr>
        <p:blipFill rotWithShape="1">
          <a:blip r:embed="rId7">
            <a:lum/>
            <a:alphaModFix/>
          </a:blip>
          <a:srcRect l="70314" r="8278" b="60739"/>
          <a:stretch/>
        </p:blipFill>
        <p:spPr>
          <a:xfrm>
            <a:off x="2651759" y="4442459"/>
            <a:ext cx="1530935" cy="2102485"/>
          </a:xfrm>
          <a:prstGeom prst="rect">
            <a:avLst/>
          </a:prstGeom>
          <a:noFill/>
          <a:ln>
            <a:noFill/>
          </a:ln>
        </p:spPr>
      </p:pic>
      <p:pic>
        <p:nvPicPr>
          <p:cNvPr id="14" name="Picture 13"/>
          <p:cNvPicPr>
            <a:picLocks noChangeAspect="1"/>
          </p:cNvPicPr>
          <p:nvPr/>
        </p:nvPicPr>
        <p:blipFill rotWithShape="1">
          <a:blip r:embed="rId7">
            <a:lum/>
            <a:alphaModFix/>
          </a:blip>
          <a:srcRect l="90866"/>
          <a:stretch/>
        </p:blipFill>
        <p:spPr>
          <a:xfrm>
            <a:off x="2026920" y="2271196"/>
            <a:ext cx="487680" cy="3998160"/>
          </a:xfrm>
          <a:prstGeom prst="rect">
            <a:avLst/>
          </a:prstGeom>
          <a:noFill/>
          <a:ln>
            <a:noFill/>
          </a:ln>
        </p:spPr>
      </p:pic>
      <p:sp>
        <p:nvSpPr>
          <p:cNvPr id="6" name="Rectangle 5"/>
          <p:cNvSpPr/>
          <p:nvPr/>
        </p:nvSpPr>
        <p:spPr>
          <a:xfrm>
            <a:off x="132397" y="1377089"/>
            <a:ext cx="1772604" cy="3078663"/>
          </a:xfrm>
          <a:prstGeom prst="rect">
            <a:avLst/>
          </a:prstGeom>
        </p:spPr>
        <p:txBody>
          <a:bodyPr wrap="square">
            <a:spAutoFit/>
          </a:bodyPr>
          <a:lstStyle/>
          <a:p>
            <a:pPr lvl="0"/>
            <a:r>
              <a:rPr lang="en-US" dirty="0"/>
              <a:t>During Spin up, </a:t>
            </a:r>
            <a:r>
              <a:rPr lang="en-US" dirty="0" err="1"/>
              <a:t>equatorward</a:t>
            </a:r>
            <a:r>
              <a:rPr lang="en-US" dirty="0"/>
              <a:t> </a:t>
            </a:r>
            <a:r>
              <a:rPr lang="en-US" dirty="0" err="1"/>
              <a:t>alongshelf</a:t>
            </a:r>
            <a:r>
              <a:rPr lang="en-US" dirty="0"/>
              <a:t> winds play a role in eddy spin up. </a:t>
            </a:r>
            <a:endParaRPr lang="en-US" dirty="0" smtClean="0"/>
          </a:p>
          <a:p>
            <a:pPr lvl="0"/>
            <a:endParaRPr lang="en-US" dirty="0"/>
          </a:p>
          <a:p>
            <a:pPr lvl="0"/>
            <a:r>
              <a:rPr lang="en-US" dirty="0" smtClean="0"/>
              <a:t>(CF HF Radar)</a:t>
            </a:r>
          </a:p>
          <a:p>
            <a:pPr lvl="0"/>
            <a:endParaRPr lang="en-US" dirty="0"/>
          </a:p>
        </p:txBody>
      </p:sp>
    </p:spTree>
    <p:extLst>
      <p:ext uri="{BB962C8B-B14F-4D97-AF65-F5344CB8AC3E}">
        <p14:creationId xmlns:p14="http://schemas.microsoft.com/office/powerpoint/2010/main" val="22658584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Uplift within the </a:t>
            </a:r>
            <a:r>
              <a:rPr lang="en-US" dirty="0" smtClean="0"/>
              <a:t>eddy- Sensitivity to Wind Forcing</a:t>
            </a:r>
            <a:endParaRPr lang="en-US" dirty="0"/>
          </a:p>
        </p:txBody>
      </p:sp>
      <p:sp>
        <p:nvSpPr>
          <p:cNvPr id="3" name="Text Placeholder 2"/>
          <p:cNvSpPr txBox="1">
            <a:spLocks noGrp="1"/>
          </p:cNvSpPr>
          <p:nvPr>
            <p:ph type="body" idx="4294967295"/>
          </p:nvPr>
        </p:nvSpPr>
        <p:spPr>
          <a:xfrm>
            <a:off x="7315200" y="1769040"/>
            <a:ext cx="2651760" cy="4989240"/>
          </a:xfrm>
        </p:spPr>
        <p:txBody>
          <a:bodyPr/>
          <a:lstStyle>
            <a:defPPr marL="432000" lvl="0" indent="-324000">
              <a:spcBef>
                <a:spcPts val="0"/>
              </a:spcBef>
              <a:spcAft>
                <a:spcPts val="1417"/>
              </a:spcAft>
              <a:buSzPct val="45000"/>
              <a:buFont typeface="StarSymbol"/>
              <a:buNone/>
              <a:defRPr lang="en-US" sz="3200" b="0" i="0" u="none" strike="noStrike" kern="1200">
                <a:ln>
                  <a:noFill/>
                </a:ln>
                <a:latin typeface="Arial" pitchFamily="18"/>
                <a:ea typeface="Microsoft YaHei" pitchFamily="2"/>
                <a:cs typeface="Mangal" pitchFamily="2"/>
              </a:defRPr>
            </a:defPPr>
            <a:lvl1pPr marL="432000" lvl="0" indent="-324000">
              <a:spcBef>
                <a:spcPts val="0"/>
              </a:spcBef>
              <a:spcAft>
                <a:spcPts val="1417"/>
              </a:spcAft>
              <a:buSzPct val="45000"/>
              <a:buFont typeface="StarSymbol"/>
              <a:buChar char="●"/>
              <a:defRPr lang="en-US" sz="3200" b="0" i="0" u="none" strike="noStrike" kern="1200">
                <a:ln>
                  <a:noFill/>
                </a:ln>
                <a:latin typeface="Arial" pitchFamily="18"/>
                <a:ea typeface="Microsoft YaHei" pitchFamily="2"/>
                <a:cs typeface="Mangal" pitchFamily="2"/>
              </a:defRPr>
            </a:lvl1pPr>
            <a:lvl2pPr marL="864000" lvl="1" indent="-324000">
              <a:spcBef>
                <a:spcPts val="0"/>
              </a:spcBef>
              <a:spcAft>
                <a:spcPts val="1134"/>
              </a:spcAft>
              <a:buSzPct val="75000"/>
              <a:buFont typeface="StarSymbol"/>
              <a:buChar char="–"/>
              <a:defRPr lang="en-US" sz="2800" b="0" i="0" u="none" strike="noStrike" kern="1200">
                <a:ln>
                  <a:noFill/>
                </a:ln>
                <a:latin typeface="Arial" pitchFamily="18"/>
                <a:ea typeface="Microsoft YaHei" pitchFamily="2"/>
                <a:cs typeface="Mangal" pitchFamily="2"/>
              </a:defRPr>
            </a:lvl2pPr>
            <a:lvl3pPr marL="1295999" lvl="2" indent="-288000">
              <a:spcBef>
                <a:spcPts val="0"/>
              </a:spcBef>
              <a:spcAft>
                <a:spcPts val="850"/>
              </a:spcAft>
              <a:buSzPct val="45000"/>
              <a:buFont typeface="StarSymbol"/>
              <a:buChar char="●"/>
              <a:defRPr lang="en-US" sz="2400" b="0" i="0" u="none" strike="noStrike" kern="1200">
                <a:ln>
                  <a:noFill/>
                </a:ln>
                <a:latin typeface="Arial" pitchFamily="18"/>
                <a:ea typeface="Microsoft YaHei" pitchFamily="2"/>
                <a:cs typeface="Mangal" pitchFamily="2"/>
              </a:defRPr>
            </a:lvl3pPr>
            <a:lvl4pPr marL="1728000" lvl="3" indent="-216000">
              <a:spcBef>
                <a:spcPts val="0"/>
              </a:spcBef>
              <a:spcAft>
                <a:spcPts val="567"/>
              </a:spcAft>
              <a:buSzPct val="75000"/>
              <a:buFont typeface="StarSymbol"/>
              <a:buChar char="–"/>
              <a:defRPr lang="en-US" sz="2000" b="0" i="0" u="none" strike="noStrike" kern="1200">
                <a:ln>
                  <a:noFill/>
                </a:ln>
                <a:latin typeface="Arial" pitchFamily="18"/>
                <a:ea typeface="Microsoft YaHei" pitchFamily="2"/>
                <a:cs typeface="Mangal" pitchFamily="2"/>
              </a:defRPr>
            </a:lvl4pPr>
            <a:lvl5pPr marL="2160000" lvl="4"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5pPr>
            <a:lvl6pPr marL="2592000" lvl="5"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6pPr>
            <a:lvl7pPr marL="3024000" lvl="6"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7pPr>
            <a:lvl8pPr marL="3456000" lvl="7"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8pPr>
            <a:lvl9pPr marL="3887999" lvl="8"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9pPr>
          </a:lstStyle>
          <a:p>
            <a:pPr lvl="0"/>
            <a:r>
              <a:rPr lang="en-US" sz="2400" dirty="0" smtClean="0"/>
              <a:t>White =16 </a:t>
            </a:r>
            <a:r>
              <a:rPr lang="en-US" sz="2400" dirty="0" err="1" smtClean="0"/>
              <a:t>Deg</a:t>
            </a:r>
            <a:r>
              <a:rPr lang="en-US" sz="2400" dirty="0" smtClean="0"/>
              <a:t> Isotherm</a:t>
            </a:r>
          </a:p>
          <a:p>
            <a:pPr lvl="0"/>
            <a:r>
              <a:rPr lang="en-US" sz="2400" dirty="0" smtClean="0"/>
              <a:t>Down welling winds on the shelf, drive northward along shore jet – enhancing the strength of the eddy. </a:t>
            </a:r>
          </a:p>
          <a:p>
            <a:pPr lvl="0"/>
            <a:r>
              <a:rPr lang="en-US" sz="2400" dirty="0" smtClean="0"/>
              <a:t>Greater </a:t>
            </a:r>
            <a:r>
              <a:rPr lang="en-US" sz="2400" dirty="0"/>
              <a:t>uplift occurs </a:t>
            </a:r>
            <a:r>
              <a:rPr lang="en-US" sz="2400" dirty="0" smtClean="0"/>
              <a:t>in the core.</a:t>
            </a:r>
            <a:endParaRPr lang="en-US" sz="2400" dirty="0"/>
          </a:p>
        </p:txBody>
      </p:sp>
      <p:pic>
        <p:nvPicPr>
          <p:cNvPr id="4" name="Picture 3"/>
          <p:cNvPicPr>
            <a:picLocks noChangeAspect="1"/>
          </p:cNvPicPr>
          <p:nvPr/>
        </p:nvPicPr>
        <p:blipFill>
          <a:blip r:embed="rId3">
            <a:lum/>
            <a:alphaModFix/>
          </a:blip>
          <a:srcRect/>
          <a:stretch>
            <a:fillRect/>
          </a:stretch>
        </p:blipFill>
        <p:spPr>
          <a:xfrm>
            <a:off x="-20400" y="1036319"/>
            <a:ext cx="7167960" cy="5577840"/>
          </a:xfrm>
          <a:prstGeom prst="rect">
            <a:avLst/>
          </a:prstGeom>
          <a:noFill/>
          <a:ln>
            <a:noFill/>
          </a:ln>
        </p:spPr>
      </p:pic>
      <p:sp>
        <p:nvSpPr>
          <p:cNvPr id="5" name="Oval 4"/>
          <p:cNvSpPr/>
          <p:nvPr/>
        </p:nvSpPr>
        <p:spPr bwMode="auto">
          <a:xfrm>
            <a:off x="1783080" y="4130040"/>
            <a:ext cx="670560" cy="533400"/>
          </a:xfrm>
          <a:prstGeom prst="ellipse">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8000"/>
              </a:lnSpc>
              <a:spcBef>
                <a:spcPct val="0"/>
              </a:spcBef>
              <a:spcAft>
                <a:spcPct val="0"/>
              </a:spcAft>
              <a:buClr>
                <a:srgbClr val="000000"/>
              </a:buClr>
              <a:buSzPct val="100000"/>
              <a:buFont typeface="Times New Roman" pitchFamily="18" charset="0"/>
              <a:buNone/>
              <a:tabLst/>
            </a:pPr>
            <a:endParaRPr kumimoji="0" lang="en-AU" sz="1800" b="0" i="0" u="none" strike="noStrike" cap="none" normalizeH="0" baseline="0" smtClean="0">
              <a:ln>
                <a:noFill/>
              </a:ln>
              <a:effectLst/>
              <a:latin typeface="Verdana" pitchFamily="34" charset="0"/>
            </a:endParaRPr>
          </a:p>
        </p:txBody>
      </p:sp>
    </p:spTree>
    <p:extLst>
      <p:ext uri="{BB962C8B-B14F-4D97-AF65-F5344CB8AC3E}">
        <p14:creationId xmlns:p14="http://schemas.microsoft.com/office/powerpoint/2010/main" val="1015624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err="1" smtClean="0"/>
              <a:t>Barotropic</a:t>
            </a:r>
            <a:r>
              <a:rPr lang="en-US" dirty="0" smtClean="0"/>
              <a:t> or </a:t>
            </a:r>
            <a:r>
              <a:rPr lang="en-US" dirty="0" err="1" smtClean="0"/>
              <a:t>Baroclinic</a:t>
            </a:r>
            <a:r>
              <a:rPr lang="en-US" dirty="0" smtClean="0"/>
              <a:t> Instabilities as a driver</a:t>
            </a:r>
            <a:endParaRPr lang="en-US" dirty="0"/>
          </a:p>
        </p:txBody>
      </p:sp>
      <p:sp>
        <p:nvSpPr>
          <p:cNvPr id="3" name="Text Placeholder 2"/>
          <p:cNvSpPr txBox="1">
            <a:spLocks noGrp="1"/>
          </p:cNvSpPr>
          <p:nvPr>
            <p:ph type="body" idx="4294967295"/>
          </p:nvPr>
        </p:nvSpPr>
        <p:spPr>
          <a:xfrm>
            <a:off x="5471160" y="1769040"/>
            <a:ext cx="4632959" cy="4989240"/>
          </a:xfrm>
        </p:spPr>
        <p:txBody>
          <a:bodyPr/>
          <a:lstStyle>
            <a:defPPr marL="432000" lvl="0" indent="-324000">
              <a:spcBef>
                <a:spcPts val="0"/>
              </a:spcBef>
              <a:spcAft>
                <a:spcPts val="1417"/>
              </a:spcAft>
              <a:buSzPct val="45000"/>
              <a:buFont typeface="StarSymbol"/>
              <a:buNone/>
              <a:defRPr lang="en-US" sz="3200" b="0" i="0" u="none" strike="noStrike" kern="1200">
                <a:ln>
                  <a:noFill/>
                </a:ln>
                <a:latin typeface="Arial" pitchFamily="18"/>
                <a:ea typeface="Microsoft YaHei" pitchFamily="2"/>
                <a:cs typeface="Mangal" pitchFamily="2"/>
              </a:defRPr>
            </a:defPPr>
            <a:lvl1pPr marL="432000" lvl="0" indent="-324000">
              <a:spcBef>
                <a:spcPts val="0"/>
              </a:spcBef>
              <a:spcAft>
                <a:spcPts val="1417"/>
              </a:spcAft>
              <a:buSzPct val="45000"/>
              <a:buFont typeface="StarSymbol"/>
              <a:buChar char="●"/>
              <a:defRPr lang="en-US" sz="3200" b="0" i="0" u="none" strike="noStrike" kern="1200">
                <a:ln>
                  <a:noFill/>
                </a:ln>
                <a:latin typeface="Arial" pitchFamily="18"/>
                <a:ea typeface="Microsoft YaHei" pitchFamily="2"/>
                <a:cs typeface="Mangal" pitchFamily="2"/>
              </a:defRPr>
            </a:lvl1pPr>
            <a:lvl2pPr marL="864000" lvl="1" indent="-324000">
              <a:spcBef>
                <a:spcPts val="0"/>
              </a:spcBef>
              <a:spcAft>
                <a:spcPts val="1134"/>
              </a:spcAft>
              <a:buSzPct val="75000"/>
              <a:buFont typeface="StarSymbol"/>
              <a:buChar char="–"/>
              <a:defRPr lang="en-US" sz="2800" b="0" i="0" u="none" strike="noStrike" kern="1200">
                <a:ln>
                  <a:noFill/>
                </a:ln>
                <a:latin typeface="Arial" pitchFamily="18"/>
                <a:ea typeface="Microsoft YaHei" pitchFamily="2"/>
                <a:cs typeface="Mangal" pitchFamily="2"/>
              </a:defRPr>
            </a:lvl2pPr>
            <a:lvl3pPr marL="1295999" lvl="2" indent="-288000">
              <a:spcBef>
                <a:spcPts val="0"/>
              </a:spcBef>
              <a:spcAft>
                <a:spcPts val="850"/>
              </a:spcAft>
              <a:buSzPct val="45000"/>
              <a:buFont typeface="StarSymbol"/>
              <a:buChar char="●"/>
              <a:defRPr lang="en-US" sz="2400" b="0" i="0" u="none" strike="noStrike" kern="1200">
                <a:ln>
                  <a:noFill/>
                </a:ln>
                <a:latin typeface="Arial" pitchFamily="18"/>
                <a:ea typeface="Microsoft YaHei" pitchFamily="2"/>
                <a:cs typeface="Mangal" pitchFamily="2"/>
              </a:defRPr>
            </a:lvl3pPr>
            <a:lvl4pPr marL="1728000" lvl="3" indent="-216000">
              <a:spcBef>
                <a:spcPts val="0"/>
              </a:spcBef>
              <a:spcAft>
                <a:spcPts val="567"/>
              </a:spcAft>
              <a:buSzPct val="75000"/>
              <a:buFont typeface="StarSymbol"/>
              <a:buChar char="–"/>
              <a:defRPr lang="en-US" sz="2000" b="0" i="0" u="none" strike="noStrike" kern="1200">
                <a:ln>
                  <a:noFill/>
                </a:ln>
                <a:latin typeface="Arial" pitchFamily="18"/>
                <a:ea typeface="Microsoft YaHei" pitchFamily="2"/>
                <a:cs typeface="Mangal" pitchFamily="2"/>
              </a:defRPr>
            </a:lvl4pPr>
            <a:lvl5pPr marL="2160000" lvl="4"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5pPr>
            <a:lvl6pPr marL="2592000" lvl="5"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6pPr>
            <a:lvl7pPr marL="3024000" lvl="6"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7pPr>
            <a:lvl8pPr marL="3456000" lvl="7"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8pPr>
            <a:lvl9pPr marL="3887999" lvl="8"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9pPr>
          </a:lstStyle>
          <a:p>
            <a:pPr marL="108000" lvl="0" indent="0">
              <a:buNone/>
            </a:pPr>
            <a:r>
              <a:rPr lang="en-US" sz="2000" dirty="0"/>
              <a:t>Transfers of energy from mean to eddy kinetic and potential  energy are </a:t>
            </a:r>
            <a:r>
              <a:rPr lang="en-US" sz="2000" dirty="0" smtClean="0"/>
              <a:t>calculated (Rubio et al. 2009)</a:t>
            </a:r>
          </a:p>
          <a:p>
            <a:pPr marL="108000" indent="0">
              <a:buNone/>
            </a:pPr>
            <a:r>
              <a:rPr lang="en-AU" sz="2000" dirty="0" smtClean="0">
                <a:sym typeface="Wingdings" pitchFamily="2" charset="2"/>
              </a:rPr>
              <a:t>Shows the contribution to eddy generation, of momentum transfers or </a:t>
            </a:r>
            <a:r>
              <a:rPr lang="en-AU" sz="2000" dirty="0">
                <a:sym typeface="Wingdings" pitchFamily="2" charset="2"/>
              </a:rPr>
              <a:t>density </a:t>
            </a:r>
            <a:r>
              <a:rPr lang="en-AU" sz="2000" dirty="0" smtClean="0">
                <a:sym typeface="Wingdings" pitchFamily="2" charset="2"/>
              </a:rPr>
              <a:t>gradients.</a:t>
            </a:r>
            <a:endParaRPr lang="en-AU" sz="2000" dirty="0"/>
          </a:p>
          <a:p>
            <a:pPr marL="108000" lvl="0" indent="0">
              <a:buNone/>
            </a:pPr>
            <a:r>
              <a:rPr lang="en-US" sz="2000" dirty="0" smtClean="0"/>
              <a:t>Initially </a:t>
            </a:r>
            <a:r>
              <a:rPr lang="en-US" sz="2000" dirty="0"/>
              <a:t>the eddy gains its energy from the kinetic energy of the </a:t>
            </a:r>
            <a:r>
              <a:rPr lang="en-US" sz="2000" dirty="0" smtClean="0"/>
              <a:t>EAC (associated with a region of high strain).</a:t>
            </a:r>
          </a:p>
          <a:p>
            <a:pPr marL="108000" lvl="0" indent="0">
              <a:buNone/>
            </a:pPr>
            <a:r>
              <a:rPr lang="en-US" sz="2000" dirty="0" smtClean="0"/>
              <a:t>Large relative velocity shear between EAC and northward coastal waters.</a:t>
            </a:r>
            <a:endParaRPr lang="en-US" sz="2000" dirty="0"/>
          </a:p>
        </p:txBody>
      </p:sp>
      <p:pic>
        <p:nvPicPr>
          <p:cNvPr id="4" name="Picture 3"/>
          <p:cNvPicPr>
            <a:picLocks noChangeAspect="1"/>
          </p:cNvPicPr>
          <p:nvPr/>
        </p:nvPicPr>
        <p:blipFill>
          <a:blip r:embed="rId3">
            <a:lum/>
            <a:alphaModFix/>
          </a:blip>
          <a:srcRect/>
          <a:stretch>
            <a:fillRect/>
          </a:stretch>
        </p:blipFill>
        <p:spPr>
          <a:xfrm>
            <a:off x="314880" y="1592558"/>
            <a:ext cx="4881960" cy="3573801"/>
          </a:xfrm>
          <a:prstGeom prst="rect">
            <a:avLst/>
          </a:prstGeom>
          <a:noFill/>
          <a:ln>
            <a:noFill/>
          </a:ln>
        </p:spPr>
      </p:pic>
      <p:sp>
        <p:nvSpPr>
          <p:cNvPr id="5" name="TextBox 4"/>
          <p:cNvSpPr txBox="1"/>
          <p:nvPr/>
        </p:nvSpPr>
        <p:spPr>
          <a:xfrm>
            <a:off x="106681" y="5429246"/>
            <a:ext cx="9753600" cy="1449756"/>
          </a:xfrm>
          <a:prstGeom prst="rect">
            <a:avLst/>
          </a:prstGeom>
          <a:noFill/>
        </p:spPr>
        <p:txBody>
          <a:bodyPr wrap="square" rtlCol="0">
            <a:spAutoFit/>
          </a:bodyPr>
          <a:lstStyle/>
          <a:p>
            <a:endParaRPr lang="en-AU" dirty="0" smtClean="0"/>
          </a:p>
          <a:p>
            <a:r>
              <a:rPr lang="en-AU" dirty="0" smtClean="0"/>
              <a:t>Mean Kinetic to Eddy Kinetic </a:t>
            </a:r>
            <a:r>
              <a:rPr lang="en-AU" dirty="0" smtClean="0">
                <a:sym typeface="Wingdings" pitchFamily="2" charset="2"/>
              </a:rPr>
              <a:t> If</a:t>
            </a:r>
            <a:r>
              <a:rPr lang="en-AU" dirty="0" smtClean="0"/>
              <a:t> </a:t>
            </a:r>
            <a:r>
              <a:rPr lang="en-AU" dirty="0"/>
              <a:t>positive, this shows a transfer of </a:t>
            </a:r>
            <a:r>
              <a:rPr lang="en-AU" dirty="0" smtClean="0"/>
              <a:t>energy due </a:t>
            </a:r>
            <a:r>
              <a:rPr lang="en-AU" dirty="0"/>
              <a:t>to a </a:t>
            </a:r>
            <a:r>
              <a:rPr lang="en-AU" dirty="0" err="1" smtClean="0"/>
              <a:t>Barotropic</a:t>
            </a:r>
            <a:r>
              <a:rPr lang="en-AU" dirty="0" smtClean="0"/>
              <a:t> instability, Reynolds stresses against the mean flow.</a:t>
            </a:r>
            <a:endParaRPr lang="en-AU" dirty="0" smtClean="0">
              <a:sym typeface="Wingdings" pitchFamily="2" charset="2"/>
            </a:endParaRPr>
          </a:p>
          <a:p>
            <a:r>
              <a:rPr lang="en-AU" dirty="0" smtClean="0">
                <a:sym typeface="Wingdings" pitchFamily="2" charset="2"/>
              </a:rPr>
              <a:t>Mean Available Potential to Eddy Available Potential   If positive indicates </a:t>
            </a:r>
            <a:r>
              <a:rPr lang="en-AU" dirty="0" err="1" smtClean="0">
                <a:sym typeface="Wingdings" pitchFamily="2" charset="2"/>
              </a:rPr>
              <a:t>Baroclinic</a:t>
            </a:r>
            <a:r>
              <a:rPr lang="en-AU" dirty="0" smtClean="0">
                <a:sym typeface="Wingdings" pitchFamily="2" charset="2"/>
              </a:rPr>
              <a:t> Instability as a driver</a:t>
            </a:r>
          </a:p>
        </p:txBody>
      </p:sp>
      <p:sp>
        <p:nvSpPr>
          <p:cNvPr id="6" name="Oval 5"/>
          <p:cNvSpPr/>
          <p:nvPr/>
        </p:nvSpPr>
        <p:spPr bwMode="auto">
          <a:xfrm>
            <a:off x="1958340" y="1935480"/>
            <a:ext cx="320040" cy="1443978"/>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8000"/>
              </a:lnSpc>
              <a:spcBef>
                <a:spcPct val="0"/>
              </a:spcBef>
              <a:spcAft>
                <a:spcPct val="0"/>
              </a:spcAft>
              <a:buClr>
                <a:srgbClr val="000000"/>
              </a:buClr>
              <a:buSzPct val="100000"/>
              <a:buFont typeface="Times New Roman" pitchFamily="18" charset="0"/>
              <a:buNone/>
              <a:tabLst/>
            </a:pPr>
            <a:endParaRPr kumimoji="0" lang="en-AU" sz="1800" b="0" i="0" u="none" strike="noStrike" cap="none" normalizeH="0" baseline="0" smtClean="0">
              <a:ln>
                <a:noFill/>
              </a:ln>
              <a:effectLst/>
              <a:latin typeface="Verdana" pitchFamily="34" charset="0"/>
            </a:endParaRPr>
          </a:p>
        </p:txBody>
      </p:sp>
      <p:sp>
        <p:nvSpPr>
          <p:cNvPr id="7" name="TextBox 6"/>
          <p:cNvSpPr txBox="1"/>
          <p:nvPr/>
        </p:nvSpPr>
        <p:spPr>
          <a:xfrm>
            <a:off x="106681" y="1311596"/>
            <a:ext cx="2456220" cy="635302"/>
          </a:xfrm>
          <a:prstGeom prst="rect">
            <a:avLst/>
          </a:prstGeom>
          <a:noFill/>
        </p:spPr>
        <p:txBody>
          <a:bodyPr wrap="square" rtlCol="0">
            <a:spAutoFit/>
          </a:bodyPr>
          <a:lstStyle/>
          <a:p>
            <a:r>
              <a:rPr lang="en-AU" dirty="0" err="1" smtClean="0"/>
              <a:t>Barotropic</a:t>
            </a:r>
            <a:r>
              <a:rPr lang="en-AU" dirty="0" smtClean="0"/>
              <a:t> instability</a:t>
            </a:r>
            <a:endParaRPr lang="en-AU" dirty="0"/>
          </a:p>
        </p:txBody>
      </p:sp>
      <p:cxnSp>
        <p:nvCxnSpPr>
          <p:cNvPr id="9" name="Straight Arrow Connector 8"/>
          <p:cNvCxnSpPr/>
          <p:nvPr/>
        </p:nvCxnSpPr>
        <p:spPr bwMode="auto">
          <a:xfrm>
            <a:off x="1334791" y="1946898"/>
            <a:ext cx="623549" cy="710571"/>
          </a:xfrm>
          <a:prstGeom prst="straightConnector1">
            <a:avLst/>
          </a:prstGeom>
          <a:solidFill>
            <a:srgbClr val="00B8FF"/>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737775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lum/>
            <a:alphaModFix/>
          </a:blip>
          <a:srcRect/>
          <a:stretch>
            <a:fillRect/>
          </a:stretch>
        </p:blipFill>
        <p:spPr>
          <a:xfrm>
            <a:off x="152400" y="1295400"/>
            <a:ext cx="5403880" cy="4053840"/>
          </a:xfrm>
          <a:prstGeom prst="rect">
            <a:avLst/>
          </a:prstGeom>
          <a:noFill/>
          <a:ln>
            <a:noFill/>
          </a:ln>
        </p:spPr>
      </p:pic>
      <p:sp>
        <p:nvSpPr>
          <p:cNvPr id="3" name="Title 2"/>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dirty="0" smtClean="0"/>
              <a:t>Eddy Tilt - Evolution</a:t>
            </a:r>
            <a:endParaRPr lang="en-US" dirty="0"/>
          </a:p>
        </p:txBody>
      </p:sp>
      <p:sp>
        <p:nvSpPr>
          <p:cNvPr id="4" name="Text Placeholder 3"/>
          <p:cNvSpPr txBox="1">
            <a:spLocks noGrp="1"/>
          </p:cNvSpPr>
          <p:nvPr>
            <p:ph type="body" idx="4294967295"/>
          </p:nvPr>
        </p:nvSpPr>
        <p:spPr>
          <a:xfrm>
            <a:off x="5928360" y="1594440"/>
            <a:ext cx="3647279" cy="4989240"/>
          </a:xfrm>
        </p:spPr>
        <p:txBody>
          <a:bodyPr/>
          <a:lstStyle>
            <a:defPPr marL="432000" lvl="0" indent="-324000">
              <a:spcBef>
                <a:spcPts val="0"/>
              </a:spcBef>
              <a:spcAft>
                <a:spcPts val="1417"/>
              </a:spcAft>
              <a:buSzPct val="45000"/>
              <a:buFont typeface="StarSymbol"/>
              <a:buNone/>
              <a:defRPr lang="en-US" sz="3200" b="0" i="0" u="none" strike="noStrike" kern="1200">
                <a:ln>
                  <a:noFill/>
                </a:ln>
                <a:latin typeface="Arial" pitchFamily="18"/>
                <a:ea typeface="Microsoft YaHei" pitchFamily="2"/>
                <a:cs typeface="Mangal" pitchFamily="2"/>
              </a:defRPr>
            </a:defPPr>
            <a:lvl1pPr marL="432000" lvl="0" indent="-324000">
              <a:spcBef>
                <a:spcPts val="0"/>
              </a:spcBef>
              <a:spcAft>
                <a:spcPts val="1417"/>
              </a:spcAft>
              <a:buSzPct val="45000"/>
              <a:buFont typeface="StarSymbol"/>
              <a:buChar char="●"/>
              <a:defRPr lang="en-US" sz="3200" b="0" i="0" u="none" strike="noStrike" kern="1200">
                <a:ln>
                  <a:noFill/>
                </a:ln>
                <a:latin typeface="Arial" pitchFamily="18"/>
                <a:ea typeface="Microsoft YaHei" pitchFamily="2"/>
                <a:cs typeface="Mangal" pitchFamily="2"/>
              </a:defRPr>
            </a:lvl1pPr>
            <a:lvl2pPr marL="864000" lvl="1" indent="-324000">
              <a:spcBef>
                <a:spcPts val="0"/>
              </a:spcBef>
              <a:spcAft>
                <a:spcPts val="1134"/>
              </a:spcAft>
              <a:buSzPct val="75000"/>
              <a:buFont typeface="StarSymbol"/>
              <a:buChar char="–"/>
              <a:defRPr lang="en-US" sz="2800" b="0" i="0" u="none" strike="noStrike" kern="1200">
                <a:ln>
                  <a:noFill/>
                </a:ln>
                <a:latin typeface="Arial" pitchFamily="18"/>
                <a:ea typeface="Microsoft YaHei" pitchFamily="2"/>
                <a:cs typeface="Mangal" pitchFamily="2"/>
              </a:defRPr>
            </a:lvl2pPr>
            <a:lvl3pPr marL="1295999" lvl="2" indent="-288000">
              <a:spcBef>
                <a:spcPts val="0"/>
              </a:spcBef>
              <a:spcAft>
                <a:spcPts val="850"/>
              </a:spcAft>
              <a:buSzPct val="45000"/>
              <a:buFont typeface="StarSymbol"/>
              <a:buChar char="●"/>
              <a:defRPr lang="en-US" sz="2400" b="0" i="0" u="none" strike="noStrike" kern="1200">
                <a:ln>
                  <a:noFill/>
                </a:ln>
                <a:latin typeface="Arial" pitchFamily="18"/>
                <a:ea typeface="Microsoft YaHei" pitchFamily="2"/>
                <a:cs typeface="Mangal" pitchFamily="2"/>
              </a:defRPr>
            </a:lvl3pPr>
            <a:lvl4pPr marL="1728000" lvl="3" indent="-216000">
              <a:spcBef>
                <a:spcPts val="0"/>
              </a:spcBef>
              <a:spcAft>
                <a:spcPts val="567"/>
              </a:spcAft>
              <a:buSzPct val="75000"/>
              <a:buFont typeface="StarSymbol"/>
              <a:buChar char="–"/>
              <a:defRPr lang="en-US" sz="2000" b="0" i="0" u="none" strike="noStrike" kern="1200">
                <a:ln>
                  <a:noFill/>
                </a:ln>
                <a:latin typeface="Arial" pitchFamily="18"/>
                <a:ea typeface="Microsoft YaHei" pitchFamily="2"/>
                <a:cs typeface="Mangal" pitchFamily="2"/>
              </a:defRPr>
            </a:lvl4pPr>
            <a:lvl5pPr marL="2160000" lvl="4"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5pPr>
            <a:lvl6pPr marL="2592000" lvl="5"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6pPr>
            <a:lvl7pPr marL="3024000" lvl="6"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7pPr>
            <a:lvl8pPr marL="3456000" lvl="7"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8pPr>
            <a:lvl9pPr marL="3887999" lvl="8"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9pPr>
          </a:lstStyle>
          <a:p>
            <a:pPr marL="108000" indent="0">
              <a:buNone/>
            </a:pPr>
            <a:r>
              <a:rPr lang="en-US" sz="2000" dirty="0"/>
              <a:t>The eddy initially forms up against the shelf.</a:t>
            </a:r>
          </a:p>
          <a:p>
            <a:pPr marL="108000" lvl="0" indent="0">
              <a:buNone/>
            </a:pPr>
            <a:r>
              <a:rPr lang="en-US" sz="2000" dirty="0" smtClean="0"/>
              <a:t>Forcing it to tilt</a:t>
            </a:r>
          </a:p>
          <a:p>
            <a:pPr marL="108000" lvl="0" indent="0">
              <a:buNone/>
            </a:pPr>
            <a:r>
              <a:rPr lang="en-US" sz="2000" dirty="0" smtClean="0"/>
              <a:t>Initially the eddy leans </a:t>
            </a:r>
            <a:r>
              <a:rPr lang="en-US" sz="2000" dirty="0"/>
              <a:t>on the </a:t>
            </a:r>
            <a:r>
              <a:rPr lang="en-US" sz="2000" dirty="0" smtClean="0"/>
              <a:t>shelf (blue day 6). </a:t>
            </a:r>
          </a:p>
          <a:p>
            <a:pPr marL="108000" lvl="0" indent="0">
              <a:buNone/>
            </a:pPr>
            <a:r>
              <a:rPr lang="en-US" sz="2000" dirty="0" smtClean="0"/>
              <a:t>The eddy stands </a:t>
            </a:r>
            <a:r>
              <a:rPr lang="en-US" sz="2000" dirty="0"/>
              <a:t>up during the </a:t>
            </a:r>
            <a:r>
              <a:rPr lang="en-US" sz="2000" dirty="0" smtClean="0"/>
              <a:t>formation as it moves off the shelf (Red day 14)</a:t>
            </a:r>
            <a:endParaRPr lang="en-US" sz="2000" dirty="0"/>
          </a:p>
        </p:txBody>
      </p:sp>
      <p:sp>
        <p:nvSpPr>
          <p:cNvPr id="6" name="Rectangle 5"/>
          <p:cNvSpPr/>
          <p:nvPr/>
        </p:nvSpPr>
        <p:spPr>
          <a:xfrm>
            <a:off x="588615" y="5167331"/>
            <a:ext cx="4782078" cy="363818"/>
          </a:xfrm>
          <a:prstGeom prst="rect">
            <a:avLst/>
          </a:prstGeom>
        </p:spPr>
        <p:txBody>
          <a:bodyPr wrap="none">
            <a:spAutoFit/>
          </a:bodyPr>
          <a:lstStyle/>
          <a:p>
            <a:pPr marL="108000" lvl="0" indent="0">
              <a:buNone/>
            </a:pPr>
            <a:r>
              <a:rPr lang="en-US" dirty="0"/>
              <a:t>Profiles of the center point of the eddy</a:t>
            </a:r>
          </a:p>
        </p:txBody>
      </p:sp>
    </p:spTree>
    <p:extLst>
      <p:ext uri="{BB962C8B-B14F-4D97-AF65-F5344CB8AC3E}">
        <p14:creationId xmlns:p14="http://schemas.microsoft.com/office/powerpoint/2010/main" val="763179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4987" y="1452580"/>
            <a:ext cx="5811838" cy="4171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pPr algn="l"/>
            <a:r>
              <a:rPr lang="en-AU" dirty="0" smtClean="0"/>
              <a:t>Vertical Movement in the Eddy</a:t>
            </a:r>
            <a:endParaRPr lang="en-AU" dirty="0"/>
          </a:p>
        </p:txBody>
      </p:sp>
      <p:sp>
        <p:nvSpPr>
          <p:cNvPr id="4" name="Content Placeholder 3"/>
          <p:cNvSpPr>
            <a:spLocks noGrp="1"/>
          </p:cNvSpPr>
          <p:nvPr>
            <p:ph sz="half" idx="1"/>
          </p:nvPr>
        </p:nvSpPr>
        <p:spPr>
          <a:xfrm>
            <a:off x="504825" y="1122219"/>
            <a:ext cx="4173855" cy="5634182"/>
          </a:xfrm>
        </p:spPr>
        <p:txBody>
          <a:bodyPr/>
          <a:lstStyle/>
          <a:p>
            <a:endParaRPr lang="en-AU" sz="2000" dirty="0" smtClean="0"/>
          </a:p>
          <a:p>
            <a:endParaRPr lang="en-AU" sz="2000" dirty="0"/>
          </a:p>
          <a:p>
            <a:endParaRPr lang="en-AU" sz="2000" dirty="0" smtClean="0"/>
          </a:p>
          <a:p>
            <a:endParaRPr lang="en-AU" sz="2000" dirty="0"/>
          </a:p>
          <a:p>
            <a:endParaRPr lang="en-AU" sz="2000" dirty="0" smtClean="0"/>
          </a:p>
          <a:p>
            <a:endParaRPr lang="en-AU" sz="2000" dirty="0" smtClean="0"/>
          </a:p>
          <a:p>
            <a:r>
              <a:rPr lang="en-AU" sz="2000" dirty="0" smtClean="0"/>
              <a:t>Theoretical simple circulation within a cold core eddy. </a:t>
            </a:r>
            <a:endParaRPr lang="en-AU" sz="2000" dirty="0"/>
          </a:p>
          <a:p>
            <a:r>
              <a:rPr lang="en-AU" sz="2000" dirty="0" smtClean="0"/>
              <a:t>BUT – we see</a:t>
            </a:r>
            <a:endParaRPr lang="en-AU" sz="2000" dirty="0"/>
          </a:p>
          <a:p>
            <a:r>
              <a:rPr lang="en-AU" sz="2000" dirty="0" smtClean="0"/>
              <a:t>Intense upwelling </a:t>
            </a:r>
            <a:r>
              <a:rPr lang="en-AU" sz="2000" dirty="0" smtClean="0"/>
              <a:t>in the south of the </a:t>
            </a:r>
            <a:r>
              <a:rPr lang="en-AU" sz="2000" dirty="0" smtClean="0"/>
              <a:t>eddy (</a:t>
            </a:r>
            <a:r>
              <a:rPr lang="en-AU" sz="2000" dirty="0" err="1" smtClean="0"/>
              <a:t>esp</a:t>
            </a:r>
            <a:r>
              <a:rPr lang="en-AU" sz="2000" dirty="0" smtClean="0"/>
              <a:t> at depth), </a:t>
            </a:r>
            <a:r>
              <a:rPr lang="en-AU" sz="2000" dirty="0" err="1" smtClean="0"/>
              <a:t>downwelling</a:t>
            </a:r>
            <a:r>
              <a:rPr lang="en-AU" sz="2000" dirty="0" smtClean="0"/>
              <a:t> </a:t>
            </a:r>
            <a:r>
              <a:rPr lang="en-AU" sz="2000" dirty="0" smtClean="0"/>
              <a:t>on </a:t>
            </a:r>
            <a:r>
              <a:rPr lang="en-AU" sz="2000" dirty="0" smtClean="0"/>
              <a:t>the </a:t>
            </a:r>
            <a:r>
              <a:rPr lang="en-AU" sz="2000" dirty="0" smtClean="0"/>
              <a:t>northern edge</a:t>
            </a:r>
          </a:p>
          <a:p>
            <a:r>
              <a:rPr lang="en-AU" sz="2000" dirty="0" smtClean="0"/>
              <a:t>Complex Circulation Structure in a leaning Eddy</a:t>
            </a:r>
            <a:endParaRPr lang="en-AU" sz="2000" dirty="0" smtClean="0"/>
          </a:p>
        </p:txBody>
      </p:sp>
      <p:sp>
        <p:nvSpPr>
          <p:cNvPr id="6" name="Rectangle 5"/>
          <p:cNvSpPr/>
          <p:nvPr/>
        </p:nvSpPr>
        <p:spPr>
          <a:xfrm>
            <a:off x="4979352" y="5615280"/>
            <a:ext cx="5038725" cy="1178271"/>
          </a:xfrm>
          <a:prstGeom prst="rect">
            <a:avLst/>
          </a:prstGeom>
        </p:spPr>
        <p:txBody>
          <a:bodyPr>
            <a:spAutoFit/>
          </a:bodyPr>
          <a:lstStyle/>
          <a:p>
            <a:r>
              <a:rPr lang="en-AU" dirty="0"/>
              <a:t>Red = Upwelling, </a:t>
            </a:r>
            <a:r>
              <a:rPr lang="en-AU" dirty="0" smtClean="0"/>
              <a:t> Blue </a:t>
            </a:r>
            <a:r>
              <a:rPr lang="en-AU" dirty="0"/>
              <a:t>= </a:t>
            </a:r>
            <a:r>
              <a:rPr lang="en-AU" dirty="0" err="1"/>
              <a:t>downwelling</a:t>
            </a:r>
            <a:endParaRPr lang="en-AU" dirty="0"/>
          </a:p>
          <a:p>
            <a:r>
              <a:rPr lang="en-AU" dirty="0"/>
              <a:t>Stars represent daily position of particles released below 500m that are entrained (and raised) into the eddy.</a:t>
            </a:r>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305" t="34133" r="64158" b="11080"/>
          <a:stretch/>
        </p:blipFill>
        <p:spPr bwMode="auto">
          <a:xfrm>
            <a:off x="838200" y="1600199"/>
            <a:ext cx="3246120" cy="2369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248983" y="1091310"/>
            <a:ext cx="4246099" cy="363818"/>
          </a:xfrm>
          <a:prstGeom prst="rect">
            <a:avLst/>
          </a:prstGeom>
        </p:spPr>
        <p:txBody>
          <a:bodyPr wrap="none">
            <a:spAutoFit/>
          </a:bodyPr>
          <a:lstStyle/>
          <a:p>
            <a:r>
              <a:rPr lang="en-AU" dirty="0"/>
              <a:t>Vertical movement at 500m depth </a:t>
            </a:r>
          </a:p>
        </p:txBody>
      </p: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6319" t="32033" b="11790"/>
          <a:stretch/>
        </p:blipFill>
        <p:spPr bwMode="auto">
          <a:xfrm>
            <a:off x="947447" y="1824389"/>
            <a:ext cx="3027626" cy="205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616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86000" y="90000"/>
            <a:ext cx="9072563" cy="1259946"/>
          </a:xfrm>
        </p:spPr>
        <p:txBody>
          <a:bodyPr/>
          <a:lstStyle/>
          <a:p>
            <a:pPr algn="l"/>
            <a:r>
              <a:rPr lang="en-US" dirty="0" smtClean="0"/>
              <a:t>Circulation around Australia</a:t>
            </a:r>
            <a:endParaRPr lang="en-AU" dirty="0" smtClean="0"/>
          </a:p>
        </p:txBody>
      </p:sp>
      <p:sp>
        <p:nvSpPr>
          <p:cNvPr id="10243" name="Rectangle 3"/>
          <p:cNvSpPr>
            <a:spLocks noGrp="1" noChangeArrowheads="1"/>
          </p:cNvSpPr>
          <p:nvPr>
            <p:ph type="body" idx="1"/>
          </p:nvPr>
        </p:nvSpPr>
        <p:spPr>
          <a:xfrm>
            <a:off x="4443526" y="1653679"/>
            <a:ext cx="5439337" cy="4989035"/>
          </a:xfrm>
        </p:spPr>
        <p:txBody>
          <a:bodyPr/>
          <a:lstStyle/>
          <a:p>
            <a:pPr>
              <a:lnSpc>
                <a:spcPct val="80000"/>
              </a:lnSpc>
            </a:pPr>
            <a:r>
              <a:rPr lang="en-AU" dirty="0" err="1" smtClean="0">
                <a:latin typeface="Verdana" pitchFamily="34" charset="0"/>
                <a:ea typeface="Verdana" pitchFamily="34" charset="0"/>
                <a:cs typeface="Verdana" pitchFamily="34" charset="0"/>
              </a:rPr>
              <a:t>Poleward</a:t>
            </a:r>
            <a:r>
              <a:rPr lang="en-AU" dirty="0" smtClean="0">
                <a:latin typeface="Verdana" pitchFamily="34" charset="0"/>
                <a:ea typeface="Verdana" pitchFamily="34" charset="0"/>
                <a:cs typeface="Verdana" pitchFamily="34" charset="0"/>
              </a:rPr>
              <a:t> flowing currents along east and west coast</a:t>
            </a:r>
          </a:p>
          <a:p>
            <a:pPr lvl="1">
              <a:lnSpc>
                <a:spcPct val="80000"/>
              </a:lnSpc>
            </a:pPr>
            <a:r>
              <a:rPr lang="en-AU" dirty="0" smtClean="0">
                <a:latin typeface="Verdana" pitchFamily="34" charset="0"/>
                <a:ea typeface="Verdana" pitchFamily="34" charset="0"/>
                <a:cs typeface="Verdana" pitchFamily="34" charset="0"/>
              </a:rPr>
              <a:t>Leeuwin Current (West Coast)</a:t>
            </a:r>
          </a:p>
          <a:p>
            <a:pPr lvl="1">
              <a:lnSpc>
                <a:spcPct val="80000"/>
              </a:lnSpc>
            </a:pPr>
            <a:r>
              <a:rPr lang="en-AU" dirty="0" smtClean="0">
                <a:latin typeface="Verdana" pitchFamily="34" charset="0"/>
                <a:ea typeface="Verdana" pitchFamily="34" charset="0"/>
                <a:cs typeface="Verdana" pitchFamily="34" charset="0"/>
              </a:rPr>
              <a:t>East Australian Current (East Coast)</a:t>
            </a:r>
          </a:p>
          <a:p>
            <a:pPr>
              <a:lnSpc>
                <a:spcPct val="80000"/>
              </a:lnSpc>
            </a:pPr>
            <a:r>
              <a:rPr lang="en-AU" dirty="0" smtClean="0">
                <a:latin typeface="Verdana" pitchFamily="34" charset="0"/>
                <a:ea typeface="Verdana" pitchFamily="34" charset="0"/>
                <a:cs typeface="Verdana" pitchFamily="34" charset="0"/>
              </a:rPr>
              <a:t>Major transport of heat and freshwater anomalies; </a:t>
            </a:r>
          </a:p>
          <a:p>
            <a:pPr>
              <a:lnSpc>
                <a:spcPct val="80000"/>
              </a:lnSpc>
            </a:pPr>
            <a:r>
              <a:rPr lang="en-AU" dirty="0" smtClean="0">
                <a:latin typeface="Verdana" pitchFamily="34" charset="0"/>
                <a:ea typeface="Verdana" pitchFamily="34" charset="0"/>
                <a:cs typeface="Verdana" pitchFamily="34" charset="0"/>
              </a:rPr>
              <a:t>Seasonality in </a:t>
            </a:r>
            <a:r>
              <a:rPr lang="en-AU" dirty="0" err="1" smtClean="0">
                <a:latin typeface="Verdana" pitchFamily="34" charset="0"/>
                <a:ea typeface="Verdana" pitchFamily="34" charset="0"/>
                <a:cs typeface="Verdana" pitchFamily="34" charset="0"/>
              </a:rPr>
              <a:t>poleward</a:t>
            </a:r>
            <a:r>
              <a:rPr lang="en-AU" dirty="0" smtClean="0">
                <a:latin typeface="Verdana" pitchFamily="34" charset="0"/>
                <a:ea typeface="Verdana" pitchFamily="34" charset="0"/>
                <a:cs typeface="Verdana" pitchFamily="34" charset="0"/>
              </a:rPr>
              <a:t> penetration</a:t>
            </a:r>
          </a:p>
          <a:p>
            <a:pPr>
              <a:lnSpc>
                <a:spcPct val="80000"/>
              </a:lnSpc>
            </a:pPr>
            <a:r>
              <a:rPr lang="en-AU" dirty="0" smtClean="0">
                <a:latin typeface="Verdana" pitchFamily="34" charset="0"/>
                <a:ea typeface="Verdana" pitchFamily="34" charset="0"/>
                <a:cs typeface="Verdana" pitchFamily="34" charset="0"/>
              </a:rPr>
              <a:t>Influence climate conditions and processes downstream</a:t>
            </a:r>
          </a:p>
          <a:p>
            <a:pPr>
              <a:lnSpc>
                <a:spcPct val="80000"/>
              </a:lnSpc>
              <a:buFont typeface="Wingdings 2" pitchFamily="18" charset="2"/>
              <a:buNone/>
            </a:pPr>
            <a:r>
              <a:rPr lang="en-US" dirty="0" smtClean="0">
                <a:latin typeface="Verdana" pitchFamily="34" charset="0"/>
                <a:ea typeface="Verdana" pitchFamily="34" charset="0"/>
                <a:cs typeface="Verdana" pitchFamily="34" charset="0"/>
              </a:rPr>
              <a:t>		</a:t>
            </a:r>
          </a:p>
          <a:p>
            <a:pPr>
              <a:lnSpc>
                <a:spcPct val="80000"/>
              </a:lnSpc>
            </a:pPr>
            <a:endParaRPr lang="en-AU" dirty="0" smtClean="0">
              <a:latin typeface="Verdana" pitchFamily="34" charset="0"/>
              <a:ea typeface="Verdana" pitchFamily="34" charset="0"/>
              <a:cs typeface="Verdana" pitchFamily="34" charset="0"/>
            </a:endParaRPr>
          </a:p>
        </p:txBody>
      </p:sp>
      <p:pic>
        <p:nvPicPr>
          <p:cNvPr id="10244" name="Picture 4" descr="vseas_AUS2"/>
          <p:cNvPicPr>
            <a:picLocks noChangeAspect="1" noChangeArrowheads="1"/>
          </p:cNvPicPr>
          <p:nvPr/>
        </p:nvPicPr>
        <p:blipFill>
          <a:blip r:embed="rId3" cstate="print"/>
          <a:srcRect/>
          <a:stretch>
            <a:fillRect/>
          </a:stretch>
        </p:blipFill>
        <p:spPr bwMode="auto">
          <a:xfrm>
            <a:off x="252898" y="1148500"/>
            <a:ext cx="4030499" cy="5633007"/>
          </a:xfrm>
          <a:prstGeom prst="rect">
            <a:avLst/>
          </a:prstGeom>
          <a:noFill/>
          <a:ln w="9525">
            <a:noFill/>
            <a:miter lim="800000"/>
            <a:headEnd/>
            <a:tailEnd/>
          </a:ln>
        </p:spPr>
      </p:pic>
      <p:sp>
        <p:nvSpPr>
          <p:cNvPr id="10245" name="Text Box 5" descr="Sphere"/>
          <p:cNvSpPr txBox="1">
            <a:spLocks noChangeArrowheads="1"/>
          </p:cNvSpPr>
          <p:nvPr/>
        </p:nvSpPr>
        <p:spPr bwMode="auto">
          <a:xfrm>
            <a:off x="1338041" y="2104756"/>
            <a:ext cx="1428089" cy="373263"/>
          </a:xfrm>
          <a:prstGeom prst="rect">
            <a:avLst/>
          </a:prstGeom>
          <a:noFill/>
          <a:ln w="9525" algn="ctr">
            <a:noFill/>
            <a:miter lim="800000"/>
            <a:headEnd/>
            <a:tailEnd/>
          </a:ln>
        </p:spPr>
        <p:txBody>
          <a:bodyPr lIns="100794" tIns="50397" rIns="100794" bIns="50397">
            <a:spAutoFit/>
          </a:bodyPr>
          <a:lstStyle/>
          <a:p>
            <a:pPr>
              <a:spcBef>
                <a:spcPct val="50000"/>
              </a:spcBef>
            </a:pPr>
            <a:r>
              <a:rPr lang="en-US" dirty="0"/>
              <a:t>Summer</a:t>
            </a:r>
            <a:endParaRPr lang="en-AU" dirty="0"/>
          </a:p>
        </p:txBody>
      </p:sp>
      <p:sp>
        <p:nvSpPr>
          <p:cNvPr id="10246" name="Text Box 6" descr="Sphere"/>
          <p:cNvSpPr txBox="1">
            <a:spLocks noChangeArrowheads="1"/>
          </p:cNvSpPr>
          <p:nvPr/>
        </p:nvSpPr>
        <p:spPr bwMode="auto">
          <a:xfrm>
            <a:off x="1706356" y="5447516"/>
            <a:ext cx="1190074" cy="373263"/>
          </a:xfrm>
          <a:prstGeom prst="rect">
            <a:avLst/>
          </a:prstGeom>
          <a:noFill/>
          <a:ln w="9525" algn="ctr">
            <a:noFill/>
            <a:miter lim="800000"/>
            <a:headEnd/>
            <a:tailEnd/>
          </a:ln>
        </p:spPr>
        <p:txBody>
          <a:bodyPr lIns="100794" tIns="50397" rIns="100794" bIns="50397">
            <a:spAutoFit/>
          </a:bodyPr>
          <a:lstStyle/>
          <a:p>
            <a:pPr>
              <a:spcBef>
                <a:spcPct val="50000"/>
              </a:spcBef>
            </a:pPr>
            <a:endParaRPr lang="en-AU"/>
          </a:p>
        </p:txBody>
      </p:sp>
      <p:sp>
        <p:nvSpPr>
          <p:cNvPr id="10247" name="Text Box 7" descr="Sphere"/>
          <p:cNvSpPr txBox="1">
            <a:spLocks noChangeArrowheads="1"/>
          </p:cNvSpPr>
          <p:nvPr/>
        </p:nvSpPr>
        <p:spPr bwMode="auto">
          <a:xfrm>
            <a:off x="1416797" y="4962383"/>
            <a:ext cx="1111318" cy="373263"/>
          </a:xfrm>
          <a:prstGeom prst="rect">
            <a:avLst/>
          </a:prstGeom>
          <a:noFill/>
          <a:ln w="9525" algn="ctr">
            <a:noFill/>
            <a:miter lim="800000"/>
            <a:headEnd/>
            <a:tailEnd/>
          </a:ln>
        </p:spPr>
        <p:txBody>
          <a:bodyPr lIns="100794" tIns="50397" rIns="100794" bIns="50397">
            <a:spAutoFit/>
          </a:bodyPr>
          <a:lstStyle/>
          <a:p>
            <a:pPr>
              <a:spcBef>
                <a:spcPct val="50000"/>
              </a:spcBef>
            </a:pPr>
            <a:r>
              <a:rPr lang="en-US"/>
              <a:t>Winter</a:t>
            </a:r>
            <a:endParaRPr lang="en-AU"/>
          </a:p>
        </p:txBody>
      </p:sp>
    </p:spTree>
    <p:extLst>
      <p:ext uri="{BB962C8B-B14F-4D97-AF65-F5344CB8AC3E}">
        <p14:creationId xmlns:p14="http://schemas.microsoft.com/office/powerpoint/2010/main" val="4113183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Entrainment of Shelf waters into a CCE</a:t>
            </a:r>
            <a:endParaRPr lang="en-AU"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303168" y="3882222"/>
            <a:ext cx="3953790" cy="2963302"/>
          </a:xfrm>
        </p:spPr>
      </p:pic>
      <p:sp>
        <p:nvSpPr>
          <p:cNvPr id="6" name="Content Placeholder 5"/>
          <p:cNvSpPr>
            <a:spLocks noGrp="1"/>
          </p:cNvSpPr>
          <p:nvPr>
            <p:ph sz="half" idx="2"/>
          </p:nvPr>
        </p:nvSpPr>
        <p:spPr>
          <a:xfrm>
            <a:off x="389106" y="1122219"/>
            <a:ext cx="9183519" cy="5634182"/>
          </a:xfrm>
        </p:spPr>
        <p:txBody>
          <a:bodyPr/>
          <a:lstStyle/>
          <a:p>
            <a:r>
              <a:rPr lang="en-AU" sz="2000" dirty="0" smtClean="0"/>
              <a:t>Cold Core Frontal Eddies have been seen to be high in surface chlorophyll.  </a:t>
            </a:r>
          </a:p>
          <a:p>
            <a:r>
              <a:rPr lang="en-AU" sz="2000" dirty="0" smtClean="0"/>
              <a:t>Possibly because they entrain (nutrient rich) shelf waters</a:t>
            </a:r>
            <a:endParaRPr lang="en-AU" sz="2000"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821" y="3873632"/>
            <a:ext cx="2135187" cy="2541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84720" y="4025302"/>
            <a:ext cx="2795905" cy="1178271"/>
          </a:xfrm>
          <a:prstGeom prst="rect">
            <a:avLst/>
          </a:prstGeom>
          <a:noFill/>
        </p:spPr>
        <p:txBody>
          <a:bodyPr wrap="square" rtlCol="0">
            <a:spAutoFit/>
          </a:bodyPr>
          <a:lstStyle/>
          <a:p>
            <a:r>
              <a:rPr lang="en-AU" dirty="0" smtClean="0"/>
              <a:t>Grey dots </a:t>
            </a:r>
            <a:r>
              <a:rPr lang="en-AU" dirty="0"/>
              <a:t>(</a:t>
            </a:r>
            <a:r>
              <a:rPr lang="en-AU" dirty="0" smtClean="0"/>
              <a:t>pink cross)</a:t>
            </a:r>
          </a:p>
          <a:p>
            <a:r>
              <a:rPr lang="en-AU" dirty="0" smtClean="0"/>
              <a:t> show location of glider on SLA (</a:t>
            </a:r>
            <a:r>
              <a:rPr lang="en-AU" dirty="0" err="1" smtClean="0"/>
              <a:t>Chl</a:t>
            </a:r>
            <a:r>
              <a:rPr lang="en-AU" dirty="0" smtClean="0"/>
              <a:t>) images</a:t>
            </a:r>
            <a:endParaRPr lang="en-AU" dirty="0"/>
          </a:p>
        </p:txBody>
      </p:sp>
      <p:pic>
        <p:nvPicPr>
          <p:cNvPr id="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60198"/>
          <a:stretch/>
        </p:blipFill>
        <p:spPr bwMode="auto">
          <a:xfrm>
            <a:off x="605472" y="1973024"/>
            <a:ext cx="8382000" cy="1785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81038"/>
          <a:stretch/>
        </p:blipFill>
        <p:spPr bwMode="auto">
          <a:xfrm rot="5400000">
            <a:off x="-1428383" y="3757703"/>
            <a:ext cx="4067710" cy="850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0740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Observations of Entrained Shelf Water</a:t>
            </a:r>
            <a:endParaRPr lang="en-AU" dirty="0"/>
          </a:p>
        </p:txBody>
      </p:sp>
      <p:sp>
        <p:nvSpPr>
          <p:cNvPr id="3" name="Content Placeholder 2"/>
          <p:cNvSpPr>
            <a:spLocks noGrp="1"/>
          </p:cNvSpPr>
          <p:nvPr>
            <p:ph sz="half" idx="1"/>
          </p:nvPr>
        </p:nvSpPr>
        <p:spPr/>
        <p:txBody>
          <a:bodyPr/>
          <a:lstStyle/>
          <a:p>
            <a:r>
              <a:rPr lang="en-AU" sz="2000" dirty="0" smtClean="0"/>
              <a:t>A glider mission around the eddy shows </a:t>
            </a:r>
          </a:p>
          <a:p>
            <a:r>
              <a:rPr lang="en-AU" sz="2000" dirty="0" smtClean="0"/>
              <a:t>High chlorophyll where filaments are entrained off the shelf, wrapping around the northern portion of the eddy (day 8)</a:t>
            </a:r>
          </a:p>
          <a:p>
            <a:endParaRPr lang="en-AU" sz="2000" dirty="0"/>
          </a:p>
          <a:p>
            <a:r>
              <a:rPr lang="en-AU" sz="2000" dirty="0" smtClean="0"/>
              <a:t>Evidence of entrained shelf waters (high in oxygen and salinity below SML ~75-150m  </a:t>
            </a:r>
            <a:r>
              <a:rPr lang="en-AU" sz="2000" dirty="0" err="1" smtClean="0"/>
              <a:t>e.g</a:t>
            </a:r>
            <a:r>
              <a:rPr lang="en-AU" sz="2000" dirty="0" smtClean="0"/>
              <a:t> day 8, 11, 17)</a:t>
            </a:r>
            <a:endParaRPr lang="en-AU" sz="2000" dirty="0"/>
          </a:p>
        </p:txBody>
      </p:sp>
      <p:sp>
        <p:nvSpPr>
          <p:cNvPr id="4" name="Content Placeholder 3"/>
          <p:cNvSpPr>
            <a:spLocks noGrp="1"/>
          </p:cNvSpPr>
          <p:nvPr>
            <p:ph sz="half" idx="2"/>
          </p:nvPr>
        </p:nvSpPr>
        <p:spPr/>
        <p:txBody>
          <a:bodyPr/>
          <a:lstStyle/>
          <a:p>
            <a:endParaRPr lang="en-AU"/>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7203" y="975360"/>
            <a:ext cx="5163422" cy="3831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5438" y="4506595"/>
            <a:ext cx="2135187" cy="2541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7663" y="4898549"/>
            <a:ext cx="3054924" cy="1883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89630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smtClean="0"/>
              <a:t>Simulations of Entrainment of Shelf waters</a:t>
            </a:r>
            <a:endParaRPr lang="en-US" dirty="0"/>
          </a:p>
        </p:txBody>
      </p:sp>
      <p:sp>
        <p:nvSpPr>
          <p:cNvPr id="3" name="Text Placeholder 2"/>
          <p:cNvSpPr txBox="1">
            <a:spLocks noGrp="1"/>
          </p:cNvSpPr>
          <p:nvPr>
            <p:ph idx="1"/>
          </p:nvPr>
        </p:nvSpPr>
        <p:spPr/>
        <p:txBody>
          <a:bodyPr/>
          <a:lstStyle>
            <a:defPPr marL="432000" lvl="0" indent="-324000">
              <a:spcBef>
                <a:spcPts val="0"/>
              </a:spcBef>
              <a:spcAft>
                <a:spcPts val="1417"/>
              </a:spcAft>
              <a:buSzPct val="45000"/>
              <a:buFont typeface="StarSymbol"/>
              <a:buNone/>
              <a:defRPr lang="en-US" sz="3200" b="0" i="0" u="none" strike="noStrike" kern="1200">
                <a:ln>
                  <a:noFill/>
                </a:ln>
                <a:latin typeface="Arial" pitchFamily="18"/>
                <a:ea typeface="Microsoft YaHei" pitchFamily="2"/>
                <a:cs typeface="Mangal" pitchFamily="2"/>
              </a:defRPr>
            </a:defPPr>
            <a:lvl1pPr marL="432000" lvl="0" indent="-324000">
              <a:spcBef>
                <a:spcPts val="0"/>
              </a:spcBef>
              <a:spcAft>
                <a:spcPts val="1417"/>
              </a:spcAft>
              <a:buSzPct val="45000"/>
              <a:buFont typeface="StarSymbol"/>
              <a:buChar char="●"/>
              <a:defRPr lang="en-US" sz="3200" b="0" i="0" u="none" strike="noStrike" kern="1200">
                <a:ln>
                  <a:noFill/>
                </a:ln>
                <a:latin typeface="Arial" pitchFamily="18"/>
                <a:ea typeface="Microsoft YaHei" pitchFamily="2"/>
                <a:cs typeface="Mangal" pitchFamily="2"/>
              </a:defRPr>
            </a:lvl1pPr>
            <a:lvl2pPr marL="864000" lvl="1" indent="-324000">
              <a:spcBef>
                <a:spcPts val="0"/>
              </a:spcBef>
              <a:spcAft>
                <a:spcPts val="1134"/>
              </a:spcAft>
              <a:buSzPct val="75000"/>
              <a:buFont typeface="StarSymbol"/>
              <a:buChar char="–"/>
              <a:defRPr lang="en-US" sz="2800" b="0" i="0" u="none" strike="noStrike" kern="1200">
                <a:ln>
                  <a:noFill/>
                </a:ln>
                <a:latin typeface="Arial" pitchFamily="18"/>
                <a:ea typeface="Microsoft YaHei" pitchFamily="2"/>
                <a:cs typeface="Mangal" pitchFamily="2"/>
              </a:defRPr>
            </a:lvl2pPr>
            <a:lvl3pPr marL="1295999" lvl="2" indent="-288000">
              <a:spcBef>
                <a:spcPts val="0"/>
              </a:spcBef>
              <a:spcAft>
                <a:spcPts val="850"/>
              </a:spcAft>
              <a:buSzPct val="45000"/>
              <a:buFont typeface="StarSymbol"/>
              <a:buChar char="●"/>
              <a:defRPr lang="en-US" sz="2400" b="0" i="0" u="none" strike="noStrike" kern="1200">
                <a:ln>
                  <a:noFill/>
                </a:ln>
                <a:latin typeface="Arial" pitchFamily="18"/>
                <a:ea typeface="Microsoft YaHei" pitchFamily="2"/>
                <a:cs typeface="Mangal" pitchFamily="2"/>
              </a:defRPr>
            </a:lvl3pPr>
            <a:lvl4pPr marL="1728000" lvl="3" indent="-216000">
              <a:spcBef>
                <a:spcPts val="0"/>
              </a:spcBef>
              <a:spcAft>
                <a:spcPts val="567"/>
              </a:spcAft>
              <a:buSzPct val="75000"/>
              <a:buFont typeface="StarSymbol"/>
              <a:buChar char="–"/>
              <a:defRPr lang="en-US" sz="2000" b="0" i="0" u="none" strike="noStrike" kern="1200">
                <a:ln>
                  <a:noFill/>
                </a:ln>
                <a:latin typeface="Arial" pitchFamily="18"/>
                <a:ea typeface="Microsoft YaHei" pitchFamily="2"/>
                <a:cs typeface="Mangal" pitchFamily="2"/>
              </a:defRPr>
            </a:lvl4pPr>
            <a:lvl5pPr marL="2160000" lvl="4"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5pPr>
            <a:lvl6pPr marL="2592000" lvl="5"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6pPr>
            <a:lvl7pPr marL="3024000" lvl="6"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7pPr>
            <a:lvl8pPr marL="3456000" lvl="7"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8pPr>
            <a:lvl9pPr marL="3887999" lvl="8"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9pPr>
          </a:lstStyle>
          <a:p>
            <a:r>
              <a:rPr lang="en-US" sz="1600" dirty="0"/>
              <a:t>Particles are released every 0.3</a:t>
            </a:r>
            <a:r>
              <a:rPr lang="en-US" sz="1600" baseline="30000" dirty="0"/>
              <a:t>o</a:t>
            </a:r>
            <a:r>
              <a:rPr lang="en-US" sz="1600" dirty="0"/>
              <a:t> of latitude, 0.05</a:t>
            </a:r>
            <a:r>
              <a:rPr lang="en-US" sz="1600" baseline="30000" dirty="0"/>
              <a:t>o</a:t>
            </a:r>
            <a:r>
              <a:rPr lang="en-US" sz="1600" dirty="0"/>
              <a:t> of longitude and 50 m depth.</a:t>
            </a:r>
          </a:p>
          <a:p>
            <a:pPr lvl="0"/>
            <a:r>
              <a:rPr lang="en-US" sz="1600" dirty="0" smtClean="0"/>
              <a:t>Particles </a:t>
            </a:r>
            <a:r>
              <a:rPr lang="en-US" sz="1600" dirty="0"/>
              <a:t>are entrained from north and south of the eddy formation </a:t>
            </a:r>
            <a:r>
              <a:rPr lang="en-US" sz="1600" dirty="0" smtClean="0"/>
              <a:t>region</a:t>
            </a:r>
          </a:p>
          <a:p>
            <a:r>
              <a:rPr lang="en-US" sz="1600" dirty="0"/>
              <a:t>Southward flowing particles </a:t>
            </a:r>
            <a:r>
              <a:rPr lang="en-US" sz="1600" dirty="0" smtClean="0"/>
              <a:t>– Entrainment comes </a:t>
            </a:r>
            <a:r>
              <a:rPr lang="en-US" sz="1600" dirty="0"/>
              <a:t>from all </a:t>
            </a:r>
            <a:r>
              <a:rPr lang="en-US" sz="1600" dirty="0" smtClean="0"/>
              <a:t>depths.</a:t>
            </a:r>
            <a:endParaRPr lang="en-US" sz="1600" dirty="0"/>
          </a:p>
          <a:p>
            <a:pPr lvl="0"/>
            <a:r>
              <a:rPr lang="en-US" sz="1600" dirty="0" smtClean="0"/>
              <a:t>Northward </a:t>
            </a:r>
            <a:r>
              <a:rPr lang="en-US" sz="1600" dirty="0"/>
              <a:t>flowing particles </a:t>
            </a:r>
            <a:r>
              <a:rPr lang="en-US" sz="1600" dirty="0" smtClean="0"/>
              <a:t>– Entrainment tends </a:t>
            </a:r>
            <a:r>
              <a:rPr lang="en-US" sz="1600" dirty="0"/>
              <a:t>to be </a:t>
            </a:r>
            <a:r>
              <a:rPr lang="en-US" sz="1600" dirty="0" smtClean="0"/>
              <a:t>from </a:t>
            </a:r>
            <a:r>
              <a:rPr lang="en-US" sz="1600" dirty="0"/>
              <a:t>the surface layer </a:t>
            </a:r>
            <a:r>
              <a:rPr lang="en-US" sz="1600" dirty="0" smtClean="0"/>
              <a:t>only</a:t>
            </a:r>
          </a:p>
        </p:txBody>
      </p:sp>
      <p:pic>
        <p:nvPicPr>
          <p:cNvPr id="4" name="Picture 3"/>
          <p:cNvPicPr>
            <a:picLocks noChangeAspect="1"/>
          </p:cNvPicPr>
          <p:nvPr/>
        </p:nvPicPr>
        <p:blipFill rotWithShape="1">
          <a:blip r:embed="rId5">
            <a:lum/>
            <a:alphaModFix/>
          </a:blip>
          <a:srcRect l="7333" r="6576"/>
          <a:stretch/>
        </p:blipFill>
        <p:spPr>
          <a:xfrm>
            <a:off x="2752217" y="2659038"/>
            <a:ext cx="3979323" cy="3544692"/>
          </a:xfrm>
          <a:prstGeom prst="rect">
            <a:avLst/>
          </a:prstGeom>
          <a:noFill/>
          <a:ln>
            <a:noFill/>
          </a:ln>
        </p:spPr>
      </p:pic>
      <p:pic>
        <p:nvPicPr>
          <p:cNvPr id="5" name="ppmov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bwMode="auto">
          <a:xfrm>
            <a:off x="6805113" y="2872398"/>
            <a:ext cx="3638481" cy="2728644"/>
          </a:xfrm>
          <a:prstGeom prst="rect">
            <a:avLst/>
          </a:prstGeom>
          <a:noFill/>
          <a:ln w="9525">
            <a:noFill/>
            <a:round/>
            <a:headEnd/>
            <a:tailEnd/>
          </a:ln>
          <a:effectLst/>
        </p:spPr>
      </p:pic>
      <p:sp>
        <p:nvSpPr>
          <p:cNvPr id="6" name="TextBox 5"/>
          <p:cNvSpPr txBox="1"/>
          <p:nvPr/>
        </p:nvSpPr>
        <p:spPr>
          <a:xfrm>
            <a:off x="7831997" y="6654172"/>
            <a:ext cx="2053767" cy="273280"/>
          </a:xfrm>
          <a:prstGeom prst="rect">
            <a:avLst/>
          </a:prstGeom>
          <a:noFill/>
        </p:spPr>
        <p:txBody>
          <a:bodyPr wrap="none" rtlCol="0">
            <a:spAutoFit/>
          </a:bodyPr>
          <a:lstStyle/>
          <a:p>
            <a:r>
              <a:rPr lang="en-AU" sz="1200" dirty="0" smtClean="0"/>
              <a:t>Macdonald et al in prep</a:t>
            </a:r>
            <a:endParaRPr lang="en-AU" sz="1200" dirty="0"/>
          </a:p>
        </p:txBody>
      </p:sp>
      <p:pic>
        <p:nvPicPr>
          <p:cNvPr id="7" name="Picture 6"/>
          <p:cNvPicPr>
            <a:picLocks noChangeAspect="1"/>
          </p:cNvPicPr>
          <p:nvPr/>
        </p:nvPicPr>
        <p:blipFill rotWithShape="1">
          <a:blip r:embed="rId7">
            <a:lum/>
            <a:alphaModFix/>
          </a:blip>
          <a:srcRect l="9716" t="2980" r="14101"/>
          <a:stretch/>
        </p:blipFill>
        <p:spPr>
          <a:xfrm>
            <a:off x="1" y="2827552"/>
            <a:ext cx="2606040" cy="2542951"/>
          </a:xfrm>
          <a:prstGeom prst="rect">
            <a:avLst/>
          </a:prstGeom>
          <a:noFill/>
          <a:ln>
            <a:noFill/>
          </a:ln>
        </p:spPr>
      </p:pic>
      <p:sp>
        <p:nvSpPr>
          <p:cNvPr id="8" name="Rectangle 7"/>
          <p:cNvSpPr/>
          <p:nvPr/>
        </p:nvSpPr>
        <p:spPr>
          <a:xfrm>
            <a:off x="2606040" y="6021821"/>
            <a:ext cx="4358639" cy="363818"/>
          </a:xfrm>
          <a:prstGeom prst="rect">
            <a:avLst/>
          </a:prstGeom>
        </p:spPr>
        <p:txBody>
          <a:bodyPr wrap="square">
            <a:spAutoFit/>
          </a:bodyPr>
          <a:lstStyle/>
          <a:p>
            <a:r>
              <a:rPr lang="en-US" dirty="0" smtClean="0"/>
              <a:t>Initial position </a:t>
            </a:r>
            <a:r>
              <a:rPr lang="en-US" dirty="0"/>
              <a:t>of entrained particles</a:t>
            </a:r>
            <a:endParaRPr lang="en-AU" dirty="0"/>
          </a:p>
        </p:txBody>
      </p:sp>
    </p:spTree>
    <p:extLst>
      <p:ext uri="{BB962C8B-B14F-4D97-AF65-F5344CB8AC3E}">
        <p14:creationId xmlns:p14="http://schemas.microsoft.com/office/powerpoint/2010/main" val="1570968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6289" y="4867837"/>
            <a:ext cx="1237575" cy="216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txBox="1">
            <a:spLocks noGrp="1"/>
          </p:cNvSpPr>
          <p:nvPr>
            <p:ph type="title"/>
          </p:nvPr>
        </p:nvSpPr>
        <p:spPr>
          <a:xfrm>
            <a:off x="465272" y="90432"/>
            <a:ext cx="9067800" cy="894306"/>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smtClean="0"/>
              <a:t>Entrainment of Shelf waters into a CCE</a:t>
            </a:r>
            <a:endParaRPr lang="en-US" dirty="0"/>
          </a:p>
        </p:txBody>
      </p:sp>
      <p:sp>
        <p:nvSpPr>
          <p:cNvPr id="3" name="Text Placeholder 2"/>
          <p:cNvSpPr txBox="1">
            <a:spLocks noGrp="1"/>
          </p:cNvSpPr>
          <p:nvPr>
            <p:ph idx="1"/>
          </p:nvPr>
        </p:nvSpPr>
        <p:spPr>
          <a:xfrm>
            <a:off x="105977" y="1075174"/>
            <a:ext cx="4154724" cy="5681226"/>
          </a:xfrm>
        </p:spPr>
        <p:txBody>
          <a:bodyPr/>
          <a:lstStyle>
            <a:defPPr marL="432000" lvl="0" indent="-324000">
              <a:spcBef>
                <a:spcPts val="0"/>
              </a:spcBef>
              <a:spcAft>
                <a:spcPts val="1417"/>
              </a:spcAft>
              <a:buSzPct val="45000"/>
              <a:buFont typeface="StarSymbol"/>
              <a:buNone/>
              <a:defRPr lang="en-US" sz="3200" b="0" i="0" u="none" strike="noStrike" kern="1200">
                <a:ln>
                  <a:noFill/>
                </a:ln>
                <a:latin typeface="Arial" pitchFamily="18"/>
                <a:ea typeface="Microsoft YaHei" pitchFamily="2"/>
                <a:cs typeface="Mangal" pitchFamily="2"/>
              </a:defRPr>
            </a:defPPr>
            <a:lvl1pPr marL="432000" lvl="0" indent="-324000">
              <a:spcBef>
                <a:spcPts val="0"/>
              </a:spcBef>
              <a:spcAft>
                <a:spcPts val="1417"/>
              </a:spcAft>
              <a:buSzPct val="45000"/>
              <a:buFont typeface="StarSymbol"/>
              <a:buChar char="●"/>
              <a:defRPr lang="en-US" sz="3200" b="0" i="0" u="none" strike="noStrike" kern="1200">
                <a:ln>
                  <a:noFill/>
                </a:ln>
                <a:latin typeface="Arial" pitchFamily="18"/>
                <a:ea typeface="Microsoft YaHei" pitchFamily="2"/>
                <a:cs typeface="Mangal" pitchFamily="2"/>
              </a:defRPr>
            </a:lvl1pPr>
            <a:lvl2pPr marL="864000" lvl="1" indent="-324000">
              <a:spcBef>
                <a:spcPts val="0"/>
              </a:spcBef>
              <a:spcAft>
                <a:spcPts val="1134"/>
              </a:spcAft>
              <a:buSzPct val="75000"/>
              <a:buFont typeface="StarSymbol"/>
              <a:buChar char="–"/>
              <a:defRPr lang="en-US" sz="2800" b="0" i="0" u="none" strike="noStrike" kern="1200">
                <a:ln>
                  <a:noFill/>
                </a:ln>
                <a:latin typeface="Arial" pitchFamily="18"/>
                <a:ea typeface="Microsoft YaHei" pitchFamily="2"/>
                <a:cs typeface="Mangal" pitchFamily="2"/>
              </a:defRPr>
            </a:lvl2pPr>
            <a:lvl3pPr marL="1295999" lvl="2" indent="-288000">
              <a:spcBef>
                <a:spcPts val="0"/>
              </a:spcBef>
              <a:spcAft>
                <a:spcPts val="850"/>
              </a:spcAft>
              <a:buSzPct val="45000"/>
              <a:buFont typeface="StarSymbol"/>
              <a:buChar char="●"/>
              <a:defRPr lang="en-US" sz="2400" b="0" i="0" u="none" strike="noStrike" kern="1200">
                <a:ln>
                  <a:noFill/>
                </a:ln>
                <a:latin typeface="Arial" pitchFamily="18"/>
                <a:ea typeface="Microsoft YaHei" pitchFamily="2"/>
                <a:cs typeface="Mangal" pitchFamily="2"/>
              </a:defRPr>
            </a:lvl3pPr>
            <a:lvl4pPr marL="1728000" lvl="3" indent="-216000">
              <a:spcBef>
                <a:spcPts val="0"/>
              </a:spcBef>
              <a:spcAft>
                <a:spcPts val="567"/>
              </a:spcAft>
              <a:buSzPct val="75000"/>
              <a:buFont typeface="StarSymbol"/>
              <a:buChar char="–"/>
              <a:defRPr lang="en-US" sz="2000" b="0" i="0" u="none" strike="noStrike" kern="1200">
                <a:ln>
                  <a:noFill/>
                </a:ln>
                <a:latin typeface="Arial" pitchFamily="18"/>
                <a:ea typeface="Microsoft YaHei" pitchFamily="2"/>
                <a:cs typeface="Mangal" pitchFamily="2"/>
              </a:defRPr>
            </a:lvl4pPr>
            <a:lvl5pPr marL="2160000" lvl="4"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5pPr>
            <a:lvl6pPr marL="2592000" lvl="5"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6pPr>
            <a:lvl7pPr marL="3024000" lvl="6"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7pPr>
            <a:lvl8pPr marL="3456000" lvl="7"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8pPr>
            <a:lvl9pPr marL="3887999" lvl="8"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9pPr>
          </a:lstStyle>
          <a:p>
            <a:r>
              <a:rPr lang="en-AU" sz="1800" dirty="0"/>
              <a:t>The initial (A,C; 29th September 2009) and final (B,D; 9th October 2009) position of released particles.</a:t>
            </a:r>
          </a:p>
          <a:p>
            <a:r>
              <a:rPr lang="en-AU" sz="1800" dirty="0"/>
              <a:t>The particles were released at two depths: 0 m (A,B) and 50 m (C,D). </a:t>
            </a:r>
            <a:endParaRPr lang="en-AU" sz="1800" dirty="0" smtClean="0"/>
          </a:p>
          <a:p>
            <a:r>
              <a:rPr lang="en-AU" sz="1800" dirty="0" smtClean="0"/>
              <a:t>Released on the shelf (Grey) offshore (black),  Eventually entrained (Red) </a:t>
            </a:r>
          </a:p>
          <a:p>
            <a:r>
              <a:rPr lang="en-AU" sz="1800" dirty="0" smtClean="0"/>
              <a:t>Shading is modelled </a:t>
            </a:r>
            <a:r>
              <a:rPr lang="en-AU" sz="1800" dirty="0"/>
              <a:t>sea level anomaly (SLA), </a:t>
            </a:r>
            <a:r>
              <a:rPr lang="en-AU" sz="1800" dirty="0" smtClean="0"/>
              <a:t>blue ( </a:t>
            </a:r>
            <a:r>
              <a:rPr lang="en-AU" sz="1800" dirty="0"/>
              <a:t>negative </a:t>
            </a:r>
            <a:r>
              <a:rPr lang="en-AU" sz="1800" dirty="0" smtClean="0"/>
              <a:t>SLA) , red (positive SLA).</a:t>
            </a:r>
          </a:p>
          <a:p>
            <a:r>
              <a:rPr lang="en-AU" sz="1800" dirty="0" smtClean="0"/>
              <a:t>35% (0m) and 27% (50m) of shelf particles entrained. </a:t>
            </a:r>
          </a:p>
          <a:p>
            <a:r>
              <a:rPr lang="en-AU" sz="1800" dirty="0" smtClean="0"/>
              <a:t>Some particles travel long distances (2</a:t>
            </a:r>
            <a:r>
              <a:rPr lang="en-AU" sz="1800" baseline="30000" dirty="0" smtClean="0"/>
              <a:t>o</a:t>
            </a:r>
            <a:r>
              <a:rPr lang="en-AU" sz="1800" dirty="0" smtClean="0"/>
              <a:t>) prior to entrainment, both in the surface (A) and at 50m (H)</a:t>
            </a:r>
            <a:endParaRPr lang="en-AU" sz="1800" dirty="0"/>
          </a:p>
          <a:p>
            <a:endParaRPr lang="en-US" sz="1800" dirty="0" smtClean="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0862" y="950800"/>
            <a:ext cx="5102965" cy="4032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3473" y="5101710"/>
            <a:ext cx="1161730" cy="1963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8848" y="4916599"/>
            <a:ext cx="1419225"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0968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Dye Tracer Experiments Simulating Entrainment</a:t>
            </a:r>
            <a:endParaRPr lang="en-AU" dirty="0"/>
          </a:p>
        </p:txBody>
      </p:sp>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776281" y="1146506"/>
            <a:ext cx="5127895" cy="3922048"/>
          </a:xfrm>
        </p:spPr>
      </p:pic>
      <p:sp>
        <p:nvSpPr>
          <p:cNvPr id="5" name="Content Placeholder 4"/>
          <p:cNvSpPr>
            <a:spLocks noGrp="1"/>
          </p:cNvSpPr>
          <p:nvPr>
            <p:ph sz="half" idx="2"/>
          </p:nvPr>
        </p:nvSpPr>
        <p:spPr>
          <a:xfrm>
            <a:off x="167640" y="1190313"/>
            <a:ext cx="4725982" cy="5634182"/>
          </a:xfrm>
        </p:spPr>
        <p:txBody>
          <a:bodyPr/>
          <a:lstStyle/>
          <a:p>
            <a:r>
              <a:rPr lang="en-AU" sz="1600" kern="1200" dirty="0" smtClean="0">
                <a:solidFill>
                  <a:schemeClr val="tx1"/>
                </a:solidFill>
                <a:latin typeface="Arial" pitchFamily="18"/>
                <a:ea typeface="Microsoft YaHei" pitchFamily="2"/>
                <a:cs typeface="Mangal" pitchFamily="2"/>
              </a:rPr>
              <a:t>Shelf waters given a </a:t>
            </a:r>
            <a:r>
              <a:rPr lang="en-AU" sz="1600" kern="1200" dirty="0" err="1" smtClean="0">
                <a:solidFill>
                  <a:schemeClr val="tx1"/>
                </a:solidFill>
                <a:latin typeface="Arial" pitchFamily="18"/>
                <a:ea typeface="Microsoft YaHei" pitchFamily="2"/>
                <a:cs typeface="Mangal" pitchFamily="2"/>
              </a:rPr>
              <a:t>conc</a:t>
            </a:r>
            <a:r>
              <a:rPr lang="en-AU" sz="1600" kern="1200" dirty="0" smtClean="0">
                <a:solidFill>
                  <a:schemeClr val="tx1"/>
                </a:solidFill>
                <a:latin typeface="Arial" pitchFamily="18"/>
                <a:ea typeface="Microsoft YaHei" pitchFamily="2"/>
                <a:cs typeface="Mangal" pitchFamily="2"/>
              </a:rPr>
              <a:t> of 1kg/m3and held constant throughout the sim. Offshore waters given a </a:t>
            </a:r>
            <a:r>
              <a:rPr lang="en-AU" sz="1600" kern="1200" dirty="0" err="1" smtClean="0">
                <a:solidFill>
                  <a:schemeClr val="tx1"/>
                </a:solidFill>
                <a:latin typeface="Arial" pitchFamily="18"/>
                <a:ea typeface="Microsoft YaHei" pitchFamily="2"/>
                <a:cs typeface="Mangal" pitchFamily="2"/>
              </a:rPr>
              <a:t>conc</a:t>
            </a:r>
            <a:r>
              <a:rPr lang="en-AU" sz="1600" kern="1200" dirty="0" smtClean="0">
                <a:solidFill>
                  <a:schemeClr val="tx1"/>
                </a:solidFill>
                <a:latin typeface="Arial" pitchFamily="18"/>
                <a:ea typeface="Microsoft YaHei" pitchFamily="2"/>
                <a:cs typeface="Mangal" pitchFamily="2"/>
              </a:rPr>
              <a:t> of 0kg/m3 and allowed to evolve</a:t>
            </a:r>
          </a:p>
          <a:p>
            <a:r>
              <a:rPr lang="en-AU" sz="1600" kern="1200" dirty="0" smtClean="0">
                <a:solidFill>
                  <a:schemeClr val="tx1"/>
                </a:solidFill>
                <a:latin typeface="Arial" pitchFamily="18"/>
                <a:ea typeface="Microsoft YaHei" pitchFamily="2"/>
                <a:cs typeface="Mangal" pitchFamily="2"/>
              </a:rPr>
              <a:t>Dye evolves as a passive tracer (similar to T or S)</a:t>
            </a:r>
          </a:p>
          <a:p>
            <a:endParaRPr lang="en-AU" sz="1600" kern="1200" dirty="0">
              <a:latin typeface="Arial" pitchFamily="18"/>
              <a:ea typeface="Microsoft YaHei" pitchFamily="2"/>
              <a:cs typeface="Mangal" pitchFamily="2"/>
            </a:endParaRPr>
          </a:p>
          <a:p>
            <a:r>
              <a:rPr lang="en-AU" sz="1600" kern="1200" dirty="0" smtClean="0">
                <a:latin typeface="Arial" pitchFamily="18"/>
                <a:ea typeface="Microsoft YaHei" pitchFamily="2"/>
                <a:cs typeface="Mangal" pitchFamily="2"/>
              </a:rPr>
              <a:t> Entrained </a:t>
            </a:r>
            <a:r>
              <a:rPr lang="en-AU" sz="1600" kern="1200" dirty="0">
                <a:latin typeface="Arial" pitchFamily="18"/>
                <a:ea typeface="Microsoft YaHei" pitchFamily="2"/>
                <a:cs typeface="Mangal" pitchFamily="2"/>
              </a:rPr>
              <a:t>waters spiralled into centre of </a:t>
            </a:r>
            <a:r>
              <a:rPr lang="en-AU" sz="1600" kern="1200" dirty="0" smtClean="0">
                <a:latin typeface="Arial" pitchFamily="18"/>
                <a:ea typeface="Microsoft YaHei" pitchFamily="2"/>
                <a:cs typeface="Mangal" pitchFamily="2"/>
              </a:rPr>
              <a:t>eddy – As seen in MODIS</a:t>
            </a:r>
            <a:endParaRPr lang="en-AU" sz="1600" kern="1200" dirty="0">
              <a:latin typeface="Arial" pitchFamily="18"/>
              <a:ea typeface="Microsoft YaHei" pitchFamily="2"/>
              <a:cs typeface="Mangal" pitchFamily="2"/>
            </a:endParaRPr>
          </a:p>
          <a:p>
            <a:r>
              <a:rPr lang="en-AU" sz="1600" kern="1200" dirty="0">
                <a:latin typeface="Arial" pitchFamily="18"/>
                <a:ea typeface="Microsoft YaHei" pitchFamily="2"/>
                <a:cs typeface="Mangal" pitchFamily="2"/>
              </a:rPr>
              <a:t>Surface waters (0-50m) in the eddy are 95% continental shelf origin</a:t>
            </a:r>
          </a:p>
          <a:p>
            <a:r>
              <a:rPr lang="en-AU" sz="1600" kern="1200" dirty="0">
                <a:latin typeface="Arial" pitchFamily="18"/>
                <a:ea typeface="Microsoft YaHei" pitchFamily="2"/>
                <a:cs typeface="Mangal" pitchFamily="2"/>
              </a:rPr>
              <a:t>At depth (50-200m) the eddy </a:t>
            </a:r>
            <a:r>
              <a:rPr lang="en-AU" sz="1600" kern="1200" dirty="0" smtClean="0">
                <a:latin typeface="Arial" pitchFamily="18"/>
                <a:ea typeface="Microsoft YaHei" pitchFamily="2"/>
                <a:cs typeface="Mangal" pitchFamily="2"/>
              </a:rPr>
              <a:t>entrains </a:t>
            </a:r>
            <a:r>
              <a:rPr lang="en-AU" sz="1600" kern="1200" dirty="0">
                <a:latin typeface="Arial" pitchFamily="18"/>
                <a:ea typeface="Microsoft YaHei" pitchFamily="2"/>
                <a:cs typeface="Mangal" pitchFamily="2"/>
              </a:rPr>
              <a:t>waters from </a:t>
            </a:r>
            <a:r>
              <a:rPr lang="en-AU" sz="1600" kern="1200" dirty="0" smtClean="0">
                <a:latin typeface="Arial" pitchFamily="18"/>
                <a:ea typeface="Microsoft YaHei" pitchFamily="2"/>
                <a:cs typeface="Mangal" pitchFamily="2"/>
              </a:rPr>
              <a:t>both </a:t>
            </a:r>
            <a:r>
              <a:rPr lang="en-AU" sz="1600" kern="1200" dirty="0">
                <a:latin typeface="Arial" pitchFamily="18"/>
                <a:ea typeface="Microsoft YaHei" pitchFamily="2"/>
                <a:cs typeface="Mangal" pitchFamily="2"/>
              </a:rPr>
              <a:t>the </a:t>
            </a:r>
            <a:r>
              <a:rPr lang="en-AU" sz="1600" kern="1200" dirty="0" smtClean="0">
                <a:latin typeface="Arial" pitchFamily="18"/>
                <a:ea typeface="Microsoft YaHei" pitchFamily="2"/>
                <a:cs typeface="Mangal" pitchFamily="2"/>
              </a:rPr>
              <a:t>cont. </a:t>
            </a:r>
            <a:r>
              <a:rPr lang="en-AU" sz="1600" kern="1200" dirty="0">
                <a:latin typeface="Arial" pitchFamily="18"/>
                <a:ea typeface="Microsoft YaHei" pitchFamily="2"/>
                <a:cs typeface="Mangal" pitchFamily="2"/>
              </a:rPr>
              <a:t>shelf and open ocean. Spiralling inwards to the centre.</a:t>
            </a:r>
          </a:p>
          <a:p>
            <a:r>
              <a:rPr lang="en-AU" sz="1600" kern="1200" dirty="0">
                <a:latin typeface="Arial" pitchFamily="18"/>
                <a:ea typeface="Microsoft YaHei" pitchFamily="2"/>
                <a:cs typeface="Mangal" pitchFamily="2"/>
              </a:rPr>
              <a:t>Below 200m, eddy is 60% </a:t>
            </a:r>
            <a:r>
              <a:rPr lang="en-AU" sz="1600" kern="1200" dirty="0" smtClean="0">
                <a:latin typeface="Arial" pitchFamily="18"/>
                <a:ea typeface="Microsoft YaHei" pitchFamily="2"/>
                <a:cs typeface="Mangal" pitchFamily="2"/>
              </a:rPr>
              <a:t>cont. </a:t>
            </a:r>
            <a:r>
              <a:rPr lang="en-AU" sz="1600" kern="1200" dirty="0">
                <a:latin typeface="Arial" pitchFamily="18"/>
                <a:ea typeface="Microsoft YaHei" pitchFamily="2"/>
                <a:cs typeface="Mangal" pitchFamily="2"/>
              </a:rPr>
              <a:t>shelf waters</a:t>
            </a:r>
            <a:r>
              <a:rPr lang="en-AU" sz="1600" kern="1200" dirty="0" smtClean="0">
                <a:latin typeface="Arial" pitchFamily="18"/>
                <a:ea typeface="Microsoft YaHei" pitchFamily="2"/>
                <a:cs typeface="Mangal" pitchFamily="2"/>
              </a:rPr>
              <a:t>.</a:t>
            </a:r>
          </a:p>
          <a:p>
            <a:r>
              <a:rPr lang="en-AU" sz="1600" kern="1200" dirty="0" smtClean="0">
                <a:latin typeface="Arial" pitchFamily="18"/>
                <a:ea typeface="Microsoft YaHei" pitchFamily="2"/>
                <a:cs typeface="Mangal" pitchFamily="2"/>
              </a:rPr>
              <a:t>Volume flux of entrainment is up to 43% per day in the surface (equal to the change in the surface area of the eddy – indicating predominantly shelf water being entrained.</a:t>
            </a:r>
            <a:endParaRPr lang="en-AU" sz="1600" kern="1200" dirty="0">
              <a:latin typeface="Arial" pitchFamily="18"/>
              <a:ea typeface="Microsoft YaHei" pitchFamily="2"/>
              <a:cs typeface="Mangal" pitchFamily="2"/>
            </a:endParaRPr>
          </a:p>
          <a:p>
            <a:endParaRPr lang="en-AU" sz="1600" kern="1200" dirty="0" smtClean="0">
              <a:latin typeface="Arial" pitchFamily="18"/>
              <a:ea typeface="Microsoft YaHei" pitchFamily="2"/>
              <a:cs typeface="Mangal" pitchFamily="2"/>
            </a:endParaRPr>
          </a:p>
          <a:p>
            <a:endParaRPr lang="en-AU" sz="1600" kern="1200" dirty="0">
              <a:latin typeface="Arial" pitchFamily="18"/>
              <a:ea typeface="Microsoft YaHei" pitchFamily="2"/>
              <a:cs typeface="Mangal" pitchFamily="2"/>
            </a:endParaRPr>
          </a:p>
          <a:p>
            <a:endParaRPr lang="en-AU" sz="1600" kern="1200" dirty="0">
              <a:latin typeface="Arial" pitchFamily="18"/>
              <a:ea typeface="Microsoft YaHei" pitchFamily="2"/>
              <a:cs typeface="Mangal" pitchFamily="2"/>
            </a:endParaRPr>
          </a:p>
        </p:txBody>
      </p:sp>
      <p:sp>
        <p:nvSpPr>
          <p:cNvPr id="3" name="Rectangle 2"/>
          <p:cNvSpPr/>
          <p:nvPr/>
        </p:nvSpPr>
        <p:spPr>
          <a:xfrm>
            <a:off x="5020310" y="5112360"/>
            <a:ext cx="5038725" cy="1721240"/>
          </a:xfrm>
          <a:prstGeom prst="rect">
            <a:avLst/>
          </a:prstGeom>
        </p:spPr>
        <p:txBody>
          <a:bodyPr>
            <a:spAutoFit/>
          </a:bodyPr>
          <a:lstStyle/>
          <a:p>
            <a:r>
              <a:rPr lang="en-AU" dirty="0">
                <a:latin typeface="Arial" pitchFamily="18"/>
                <a:ea typeface="Microsoft YaHei" pitchFamily="2"/>
                <a:cs typeface="Mangal" pitchFamily="2"/>
              </a:rPr>
              <a:t>Proximity to the shelf is a critical factor in the entrainment of coastal water. </a:t>
            </a:r>
            <a:endParaRPr lang="en-AU" dirty="0" smtClean="0">
              <a:latin typeface="Arial" pitchFamily="18"/>
              <a:ea typeface="Microsoft YaHei" pitchFamily="2"/>
              <a:cs typeface="Mangal" pitchFamily="2"/>
            </a:endParaRPr>
          </a:p>
          <a:p>
            <a:endParaRPr lang="en-AU" dirty="0">
              <a:latin typeface="Arial" pitchFamily="18"/>
              <a:ea typeface="Microsoft YaHei" pitchFamily="2"/>
              <a:cs typeface="Mangal" pitchFamily="2"/>
            </a:endParaRPr>
          </a:p>
          <a:p>
            <a:r>
              <a:rPr lang="en-AU" dirty="0" smtClean="0">
                <a:latin typeface="Arial" pitchFamily="18"/>
                <a:ea typeface="Microsoft YaHei" pitchFamily="2"/>
                <a:cs typeface="Mangal" pitchFamily="2"/>
              </a:rPr>
              <a:t>Rate </a:t>
            </a:r>
            <a:r>
              <a:rPr lang="en-AU" dirty="0">
                <a:latin typeface="Arial" pitchFamily="18"/>
                <a:ea typeface="Microsoft YaHei" pitchFamily="2"/>
                <a:cs typeface="Mangal" pitchFamily="2"/>
              </a:rPr>
              <a:t>of entrainment drops from 14-38% (volume flux per day) to &lt; 6% as the eddy moves offshore (bottom row).</a:t>
            </a:r>
          </a:p>
        </p:txBody>
      </p:sp>
    </p:spTree>
    <p:extLst>
      <p:ext uri="{BB962C8B-B14F-4D97-AF65-F5344CB8AC3E}">
        <p14:creationId xmlns:p14="http://schemas.microsoft.com/office/powerpoint/2010/main" val="17609754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Summary</a:t>
            </a:r>
            <a:endParaRPr lang="en-AU" dirty="0"/>
          </a:p>
        </p:txBody>
      </p:sp>
      <p:sp>
        <p:nvSpPr>
          <p:cNvPr id="3" name="Content Placeholder 2"/>
          <p:cNvSpPr>
            <a:spLocks noGrp="1"/>
          </p:cNvSpPr>
          <p:nvPr>
            <p:ph sz="half" idx="1"/>
          </p:nvPr>
        </p:nvSpPr>
        <p:spPr>
          <a:xfrm>
            <a:off x="504824" y="1122219"/>
            <a:ext cx="6175376" cy="5634182"/>
          </a:xfrm>
        </p:spPr>
        <p:txBody>
          <a:bodyPr/>
          <a:lstStyle/>
          <a:p>
            <a:r>
              <a:rPr lang="en-AU" sz="2000" dirty="0" smtClean="0"/>
              <a:t>Sub </a:t>
            </a:r>
            <a:r>
              <a:rPr lang="en-AU" sz="2000" dirty="0" err="1" smtClean="0"/>
              <a:t>meso</a:t>
            </a:r>
            <a:r>
              <a:rPr lang="en-AU" sz="2000" dirty="0" smtClean="0"/>
              <a:t> scale Cold Core Eddies </a:t>
            </a:r>
          </a:p>
          <a:p>
            <a:r>
              <a:rPr lang="en-AU" sz="2000" dirty="0" smtClean="0"/>
              <a:t>Prolific on inshore edge of the EAC , previously hard to observe.</a:t>
            </a:r>
          </a:p>
          <a:p>
            <a:r>
              <a:rPr lang="en-AU" sz="2000" dirty="0" smtClean="0"/>
              <a:t>Formed through combination of northward  (</a:t>
            </a:r>
            <a:r>
              <a:rPr lang="en-AU" sz="2000" dirty="0" err="1" smtClean="0"/>
              <a:t>downwelling</a:t>
            </a:r>
            <a:r>
              <a:rPr lang="en-AU" sz="2000" dirty="0" smtClean="0"/>
              <a:t>) wind forcing, cross shelf velocity shear, </a:t>
            </a:r>
            <a:r>
              <a:rPr lang="en-AU" sz="2000" dirty="0" smtClean="0"/>
              <a:t>strong horizontal thermal gradients, and </a:t>
            </a:r>
            <a:r>
              <a:rPr lang="en-AU" sz="2000" dirty="0" err="1" smtClean="0"/>
              <a:t>barotropic</a:t>
            </a:r>
            <a:r>
              <a:rPr lang="en-AU" sz="2000" dirty="0" smtClean="0"/>
              <a:t> instability in the EAC.</a:t>
            </a:r>
          </a:p>
          <a:p>
            <a:r>
              <a:rPr lang="en-AU" sz="2000" dirty="0" smtClean="0"/>
              <a:t>Complex structure of tilting, upwelling in centre and southern portion, </a:t>
            </a:r>
            <a:r>
              <a:rPr lang="en-AU" sz="2000" dirty="0" err="1" smtClean="0"/>
              <a:t>downwelling</a:t>
            </a:r>
            <a:r>
              <a:rPr lang="en-AU" sz="2000" dirty="0" smtClean="0"/>
              <a:t> and </a:t>
            </a:r>
            <a:r>
              <a:rPr lang="en-AU" sz="2000" dirty="0" err="1" smtClean="0"/>
              <a:t>subduction</a:t>
            </a:r>
            <a:r>
              <a:rPr lang="en-AU" sz="2000" dirty="0" smtClean="0"/>
              <a:t> in northern sector.</a:t>
            </a:r>
            <a:endParaRPr lang="en-AU" sz="2000" dirty="0"/>
          </a:p>
          <a:p>
            <a:r>
              <a:rPr lang="en-AU" sz="2000" dirty="0" smtClean="0"/>
              <a:t>Can entrain biologically rich shelf waters, </a:t>
            </a:r>
          </a:p>
          <a:p>
            <a:r>
              <a:rPr lang="en-AU" sz="2000" dirty="0" smtClean="0"/>
              <a:t>Direct observations (from gliders) of entrainment of surface </a:t>
            </a:r>
            <a:r>
              <a:rPr lang="en-AU" sz="2000" dirty="0" smtClean="0"/>
              <a:t>waters  </a:t>
            </a:r>
            <a:r>
              <a:rPr lang="en-AU" sz="2000" dirty="0" smtClean="0"/>
              <a:t>enrichment, and </a:t>
            </a:r>
            <a:r>
              <a:rPr lang="en-AU" sz="2000" dirty="0" err="1" smtClean="0"/>
              <a:t>subduction</a:t>
            </a:r>
            <a:r>
              <a:rPr lang="en-AU" sz="2000" dirty="0"/>
              <a:t> </a:t>
            </a:r>
            <a:r>
              <a:rPr lang="en-AU" sz="2000" dirty="0" smtClean="0"/>
              <a:t>down to ~200m</a:t>
            </a:r>
          </a:p>
          <a:p>
            <a:r>
              <a:rPr lang="en-AU" sz="2000" dirty="0" smtClean="0"/>
              <a:t>Recent research has shown the planktonic and fisheries potential of </a:t>
            </a:r>
            <a:r>
              <a:rPr lang="en-AU" sz="2000" dirty="0" err="1" smtClean="0"/>
              <a:t>submeso</a:t>
            </a:r>
            <a:r>
              <a:rPr lang="en-AU" sz="2000" dirty="0" smtClean="0"/>
              <a:t> scale eddies.</a:t>
            </a:r>
          </a:p>
          <a:p>
            <a:endParaRPr lang="en-AU" sz="2000" dirty="0"/>
          </a:p>
        </p:txBody>
      </p:sp>
      <p:pic>
        <p:nvPicPr>
          <p:cNvPr id="5"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64744"/>
          <a:stretch/>
        </p:blipFill>
        <p:spPr bwMode="auto">
          <a:xfrm>
            <a:off x="7112001" y="1229263"/>
            <a:ext cx="2714624" cy="3132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83376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 </a:t>
            </a:r>
            <a:endParaRPr lang="en-AU" dirty="0"/>
          </a:p>
        </p:txBody>
      </p:sp>
      <p:sp>
        <p:nvSpPr>
          <p:cNvPr id="3" name="Content Placeholder 2"/>
          <p:cNvSpPr>
            <a:spLocks noGrp="1"/>
          </p:cNvSpPr>
          <p:nvPr>
            <p:ph idx="1"/>
          </p:nvPr>
        </p:nvSpPr>
        <p:spPr>
          <a:xfrm>
            <a:off x="503238" y="1403573"/>
            <a:ext cx="9069387" cy="4987925"/>
          </a:xfrm>
        </p:spPr>
        <p:txBody>
          <a:bodyPr/>
          <a:lstStyle/>
          <a:p>
            <a:r>
              <a:rPr lang="en-US" sz="2400" dirty="0" smtClean="0"/>
              <a:t>Ongoing Work  - </a:t>
            </a:r>
          </a:p>
          <a:p>
            <a:pPr>
              <a:buFont typeface="Arial" pitchFamily="34" charset="0"/>
              <a:buChar char="•"/>
            </a:pPr>
            <a:r>
              <a:rPr lang="en-US" dirty="0"/>
              <a:t>Quantifying the impact of the observations in the context of the dynamical </a:t>
            </a:r>
            <a:r>
              <a:rPr lang="en-US" dirty="0" smtClean="0"/>
              <a:t>processes Data Assimilation </a:t>
            </a:r>
            <a:r>
              <a:rPr lang="en-US" dirty="0" err="1" smtClean="0"/>
              <a:t>Modelling</a:t>
            </a:r>
            <a:r>
              <a:rPr lang="en-US" dirty="0" smtClean="0"/>
              <a:t>  </a:t>
            </a:r>
            <a:r>
              <a:rPr lang="en-US" dirty="0"/>
              <a:t>– ARC DP, Roughan, Powell, </a:t>
            </a:r>
            <a:r>
              <a:rPr lang="en-US" dirty="0" err="1" smtClean="0"/>
              <a:t>Oke</a:t>
            </a:r>
            <a:endParaRPr lang="en-US" dirty="0" smtClean="0"/>
          </a:p>
          <a:p>
            <a:pPr>
              <a:buFont typeface="Arial" pitchFamily="34" charset="0"/>
              <a:buChar char="•"/>
            </a:pPr>
            <a:r>
              <a:rPr lang="en-US" sz="2000" dirty="0" smtClean="0"/>
              <a:t>High resolution connectivity </a:t>
            </a:r>
            <a:r>
              <a:rPr lang="en-US" sz="2000" dirty="0" err="1" smtClean="0"/>
              <a:t>Modelling</a:t>
            </a:r>
            <a:r>
              <a:rPr lang="en-US" sz="2000" dirty="0" smtClean="0"/>
              <a:t> (1km) in SIMP-  Nectar/</a:t>
            </a:r>
            <a:r>
              <a:rPr lang="en-US" sz="2000" dirty="0" err="1" smtClean="0"/>
              <a:t>Marvl</a:t>
            </a:r>
            <a:r>
              <a:rPr lang="en-US" sz="2000" dirty="0" smtClean="0"/>
              <a:t> </a:t>
            </a:r>
          </a:p>
          <a:p>
            <a:pPr>
              <a:buFont typeface="Arial" pitchFamily="34" charset="0"/>
              <a:buChar char="•"/>
            </a:pPr>
            <a:r>
              <a:rPr lang="en-US" sz="2000" dirty="0" smtClean="0"/>
              <a:t>Connectivity and Climate Change in EAC (Coleman </a:t>
            </a:r>
            <a:r>
              <a:rPr lang="en-US" sz="2000" dirty="0" err="1" smtClean="0"/>
              <a:t>Kelaher</a:t>
            </a:r>
            <a:r>
              <a:rPr lang="en-US" sz="2000" dirty="0" smtClean="0"/>
              <a:t> Byrne) – Natural Variability and forecasts.  Impact of velocity field versus temperature.</a:t>
            </a:r>
            <a:endParaRPr lang="en-US" dirty="0" smtClean="0"/>
          </a:p>
          <a:p>
            <a:pPr>
              <a:buFont typeface="Arial" pitchFamily="34" charset="0"/>
              <a:buChar char="•"/>
            </a:pPr>
            <a:r>
              <a:rPr lang="en-US" dirty="0" smtClean="0"/>
              <a:t>Biological </a:t>
            </a:r>
            <a:r>
              <a:rPr lang="en-US" dirty="0"/>
              <a:t>Impacts of </a:t>
            </a:r>
            <a:r>
              <a:rPr lang="en-US" dirty="0" err="1"/>
              <a:t>Submesoscale</a:t>
            </a:r>
            <a:r>
              <a:rPr lang="en-US" dirty="0"/>
              <a:t> Coherent Flow Structures – FSLEs to identify fronts in HF radar and </a:t>
            </a:r>
            <a:r>
              <a:rPr lang="en-US" dirty="0" err="1"/>
              <a:t>Seawifs</a:t>
            </a:r>
            <a:r>
              <a:rPr lang="en-US" dirty="0"/>
              <a:t> Imagery and </a:t>
            </a:r>
          </a:p>
          <a:p>
            <a:pPr>
              <a:buFont typeface="Arial" pitchFamily="34" charset="0"/>
              <a:buChar char="•"/>
            </a:pPr>
            <a:endParaRPr lang="en-US" sz="2000" dirty="0" smtClean="0"/>
          </a:p>
          <a:p>
            <a:endParaRPr lang="en-US" sz="2000" dirty="0" smtClean="0"/>
          </a:p>
          <a:p>
            <a:endParaRPr lang="en-US" sz="2000" dirty="0" smtClean="0"/>
          </a:p>
        </p:txBody>
      </p:sp>
    </p:spTree>
    <p:extLst>
      <p:ext uri="{BB962C8B-B14F-4D97-AF65-F5344CB8AC3E}">
        <p14:creationId xmlns:p14="http://schemas.microsoft.com/office/powerpoint/2010/main" val="2910527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Announcements</a:t>
            </a:r>
            <a:endParaRPr lang="en-AU" dirty="0"/>
          </a:p>
        </p:txBody>
      </p:sp>
      <p:sp>
        <p:nvSpPr>
          <p:cNvPr id="3" name="Content Placeholder 2"/>
          <p:cNvSpPr>
            <a:spLocks noGrp="1"/>
          </p:cNvSpPr>
          <p:nvPr>
            <p:ph idx="1"/>
          </p:nvPr>
        </p:nvSpPr>
        <p:spPr>
          <a:xfrm>
            <a:off x="504825" y="1075174"/>
            <a:ext cx="5344680" cy="5681226"/>
          </a:xfrm>
        </p:spPr>
        <p:txBody>
          <a:bodyPr/>
          <a:lstStyle/>
          <a:p>
            <a:r>
              <a:rPr lang="en-AU" dirty="0" smtClean="0"/>
              <a:t>Fellowships available for Central Europeans (</a:t>
            </a:r>
            <a:r>
              <a:rPr lang="en-AU" dirty="0" err="1" smtClean="0"/>
              <a:t>e.g</a:t>
            </a:r>
            <a:r>
              <a:rPr lang="en-AU" dirty="0" smtClean="0"/>
              <a:t> Croatia, Slovenia) to work at Australian Universities (UNSW, UWA) for 6 months.</a:t>
            </a:r>
          </a:p>
          <a:p>
            <a:r>
              <a:rPr lang="en-AU" dirty="0" smtClean="0"/>
              <a:t>Speak to </a:t>
            </a:r>
            <a:r>
              <a:rPr lang="en-AU" dirty="0" err="1" smtClean="0"/>
              <a:t>Hrvoje</a:t>
            </a:r>
            <a:r>
              <a:rPr lang="en-AU" dirty="0"/>
              <a:t>  </a:t>
            </a:r>
            <a:r>
              <a:rPr lang="en-AU" dirty="0" smtClean="0"/>
              <a:t>(UWA).  </a:t>
            </a:r>
          </a:p>
          <a:p>
            <a:endParaRPr lang="en-AU" dirty="0"/>
          </a:p>
          <a:p>
            <a:r>
              <a:rPr lang="en-AU" dirty="0"/>
              <a:t>Next ROMS meeting possibly in Australia!  </a:t>
            </a:r>
          </a:p>
          <a:p>
            <a:r>
              <a:rPr lang="en-AU" dirty="0"/>
              <a:t>April or Sep 2015?</a:t>
            </a:r>
          </a:p>
          <a:p>
            <a:endParaRPr lang="en-AU" dirty="0"/>
          </a:p>
        </p:txBody>
      </p:sp>
      <p:pic>
        <p:nvPicPr>
          <p:cNvPr id="8194" name="Picture 2" descr="C:\Users\Moninya\Documents\BRONTE\MEETINGS\ROMS_2009_Sydney\fli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9505" y="1639615"/>
            <a:ext cx="3518441" cy="455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2593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96925" y="369832"/>
            <a:ext cx="8567738" cy="1501775"/>
          </a:xfrm>
        </p:spPr>
        <p:txBody>
          <a:bodyPr/>
          <a:lstStyle/>
          <a:p>
            <a:r>
              <a:rPr lang="en-US" dirty="0" smtClean="0"/>
              <a:t>Acknowledgements</a:t>
            </a:r>
            <a:endParaRPr lang="en-AU" dirty="0"/>
          </a:p>
        </p:txBody>
      </p:sp>
      <p:sp>
        <p:nvSpPr>
          <p:cNvPr id="3" name="Text Placeholder 2"/>
          <p:cNvSpPr>
            <a:spLocks noGrp="1"/>
          </p:cNvSpPr>
          <p:nvPr>
            <p:ph type="body" idx="1"/>
          </p:nvPr>
        </p:nvSpPr>
        <p:spPr>
          <a:xfrm>
            <a:off x="847278" y="1101496"/>
            <a:ext cx="8567738" cy="3537020"/>
          </a:xfrm>
        </p:spPr>
        <p:txBody>
          <a:bodyPr anchor="t"/>
          <a:lstStyle/>
          <a:p>
            <a:pPr>
              <a:lnSpc>
                <a:spcPct val="100000"/>
              </a:lnSpc>
              <a:spcAft>
                <a:spcPts val="0"/>
              </a:spcAft>
            </a:pPr>
            <a:r>
              <a:rPr lang="en-AU" dirty="0"/>
              <a:t>The </a:t>
            </a:r>
            <a:r>
              <a:rPr lang="en-AU" dirty="0" smtClean="0"/>
              <a:t>Integrated Marine </a:t>
            </a:r>
            <a:r>
              <a:rPr lang="en-AU" dirty="0"/>
              <a:t>Observing System is supported by the Australian</a:t>
            </a:r>
          </a:p>
          <a:p>
            <a:pPr>
              <a:lnSpc>
                <a:spcPct val="100000"/>
              </a:lnSpc>
              <a:spcAft>
                <a:spcPts val="0"/>
              </a:spcAft>
            </a:pPr>
            <a:r>
              <a:rPr lang="en-AU" dirty="0"/>
              <a:t>Government through </a:t>
            </a:r>
            <a:r>
              <a:rPr lang="en-AU" dirty="0" smtClean="0"/>
              <a:t>the National Collaborative Research Infrastructure </a:t>
            </a:r>
            <a:r>
              <a:rPr lang="en-AU" dirty="0"/>
              <a:t>Strategy and the Super Science </a:t>
            </a:r>
            <a:r>
              <a:rPr lang="en-AU" dirty="0" smtClean="0"/>
              <a:t>Initiative.  We thank the </a:t>
            </a:r>
            <a:r>
              <a:rPr lang="en-US" dirty="0" smtClean="0"/>
              <a:t>NSW-IMOS Moorings Team, Clive Holden OFS The glider and radar team and the</a:t>
            </a:r>
          </a:p>
          <a:p>
            <a:pPr>
              <a:lnSpc>
                <a:spcPct val="100000"/>
              </a:lnSpc>
              <a:spcAft>
                <a:spcPts val="0"/>
              </a:spcAft>
            </a:pPr>
            <a:r>
              <a:rPr lang="en-US" dirty="0" smtClean="0"/>
              <a:t> </a:t>
            </a:r>
          </a:p>
          <a:p>
            <a:pPr algn="ctr">
              <a:lnSpc>
                <a:spcPct val="100000"/>
              </a:lnSpc>
              <a:spcAft>
                <a:spcPts val="0"/>
              </a:spcAft>
            </a:pPr>
            <a:r>
              <a:rPr lang="en-US" dirty="0"/>
              <a:t>The Coastal and Regional Oceanography Group at UNSW</a:t>
            </a:r>
          </a:p>
          <a:p>
            <a:pPr algn="ctr"/>
            <a:r>
              <a:rPr lang="en-US" dirty="0"/>
              <a:t>Oceanography.unsw.edu.au</a:t>
            </a:r>
          </a:p>
          <a:p>
            <a:pPr algn="ctr"/>
            <a:r>
              <a:rPr lang="en-US" dirty="0"/>
              <a:t>mroughan@unsw.edu.au</a:t>
            </a:r>
          </a:p>
          <a:p>
            <a:pPr algn="ctr"/>
            <a:r>
              <a:rPr lang="en-AU" dirty="0"/>
              <a:t>All Data freely available http://imos.aodn.org.au/imos/</a:t>
            </a:r>
          </a:p>
          <a:p>
            <a:pPr algn="ctr"/>
            <a:endParaRPr lang="en-AU" dirty="0"/>
          </a:p>
        </p:txBody>
      </p:sp>
      <p:pic>
        <p:nvPicPr>
          <p:cNvPr id="6" name="Picture 4" descr="Dr Schaeff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088" y="4676853"/>
            <a:ext cx="985581" cy="7708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oceanography.unsw.edu.au/private/images/Alessand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54" y="3587799"/>
            <a:ext cx="833921" cy="8546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www.oceanography.unsw.edu.au/private/images/S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24" y="5788068"/>
            <a:ext cx="885640" cy="8639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www.oceanography.unsw.edu.au/private/images/Pauli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4712" y="2488636"/>
            <a:ext cx="889830" cy="8680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Tim Aust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4169" y="6007404"/>
            <a:ext cx="1081439" cy="11083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http://www.oceanography.unsw.edu.au/private/images/Stuar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3552" y="4202742"/>
            <a:ext cx="1108476" cy="10813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Helen Macdonal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74297" y="4015138"/>
            <a:ext cx="1081439" cy="11083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Julie Woo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754" y="2383724"/>
            <a:ext cx="1081439" cy="11083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0" descr="Lind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56150" y="5263285"/>
            <a:ext cx="1081439" cy="11083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2" descr="http://www.oceanography.unsw.edu.au/private/images/NinaRibbat.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02790" y="5267367"/>
            <a:ext cx="1108476" cy="108132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954423" y="3353790"/>
            <a:ext cx="831125" cy="303481"/>
          </a:xfrm>
          <a:prstGeom prst="rect">
            <a:avLst/>
          </a:prstGeom>
          <a:noFill/>
        </p:spPr>
        <p:txBody>
          <a:bodyPr wrap="none" rtlCol="0">
            <a:spAutoFit/>
          </a:bodyPr>
          <a:lstStyle/>
          <a:p>
            <a:r>
              <a:rPr lang="en-US" sz="1400" dirty="0" smtClean="0"/>
              <a:t>Paulina</a:t>
            </a:r>
            <a:endParaRPr lang="en-AU" sz="1400" dirty="0"/>
          </a:p>
        </p:txBody>
      </p:sp>
      <p:sp>
        <p:nvSpPr>
          <p:cNvPr id="17" name="TextBox 16"/>
          <p:cNvSpPr txBox="1"/>
          <p:nvPr/>
        </p:nvSpPr>
        <p:spPr>
          <a:xfrm>
            <a:off x="2675782" y="7081387"/>
            <a:ext cx="519694" cy="303481"/>
          </a:xfrm>
          <a:prstGeom prst="rect">
            <a:avLst/>
          </a:prstGeom>
          <a:noFill/>
        </p:spPr>
        <p:txBody>
          <a:bodyPr wrap="none" rtlCol="0">
            <a:spAutoFit/>
          </a:bodyPr>
          <a:lstStyle/>
          <a:p>
            <a:r>
              <a:rPr lang="en-US" sz="1400" dirty="0" smtClean="0"/>
              <a:t>Tim</a:t>
            </a:r>
            <a:endParaRPr lang="en-AU" sz="1400" dirty="0"/>
          </a:p>
        </p:txBody>
      </p:sp>
      <p:sp>
        <p:nvSpPr>
          <p:cNvPr id="18" name="TextBox 17"/>
          <p:cNvSpPr txBox="1"/>
          <p:nvPr/>
        </p:nvSpPr>
        <p:spPr>
          <a:xfrm>
            <a:off x="1970638" y="5369920"/>
            <a:ext cx="747320" cy="303481"/>
          </a:xfrm>
          <a:prstGeom prst="rect">
            <a:avLst/>
          </a:prstGeom>
          <a:noFill/>
        </p:spPr>
        <p:txBody>
          <a:bodyPr wrap="none" rtlCol="0">
            <a:spAutoFit/>
          </a:bodyPr>
          <a:lstStyle/>
          <a:p>
            <a:r>
              <a:rPr lang="en-US" sz="1400" dirty="0" smtClean="0"/>
              <a:t>Stuart</a:t>
            </a:r>
            <a:endParaRPr lang="en-AU" sz="1400" dirty="0"/>
          </a:p>
        </p:txBody>
      </p:sp>
      <p:sp>
        <p:nvSpPr>
          <p:cNvPr id="19" name="TextBox 18"/>
          <p:cNvSpPr txBox="1"/>
          <p:nvPr/>
        </p:nvSpPr>
        <p:spPr>
          <a:xfrm>
            <a:off x="350973" y="6595435"/>
            <a:ext cx="756938" cy="303481"/>
          </a:xfrm>
          <a:prstGeom prst="rect">
            <a:avLst/>
          </a:prstGeom>
          <a:noFill/>
        </p:spPr>
        <p:txBody>
          <a:bodyPr wrap="none" rtlCol="0">
            <a:spAutoFit/>
          </a:bodyPr>
          <a:lstStyle/>
          <a:p>
            <a:r>
              <a:rPr lang="en-US" sz="1400" dirty="0" smtClean="0"/>
              <a:t>Sotiris</a:t>
            </a:r>
            <a:endParaRPr lang="en-AU" sz="1400" dirty="0"/>
          </a:p>
        </p:txBody>
      </p:sp>
      <p:sp>
        <p:nvSpPr>
          <p:cNvPr id="20" name="TextBox 19"/>
          <p:cNvSpPr txBox="1"/>
          <p:nvPr/>
        </p:nvSpPr>
        <p:spPr>
          <a:xfrm>
            <a:off x="313879" y="4384094"/>
            <a:ext cx="1228285" cy="303481"/>
          </a:xfrm>
          <a:prstGeom prst="rect">
            <a:avLst/>
          </a:prstGeom>
          <a:noFill/>
        </p:spPr>
        <p:txBody>
          <a:bodyPr wrap="none" rtlCol="0">
            <a:spAutoFit/>
          </a:bodyPr>
          <a:lstStyle/>
          <a:p>
            <a:r>
              <a:rPr lang="en-US" sz="1400" dirty="0" smtClean="0"/>
              <a:t>Alessandra </a:t>
            </a:r>
            <a:endParaRPr lang="en-AU" sz="1400" dirty="0"/>
          </a:p>
        </p:txBody>
      </p:sp>
      <p:sp>
        <p:nvSpPr>
          <p:cNvPr id="21" name="TextBox 20"/>
          <p:cNvSpPr txBox="1"/>
          <p:nvPr/>
        </p:nvSpPr>
        <p:spPr>
          <a:xfrm>
            <a:off x="475160" y="5371654"/>
            <a:ext cx="1087157" cy="303481"/>
          </a:xfrm>
          <a:prstGeom prst="rect">
            <a:avLst/>
          </a:prstGeom>
          <a:noFill/>
        </p:spPr>
        <p:txBody>
          <a:bodyPr wrap="none" rtlCol="0">
            <a:spAutoFit/>
          </a:bodyPr>
          <a:lstStyle/>
          <a:p>
            <a:r>
              <a:rPr lang="en-US" sz="1400" dirty="0" smtClean="0"/>
              <a:t>Amandine</a:t>
            </a:r>
            <a:endParaRPr lang="en-AU" sz="1400" dirty="0"/>
          </a:p>
        </p:txBody>
      </p:sp>
      <p:sp>
        <p:nvSpPr>
          <p:cNvPr id="23" name="TextBox 22"/>
          <p:cNvSpPr txBox="1"/>
          <p:nvPr/>
        </p:nvSpPr>
        <p:spPr>
          <a:xfrm>
            <a:off x="4448279" y="6446006"/>
            <a:ext cx="590226" cy="303481"/>
          </a:xfrm>
          <a:prstGeom prst="rect">
            <a:avLst/>
          </a:prstGeom>
          <a:noFill/>
        </p:spPr>
        <p:txBody>
          <a:bodyPr wrap="none" rtlCol="0">
            <a:spAutoFit/>
          </a:bodyPr>
          <a:lstStyle/>
          <a:p>
            <a:r>
              <a:rPr lang="en-US" sz="1400" dirty="0" smtClean="0"/>
              <a:t>Nina</a:t>
            </a:r>
            <a:endParaRPr lang="en-AU" sz="1400" dirty="0"/>
          </a:p>
        </p:txBody>
      </p:sp>
      <p:sp>
        <p:nvSpPr>
          <p:cNvPr id="24" name="TextBox 23"/>
          <p:cNvSpPr txBox="1"/>
          <p:nvPr/>
        </p:nvSpPr>
        <p:spPr>
          <a:xfrm>
            <a:off x="5689042" y="6409844"/>
            <a:ext cx="667170" cy="303481"/>
          </a:xfrm>
          <a:prstGeom prst="rect">
            <a:avLst/>
          </a:prstGeom>
          <a:noFill/>
        </p:spPr>
        <p:txBody>
          <a:bodyPr wrap="none" rtlCol="0">
            <a:spAutoFit/>
          </a:bodyPr>
          <a:lstStyle/>
          <a:p>
            <a:r>
              <a:rPr lang="en-US" sz="1400" dirty="0" smtClean="0"/>
              <a:t>Linda</a:t>
            </a:r>
            <a:endParaRPr lang="en-AU" sz="1400" dirty="0"/>
          </a:p>
        </p:txBody>
      </p:sp>
      <p:sp>
        <p:nvSpPr>
          <p:cNvPr id="25" name="TextBox 24"/>
          <p:cNvSpPr txBox="1"/>
          <p:nvPr/>
        </p:nvSpPr>
        <p:spPr>
          <a:xfrm>
            <a:off x="1039124" y="3232221"/>
            <a:ext cx="587020" cy="303481"/>
          </a:xfrm>
          <a:prstGeom prst="rect">
            <a:avLst/>
          </a:prstGeom>
          <a:noFill/>
        </p:spPr>
        <p:txBody>
          <a:bodyPr wrap="none" rtlCol="0">
            <a:spAutoFit/>
          </a:bodyPr>
          <a:lstStyle/>
          <a:p>
            <a:r>
              <a:rPr lang="en-US" sz="1400" dirty="0" smtClean="0"/>
              <a:t>Julie</a:t>
            </a:r>
            <a:endParaRPr lang="en-AU" sz="1400" dirty="0"/>
          </a:p>
        </p:txBody>
      </p:sp>
      <p:sp>
        <p:nvSpPr>
          <p:cNvPr id="26" name="TextBox 25"/>
          <p:cNvSpPr txBox="1"/>
          <p:nvPr/>
        </p:nvSpPr>
        <p:spPr>
          <a:xfrm>
            <a:off x="9090287" y="5144219"/>
            <a:ext cx="976075" cy="303481"/>
          </a:xfrm>
          <a:prstGeom prst="rect">
            <a:avLst/>
          </a:prstGeom>
          <a:noFill/>
        </p:spPr>
        <p:txBody>
          <a:bodyPr wrap="square" rtlCol="0">
            <a:spAutoFit/>
          </a:bodyPr>
          <a:lstStyle/>
          <a:p>
            <a:r>
              <a:rPr lang="en-US" sz="1400" dirty="0" smtClean="0"/>
              <a:t>Helen</a:t>
            </a:r>
            <a:endParaRPr lang="en-AU" sz="1400" dirty="0"/>
          </a:p>
        </p:txBody>
      </p:sp>
      <p:pic>
        <p:nvPicPr>
          <p:cNvPr id="27" name="Picture 3" descr="C:\Users\Tim\Pictures\Coffs_Deployment\May2012\P5030144_comp.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29597" y="4743405"/>
            <a:ext cx="1999672" cy="2665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9029269" y="5579659"/>
            <a:ext cx="988292" cy="303481"/>
          </a:xfrm>
          <a:prstGeom prst="rect">
            <a:avLst/>
          </a:prstGeom>
          <a:noFill/>
        </p:spPr>
        <p:txBody>
          <a:bodyPr wrap="square" rtlCol="0">
            <a:spAutoFit/>
          </a:bodyPr>
          <a:lstStyle/>
          <a:p>
            <a:r>
              <a:rPr lang="en-US" sz="1400" dirty="0" smtClean="0"/>
              <a:t>Gordon</a:t>
            </a:r>
            <a:endParaRPr lang="en-AU" sz="1400" dirty="0"/>
          </a:p>
        </p:txBody>
      </p:sp>
      <p:sp>
        <p:nvSpPr>
          <p:cNvPr id="29" name="TextBox 28"/>
          <p:cNvSpPr txBox="1"/>
          <p:nvPr/>
        </p:nvSpPr>
        <p:spPr>
          <a:xfrm>
            <a:off x="9170807" y="6651308"/>
            <a:ext cx="705215" cy="303481"/>
          </a:xfrm>
          <a:prstGeom prst="rect">
            <a:avLst/>
          </a:prstGeom>
          <a:noFill/>
        </p:spPr>
        <p:txBody>
          <a:bodyPr wrap="square" rtlCol="0">
            <a:spAutoFit/>
          </a:bodyPr>
          <a:lstStyle/>
          <a:p>
            <a:r>
              <a:rPr lang="en-US" sz="1400" dirty="0" smtClean="0"/>
              <a:t>Brad</a:t>
            </a:r>
            <a:endParaRPr lang="en-AU" sz="1400" dirty="0"/>
          </a:p>
        </p:txBody>
      </p:sp>
      <p:sp>
        <p:nvSpPr>
          <p:cNvPr id="30" name="TextBox 29"/>
          <p:cNvSpPr txBox="1"/>
          <p:nvPr/>
        </p:nvSpPr>
        <p:spPr>
          <a:xfrm>
            <a:off x="1450944" y="6561583"/>
            <a:ext cx="856325" cy="303481"/>
          </a:xfrm>
          <a:prstGeom prst="rect">
            <a:avLst/>
          </a:prstGeom>
          <a:noFill/>
        </p:spPr>
        <p:txBody>
          <a:bodyPr wrap="none" rtlCol="0">
            <a:spAutoFit/>
          </a:bodyPr>
          <a:lstStyle/>
          <a:p>
            <a:r>
              <a:rPr lang="en-US" sz="1400" dirty="0" smtClean="0"/>
              <a:t>Vincent</a:t>
            </a:r>
            <a:endParaRPr lang="en-AU" sz="1400" dirty="0"/>
          </a:p>
        </p:txBody>
      </p:sp>
      <p:pic>
        <p:nvPicPr>
          <p:cNvPr id="1026" name="Picture 2" descr="C:\Users\Moninya\Documents\BRONTE\PICS\GROUP\vrossi.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32634" y="5624569"/>
            <a:ext cx="881578" cy="903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763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86000" y="90000"/>
            <a:ext cx="9072563" cy="900000"/>
          </a:xfrm>
        </p:spPr>
        <p:txBody>
          <a:bodyPr/>
          <a:lstStyle/>
          <a:p>
            <a:pPr algn="l"/>
            <a:r>
              <a:rPr lang="en-AU" dirty="0" smtClean="0"/>
              <a:t>The EAC</a:t>
            </a:r>
            <a:r>
              <a:rPr lang="en-US" dirty="0"/>
              <a:t> – </a:t>
            </a:r>
            <a:r>
              <a:rPr lang="en-AU" dirty="0" smtClean="0"/>
              <a:t>A Vigorous WBC</a:t>
            </a:r>
          </a:p>
        </p:txBody>
      </p:sp>
      <p:sp>
        <p:nvSpPr>
          <p:cNvPr id="8195" name="Content Placeholder 2"/>
          <p:cNvSpPr>
            <a:spLocks noGrp="1"/>
          </p:cNvSpPr>
          <p:nvPr>
            <p:ph idx="1"/>
          </p:nvPr>
        </p:nvSpPr>
        <p:spPr>
          <a:xfrm>
            <a:off x="4567783" y="1346479"/>
            <a:ext cx="5355332" cy="6571622"/>
          </a:xfrm>
        </p:spPr>
        <p:txBody>
          <a:bodyPr/>
          <a:lstStyle/>
          <a:p>
            <a:pPr marL="144000" indent="0"/>
            <a:r>
              <a:rPr lang="en-AU" sz="1800" dirty="0"/>
              <a:t>Strong WBC &gt; 2m/s, up to 7</a:t>
            </a:r>
            <a:r>
              <a:rPr lang="en-AU" sz="1800" baseline="30000" dirty="0"/>
              <a:t>o</a:t>
            </a:r>
            <a:r>
              <a:rPr lang="en-AU" sz="1800" dirty="0"/>
              <a:t>C temp </a:t>
            </a:r>
            <a:r>
              <a:rPr lang="en-AU" sz="1800" dirty="0" smtClean="0"/>
              <a:t>gradient</a:t>
            </a:r>
          </a:p>
          <a:p>
            <a:pPr marL="144000" indent="0"/>
            <a:r>
              <a:rPr lang="en-AU" sz="1800" dirty="0" smtClean="0"/>
              <a:t>Separates around 30.5-32.5</a:t>
            </a:r>
            <a:r>
              <a:rPr lang="en-AU" sz="1800" baseline="30000" dirty="0" smtClean="0"/>
              <a:t>o</a:t>
            </a:r>
            <a:r>
              <a:rPr lang="en-AU" sz="1800" dirty="0" smtClean="0"/>
              <a:t>S</a:t>
            </a:r>
          </a:p>
          <a:p>
            <a:pPr marL="144000" indent="0"/>
            <a:r>
              <a:rPr lang="en-AU" sz="1800" dirty="0" smtClean="0"/>
              <a:t>The main jet has a seasonal cycle – stronger in summer</a:t>
            </a:r>
          </a:p>
          <a:p>
            <a:pPr marL="144000" indent="0"/>
            <a:r>
              <a:rPr lang="en-AU" sz="1800" dirty="0" smtClean="0"/>
              <a:t>Intense Eddy field (</a:t>
            </a:r>
            <a:r>
              <a:rPr lang="en-AU" sz="1800" dirty="0" err="1" smtClean="0"/>
              <a:t>Meso</a:t>
            </a:r>
            <a:r>
              <a:rPr lang="en-AU" sz="1800" dirty="0" smtClean="0"/>
              <a:t> Scale and Sub </a:t>
            </a:r>
            <a:r>
              <a:rPr lang="en-AU" sz="1800" dirty="0" err="1" smtClean="0"/>
              <a:t>Mesoscale</a:t>
            </a:r>
            <a:r>
              <a:rPr lang="en-AU" sz="1800" dirty="0" smtClean="0"/>
              <a:t>) -  </a:t>
            </a:r>
            <a:r>
              <a:rPr lang="en-AU" sz="1800" dirty="0"/>
              <a:t>periodic eddy shedding Cyclonic and </a:t>
            </a:r>
            <a:r>
              <a:rPr lang="en-AU" sz="1800" dirty="0" err="1"/>
              <a:t>anticyclonic</a:t>
            </a:r>
            <a:r>
              <a:rPr lang="en-AU" sz="1800" dirty="0"/>
              <a:t>. Related to separation. </a:t>
            </a:r>
            <a:r>
              <a:rPr lang="en-AU" sz="1800" dirty="0" smtClean="0"/>
              <a:t>(</a:t>
            </a:r>
            <a:r>
              <a:rPr lang="en-AU" sz="1400" dirty="0" smtClean="0"/>
              <a:t>Baird </a:t>
            </a:r>
            <a:r>
              <a:rPr lang="en-AU" sz="1400" dirty="0"/>
              <a:t>et al., 2011, </a:t>
            </a:r>
            <a:r>
              <a:rPr lang="en-AU" sz="1400" dirty="0" smtClean="0"/>
              <a:t>Macdonald </a:t>
            </a:r>
            <a:r>
              <a:rPr lang="en-AU" sz="1400" dirty="0"/>
              <a:t>et al </a:t>
            </a:r>
            <a:r>
              <a:rPr lang="en-AU" sz="1400" dirty="0" smtClean="0"/>
              <a:t>2012, Everett 2011, </a:t>
            </a:r>
            <a:r>
              <a:rPr lang="en-AU" sz="1400" dirty="0" err="1" smtClean="0"/>
              <a:t>Cetina</a:t>
            </a:r>
            <a:r>
              <a:rPr lang="en-AU" sz="1400" dirty="0" smtClean="0"/>
              <a:t> Heredia 2014 sub)</a:t>
            </a:r>
          </a:p>
          <a:p>
            <a:pPr marL="144000" indent="0"/>
            <a:r>
              <a:rPr lang="en-AU" sz="1800" dirty="0" smtClean="0"/>
              <a:t>Transports heat poleward - moderates climate of SE Australia.</a:t>
            </a:r>
          </a:p>
          <a:p>
            <a:pPr marL="144000" indent="0"/>
            <a:r>
              <a:rPr lang="en-US" sz="1800" dirty="0"/>
              <a:t>Shelf dominated by EAC or its eddy field </a:t>
            </a:r>
            <a:endParaRPr lang="en-AU" sz="1800" dirty="0" smtClean="0"/>
          </a:p>
          <a:p>
            <a:pPr marL="144000" indent="0"/>
            <a:r>
              <a:rPr lang="en-AU" sz="1800" dirty="0" smtClean="0"/>
              <a:t>Tasman </a:t>
            </a:r>
            <a:r>
              <a:rPr lang="en-AU" sz="1800" dirty="0"/>
              <a:t>Sea (WBC extension) is warming rapidly </a:t>
            </a:r>
            <a:r>
              <a:rPr lang="en-AU" sz="1800" dirty="0" smtClean="0"/>
              <a:t>2.2</a:t>
            </a:r>
            <a:r>
              <a:rPr lang="en-AU" sz="1800" baseline="30000" dirty="0" smtClean="0"/>
              <a:t>o</a:t>
            </a:r>
            <a:r>
              <a:rPr lang="en-AU" sz="1800" dirty="0" smtClean="0"/>
              <a:t>C/100y</a:t>
            </a:r>
          </a:p>
          <a:p>
            <a:pPr marL="144000" indent="0"/>
            <a:r>
              <a:rPr lang="en-AU" sz="1800" dirty="0" smtClean="0"/>
              <a:t>Transports tropical </a:t>
            </a:r>
            <a:r>
              <a:rPr lang="en-AU" sz="1800" dirty="0"/>
              <a:t>species poleward </a:t>
            </a:r>
            <a:r>
              <a:rPr lang="en-AU" sz="1800" dirty="0" smtClean="0"/>
              <a:t>-</a:t>
            </a:r>
            <a:r>
              <a:rPr lang="en-AU" sz="1800" dirty="0" err="1" smtClean="0"/>
              <a:t>Tropicalisation</a:t>
            </a:r>
            <a:r>
              <a:rPr lang="en-AU" sz="1800" dirty="0" smtClean="0"/>
              <a:t> of temperate regions (coral/kelp)</a:t>
            </a:r>
          </a:p>
          <a:p>
            <a:endParaRPr lang="en-AU" sz="1800" dirty="0" smtClean="0"/>
          </a:p>
        </p:txBody>
      </p:sp>
      <p:grpSp>
        <p:nvGrpSpPr>
          <p:cNvPr id="2" name="Group 23"/>
          <p:cNvGrpSpPr>
            <a:grpSpLocks/>
          </p:cNvGrpSpPr>
          <p:nvPr/>
        </p:nvGrpSpPr>
        <p:grpSpPr bwMode="auto">
          <a:xfrm>
            <a:off x="105006" y="1331710"/>
            <a:ext cx="4069003" cy="5466765"/>
            <a:chOff x="34" y="686"/>
            <a:chExt cx="2325" cy="3124"/>
          </a:xfrm>
        </p:grpSpPr>
        <p:grpSp>
          <p:nvGrpSpPr>
            <p:cNvPr id="3" name="Group 22"/>
            <p:cNvGrpSpPr>
              <a:grpSpLocks/>
            </p:cNvGrpSpPr>
            <p:nvPr/>
          </p:nvGrpSpPr>
          <p:grpSpPr bwMode="auto">
            <a:xfrm>
              <a:off x="34" y="686"/>
              <a:ext cx="2325" cy="3124"/>
              <a:chOff x="34" y="686"/>
              <a:chExt cx="2325" cy="3124"/>
            </a:xfrm>
          </p:grpSpPr>
          <p:grpSp>
            <p:nvGrpSpPr>
              <p:cNvPr id="4" name="Group 6"/>
              <p:cNvGrpSpPr>
                <a:grpSpLocks/>
              </p:cNvGrpSpPr>
              <p:nvPr/>
            </p:nvGrpSpPr>
            <p:grpSpPr bwMode="auto">
              <a:xfrm>
                <a:off x="34" y="686"/>
                <a:ext cx="2325" cy="3124"/>
                <a:chOff x="1466" y="419"/>
                <a:chExt cx="10284" cy="14303"/>
              </a:xfrm>
            </p:grpSpPr>
            <p:pic>
              <p:nvPicPr>
                <p:cNvPr id="8207" name="Picture 7" descr="91092916_eddies"/>
                <p:cNvPicPr>
                  <a:picLocks noChangeAspect="1" noChangeArrowheads="1"/>
                </p:cNvPicPr>
                <p:nvPr/>
              </p:nvPicPr>
              <p:blipFill>
                <a:blip r:embed="rId3" cstate="print"/>
                <a:srcRect r="10535" b="11888"/>
                <a:stretch>
                  <a:fillRect/>
                </a:stretch>
              </p:blipFill>
              <p:spPr bwMode="auto">
                <a:xfrm>
                  <a:off x="1466" y="419"/>
                  <a:ext cx="10284" cy="14303"/>
                </a:xfrm>
                <a:prstGeom prst="rect">
                  <a:avLst/>
                </a:prstGeom>
                <a:noFill/>
                <a:ln w="12700">
                  <a:solidFill>
                    <a:srgbClr val="000000"/>
                  </a:solidFill>
                  <a:miter lim="800000"/>
                  <a:headEnd/>
                  <a:tailEnd/>
                </a:ln>
              </p:spPr>
            </p:pic>
            <p:pic>
              <p:nvPicPr>
                <p:cNvPr id="8208" name="Picture 8" descr="aussie_map"/>
                <p:cNvPicPr>
                  <a:picLocks noChangeAspect="1" noChangeArrowheads="1"/>
                </p:cNvPicPr>
                <p:nvPr/>
              </p:nvPicPr>
              <p:blipFill>
                <a:blip r:embed="rId4" cstate="print"/>
                <a:srcRect/>
                <a:stretch>
                  <a:fillRect/>
                </a:stretch>
              </p:blipFill>
              <p:spPr bwMode="auto">
                <a:xfrm>
                  <a:off x="1627" y="1058"/>
                  <a:ext cx="2325" cy="1914"/>
                </a:xfrm>
                <a:prstGeom prst="rect">
                  <a:avLst/>
                </a:prstGeom>
                <a:noFill/>
                <a:ln w="12700">
                  <a:solidFill>
                    <a:srgbClr val="000000"/>
                  </a:solidFill>
                  <a:miter lim="800000"/>
                  <a:headEnd/>
                  <a:tailEnd/>
                </a:ln>
              </p:spPr>
            </p:pic>
            <p:sp>
              <p:nvSpPr>
                <p:cNvPr id="8209" name="Rectangle 9"/>
                <p:cNvSpPr>
                  <a:spLocks noChangeArrowheads="1"/>
                </p:cNvSpPr>
                <p:nvPr/>
              </p:nvSpPr>
              <p:spPr bwMode="auto">
                <a:xfrm>
                  <a:off x="3475" y="1841"/>
                  <a:ext cx="345" cy="697"/>
                </a:xfrm>
                <a:prstGeom prst="rect">
                  <a:avLst/>
                </a:prstGeom>
                <a:solidFill>
                  <a:srgbClr val="969696"/>
                </a:solidFill>
                <a:ln w="12700">
                  <a:solidFill>
                    <a:srgbClr val="000000"/>
                  </a:solidFill>
                  <a:miter lim="800000"/>
                  <a:headEnd/>
                  <a:tailEnd/>
                </a:ln>
              </p:spPr>
              <p:txBody>
                <a:bodyPr/>
                <a:lstStyle/>
                <a:p>
                  <a:pPr>
                    <a:spcBef>
                      <a:spcPct val="50000"/>
                    </a:spcBef>
                  </a:pPr>
                  <a:endParaRPr lang="en-AU"/>
                </a:p>
              </p:txBody>
            </p:sp>
          </p:grpSp>
          <p:sp>
            <p:nvSpPr>
              <p:cNvPr id="8206" name="Text Box 10"/>
              <p:cNvSpPr txBox="1">
                <a:spLocks noChangeArrowheads="1"/>
              </p:cNvSpPr>
              <p:nvPr/>
            </p:nvSpPr>
            <p:spPr bwMode="auto">
              <a:xfrm>
                <a:off x="1547" y="3401"/>
                <a:ext cx="664" cy="217"/>
              </a:xfrm>
              <a:prstGeom prst="rect">
                <a:avLst/>
              </a:prstGeom>
              <a:noFill/>
              <a:ln w="9525">
                <a:noFill/>
                <a:miter lim="800000"/>
                <a:headEnd/>
                <a:tailEnd/>
              </a:ln>
            </p:spPr>
            <p:txBody>
              <a:bodyPr/>
              <a:lstStyle/>
              <a:p>
                <a:r>
                  <a:rPr lang="en-US" b="1" dirty="0">
                    <a:solidFill>
                      <a:schemeClr val="bg2"/>
                    </a:solidFill>
                    <a:latin typeface="Times" pitchFamily="18" charset="0"/>
                  </a:rPr>
                  <a:t>SST 29/9/91</a:t>
                </a:r>
                <a:endParaRPr lang="en-AU" dirty="0">
                  <a:solidFill>
                    <a:schemeClr val="bg2"/>
                  </a:solidFill>
                  <a:latin typeface="Tahoma" pitchFamily="34" charset="0"/>
                </a:endParaRPr>
              </a:p>
            </p:txBody>
          </p:sp>
        </p:grpSp>
        <p:sp>
          <p:nvSpPr>
            <p:cNvPr id="8199" name="Text Box 11"/>
            <p:cNvSpPr txBox="1">
              <a:spLocks noChangeArrowheads="1"/>
            </p:cNvSpPr>
            <p:nvPr/>
          </p:nvSpPr>
          <p:spPr bwMode="auto">
            <a:xfrm>
              <a:off x="1290" y="1010"/>
              <a:ext cx="533" cy="128"/>
            </a:xfrm>
            <a:prstGeom prst="rect">
              <a:avLst/>
            </a:prstGeom>
            <a:noFill/>
            <a:ln w="9525">
              <a:noFill/>
              <a:miter lim="800000"/>
              <a:headEnd/>
              <a:tailEnd/>
            </a:ln>
          </p:spPr>
          <p:txBody>
            <a:bodyPr/>
            <a:lstStyle/>
            <a:p>
              <a:r>
                <a:rPr lang="en-US" dirty="0">
                  <a:latin typeface="Tahoma" pitchFamily="34" charset="0"/>
                </a:rPr>
                <a:t>EAC</a:t>
              </a:r>
              <a:endParaRPr lang="en-AU" dirty="0">
                <a:latin typeface="Tahoma" pitchFamily="34" charset="0"/>
              </a:endParaRPr>
            </a:p>
          </p:txBody>
        </p:sp>
        <p:sp>
          <p:nvSpPr>
            <p:cNvPr id="8200" name="Text Box 12"/>
            <p:cNvSpPr txBox="1">
              <a:spLocks noChangeArrowheads="1"/>
            </p:cNvSpPr>
            <p:nvPr/>
          </p:nvSpPr>
          <p:spPr bwMode="auto">
            <a:xfrm>
              <a:off x="282" y="2419"/>
              <a:ext cx="534" cy="128"/>
            </a:xfrm>
            <a:prstGeom prst="rect">
              <a:avLst/>
            </a:prstGeom>
            <a:noFill/>
            <a:ln w="9525">
              <a:noFill/>
              <a:miter lim="800000"/>
              <a:headEnd/>
              <a:tailEnd/>
            </a:ln>
          </p:spPr>
          <p:txBody>
            <a:bodyPr/>
            <a:lstStyle/>
            <a:p>
              <a:r>
                <a:rPr lang="en-US" dirty="0">
                  <a:latin typeface="Tahoma" pitchFamily="34" charset="0"/>
                </a:rPr>
                <a:t>Sydney</a:t>
              </a:r>
              <a:endParaRPr lang="en-AU" dirty="0">
                <a:latin typeface="Tahoma" pitchFamily="34" charset="0"/>
              </a:endParaRPr>
            </a:p>
          </p:txBody>
        </p:sp>
        <p:sp>
          <p:nvSpPr>
            <p:cNvPr id="8201" name="Text Box 13"/>
            <p:cNvSpPr txBox="1">
              <a:spLocks noChangeArrowheads="1"/>
            </p:cNvSpPr>
            <p:nvPr/>
          </p:nvSpPr>
          <p:spPr bwMode="auto">
            <a:xfrm>
              <a:off x="43" y="2888"/>
              <a:ext cx="773" cy="182"/>
            </a:xfrm>
            <a:prstGeom prst="rect">
              <a:avLst/>
            </a:prstGeom>
            <a:noFill/>
            <a:ln w="9525">
              <a:noFill/>
              <a:miter lim="800000"/>
              <a:headEnd/>
              <a:tailEnd/>
            </a:ln>
          </p:spPr>
          <p:txBody>
            <a:bodyPr/>
            <a:lstStyle/>
            <a:p>
              <a:r>
                <a:rPr lang="en-US" dirty="0">
                  <a:latin typeface="Tahoma" pitchFamily="34" charset="0"/>
                </a:rPr>
                <a:t>Batemans Bay</a:t>
              </a:r>
              <a:endParaRPr lang="en-AU" dirty="0">
                <a:latin typeface="Tahoma" pitchFamily="34" charset="0"/>
              </a:endParaRPr>
            </a:p>
          </p:txBody>
        </p:sp>
        <p:sp>
          <p:nvSpPr>
            <p:cNvPr id="8202" name="Text Box 14"/>
            <p:cNvSpPr txBox="1">
              <a:spLocks noChangeArrowheads="1"/>
            </p:cNvSpPr>
            <p:nvPr/>
          </p:nvSpPr>
          <p:spPr bwMode="auto">
            <a:xfrm>
              <a:off x="485" y="1597"/>
              <a:ext cx="700" cy="127"/>
            </a:xfrm>
            <a:prstGeom prst="rect">
              <a:avLst/>
            </a:prstGeom>
            <a:noFill/>
            <a:ln w="9525">
              <a:noFill/>
              <a:miter lim="800000"/>
              <a:headEnd/>
              <a:tailEnd/>
            </a:ln>
          </p:spPr>
          <p:txBody>
            <a:bodyPr/>
            <a:lstStyle/>
            <a:p>
              <a:r>
                <a:rPr lang="en-US" dirty="0">
                  <a:latin typeface="Tahoma" pitchFamily="34" charset="0"/>
                </a:rPr>
                <a:t>Coffs </a:t>
              </a:r>
              <a:r>
                <a:rPr lang="en-US" dirty="0" err="1">
                  <a:latin typeface="Tahoma" pitchFamily="34" charset="0"/>
                </a:rPr>
                <a:t>Harbour</a:t>
              </a:r>
              <a:endParaRPr lang="en-AU" dirty="0">
                <a:latin typeface="Tahoma" pitchFamily="34" charset="0"/>
              </a:endParaRPr>
            </a:p>
          </p:txBody>
        </p:sp>
        <p:sp>
          <p:nvSpPr>
            <p:cNvPr id="8203" name="Text Box 15"/>
            <p:cNvSpPr txBox="1">
              <a:spLocks noChangeArrowheads="1"/>
            </p:cNvSpPr>
            <p:nvPr/>
          </p:nvSpPr>
          <p:spPr bwMode="auto">
            <a:xfrm>
              <a:off x="784" y="3204"/>
              <a:ext cx="689" cy="133"/>
            </a:xfrm>
            <a:prstGeom prst="rect">
              <a:avLst/>
            </a:prstGeom>
            <a:noFill/>
            <a:ln w="9525">
              <a:noFill/>
              <a:miter lim="800000"/>
              <a:headEnd/>
              <a:tailEnd/>
            </a:ln>
          </p:spPr>
          <p:txBody>
            <a:bodyPr/>
            <a:lstStyle/>
            <a:p>
              <a:r>
                <a:rPr lang="en-US" dirty="0">
                  <a:latin typeface="Tahoma" pitchFamily="34" charset="0"/>
                </a:rPr>
                <a:t>Tasman Sea</a:t>
              </a:r>
              <a:endParaRPr lang="en-AU" dirty="0">
                <a:latin typeface="Tahoma" pitchFamily="34" charset="0"/>
              </a:endParaRPr>
            </a:p>
          </p:txBody>
        </p:sp>
        <p:sp>
          <p:nvSpPr>
            <p:cNvPr id="8204" name="Text Box 16"/>
            <p:cNvSpPr txBox="1">
              <a:spLocks noChangeArrowheads="1"/>
            </p:cNvSpPr>
            <p:nvPr/>
          </p:nvSpPr>
          <p:spPr bwMode="auto">
            <a:xfrm>
              <a:off x="1236" y="1729"/>
              <a:ext cx="918" cy="220"/>
            </a:xfrm>
            <a:prstGeom prst="rect">
              <a:avLst/>
            </a:prstGeom>
            <a:noFill/>
            <a:ln w="9525">
              <a:noFill/>
              <a:miter lim="800000"/>
              <a:headEnd/>
              <a:tailEnd/>
            </a:ln>
          </p:spPr>
          <p:txBody>
            <a:bodyPr/>
            <a:lstStyle/>
            <a:p>
              <a:r>
                <a:rPr lang="en-US" dirty="0">
                  <a:latin typeface="Tahoma" pitchFamily="34" charset="0"/>
                </a:rPr>
                <a:t>EAC Separation</a:t>
              </a:r>
              <a:endParaRPr lang="en-AU" dirty="0">
                <a:latin typeface="Tahoma" pitchFamily="34" charset="0"/>
              </a:endParaRPr>
            </a:p>
          </p:txBody>
        </p:sp>
      </p:grpSp>
      <p:sp>
        <p:nvSpPr>
          <p:cNvPr id="8197" name="Text Box 19"/>
          <p:cNvSpPr txBox="1">
            <a:spLocks noChangeArrowheads="1"/>
          </p:cNvSpPr>
          <p:nvPr/>
        </p:nvSpPr>
        <p:spPr bwMode="auto">
          <a:xfrm>
            <a:off x="1830614" y="5262025"/>
            <a:ext cx="754297" cy="223990"/>
          </a:xfrm>
          <a:prstGeom prst="rect">
            <a:avLst/>
          </a:prstGeom>
          <a:noFill/>
          <a:ln w="9525">
            <a:noFill/>
            <a:miter lim="800000"/>
            <a:headEnd/>
            <a:tailEnd/>
          </a:ln>
        </p:spPr>
        <p:txBody>
          <a:bodyPr lIns="100794" tIns="50397" rIns="100794" bIns="50397"/>
          <a:lstStyle/>
          <a:p>
            <a:r>
              <a:rPr lang="en-US" dirty="0">
                <a:latin typeface="Tahoma" pitchFamily="34" charset="0"/>
              </a:rPr>
              <a:t>EAC Eddy</a:t>
            </a:r>
            <a:endParaRPr lang="en-AU" dirty="0">
              <a:latin typeface="Tahoma" pitchFamily="34" charset="0"/>
            </a:endParaRPr>
          </a:p>
        </p:txBody>
      </p:sp>
    </p:spTree>
    <p:extLst>
      <p:ext uri="{BB962C8B-B14F-4D97-AF65-F5344CB8AC3E}">
        <p14:creationId xmlns:p14="http://schemas.microsoft.com/office/powerpoint/2010/main" val="1375338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Productivity Paradox – Nutrient devoid WBC</a:t>
            </a:r>
            <a:endParaRPr lang="en-AU" dirty="0"/>
          </a:p>
        </p:txBody>
      </p:sp>
      <p:sp>
        <p:nvSpPr>
          <p:cNvPr id="3" name="Content Placeholder 2"/>
          <p:cNvSpPr>
            <a:spLocks noGrp="1"/>
          </p:cNvSpPr>
          <p:nvPr>
            <p:ph idx="1"/>
          </p:nvPr>
        </p:nvSpPr>
        <p:spPr/>
        <p:txBody>
          <a:bodyPr/>
          <a:lstStyle/>
          <a:p>
            <a:r>
              <a:rPr lang="en-AU" dirty="0"/>
              <a:t>H</a:t>
            </a:r>
            <a:r>
              <a:rPr lang="en-AU" dirty="0" smtClean="0"/>
              <a:t>igh chlorophyll concentrations (productivity) evident as a consequence of: </a:t>
            </a:r>
          </a:p>
          <a:p>
            <a:r>
              <a:rPr lang="en-AU" dirty="0" smtClean="0"/>
              <a:t>Topographic Acceleration (Cape Byron 29</a:t>
            </a:r>
            <a:r>
              <a:rPr lang="en-AU" baseline="30000" dirty="0"/>
              <a:t>o</a:t>
            </a:r>
            <a:r>
              <a:rPr lang="en-AU" dirty="0"/>
              <a:t>S</a:t>
            </a:r>
            <a:r>
              <a:rPr lang="en-AU" dirty="0" smtClean="0"/>
              <a:t>, Smoky Cape 31</a:t>
            </a:r>
            <a:r>
              <a:rPr lang="en-AU" baseline="30000" dirty="0"/>
              <a:t>o</a:t>
            </a:r>
            <a:r>
              <a:rPr lang="en-AU" dirty="0"/>
              <a:t>S</a:t>
            </a:r>
            <a:r>
              <a:rPr lang="en-AU" dirty="0" smtClean="0"/>
              <a:t>)</a:t>
            </a:r>
          </a:p>
          <a:p>
            <a:r>
              <a:rPr lang="en-AU" dirty="0" smtClean="0"/>
              <a:t>EAC Separation (30.5-32.5</a:t>
            </a:r>
            <a:r>
              <a:rPr lang="en-AU" baseline="30000" dirty="0" smtClean="0"/>
              <a:t>o</a:t>
            </a:r>
            <a:r>
              <a:rPr lang="en-AU" dirty="0" smtClean="0"/>
              <a:t>S), </a:t>
            </a:r>
          </a:p>
          <a:p>
            <a:r>
              <a:rPr lang="en-AU" dirty="0" smtClean="0"/>
              <a:t>Cold Core Eddy (34</a:t>
            </a:r>
            <a:r>
              <a:rPr lang="en-AU" baseline="30000" dirty="0"/>
              <a:t>o</a:t>
            </a:r>
            <a:r>
              <a:rPr lang="en-AU" dirty="0"/>
              <a:t>S</a:t>
            </a:r>
            <a:r>
              <a:rPr lang="en-AU" dirty="0" smtClean="0"/>
              <a:t>), </a:t>
            </a:r>
          </a:p>
          <a:p>
            <a:r>
              <a:rPr lang="en-AU" dirty="0" smtClean="0"/>
              <a:t>Entrainment of shelf waters, into EAC retroflection</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0922" y="3333396"/>
            <a:ext cx="5894421" cy="3265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908" y="7740839"/>
            <a:ext cx="8934450"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72440" y="6598920"/>
            <a:ext cx="2175596" cy="303481"/>
          </a:xfrm>
          <a:prstGeom prst="rect">
            <a:avLst/>
          </a:prstGeom>
          <a:noFill/>
        </p:spPr>
        <p:txBody>
          <a:bodyPr wrap="none" rtlCol="0">
            <a:spAutoFit/>
          </a:bodyPr>
          <a:lstStyle/>
          <a:p>
            <a:r>
              <a:rPr lang="en-AU" sz="1400" dirty="0" smtClean="0"/>
              <a:t>Everett et al </a:t>
            </a:r>
            <a:r>
              <a:rPr lang="en-AU" sz="1400" dirty="0" err="1" smtClean="0"/>
              <a:t>PiO</a:t>
            </a:r>
            <a:r>
              <a:rPr lang="en-AU" sz="1400" dirty="0" smtClean="0"/>
              <a:t> 2014</a:t>
            </a:r>
            <a:endParaRPr lang="en-AU" sz="1400" dirty="0"/>
          </a:p>
        </p:txBody>
      </p:sp>
    </p:spTree>
    <p:extLst>
      <p:ext uri="{BB962C8B-B14F-4D97-AF65-F5344CB8AC3E}">
        <p14:creationId xmlns:p14="http://schemas.microsoft.com/office/powerpoint/2010/main" val="12948435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AU" dirty="0" smtClean="0"/>
              <a:t>Cold Core Eddies – Sub </a:t>
            </a:r>
            <a:r>
              <a:rPr lang="en-AU" dirty="0" err="1" smtClean="0"/>
              <a:t>Mesoscale</a:t>
            </a:r>
            <a:r>
              <a:rPr lang="en-AU" dirty="0" smtClean="0"/>
              <a:t> Coherent Flow Structures</a:t>
            </a:r>
            <a:endParaRPr lang="en-AU" dirty="0"/>
          </a:p>
        </p:txBody>
      </p:sp>
      <p:sp>
        <p:nvSpPr>
          <p:cNvPr id="3" name="Content Placeholder 2"/>
          <p:cNvSpPr>
            <a:spLocks noGrp="1"/>
          </p:cNvSpPr>
          <p:nvPr>
            <p:ph idx="1"/>
          </p:nvPr>
        </p:nvSpPr>
        <p:spPr>
          <a:xfrm>
            <a:off x="504825" y="1075174"/>
            <a:ext cx="4281463" cy="5681226"/>
          </a:xfrm>
        </p:spPr>
        <p:txBody>
          <a:bodyPr/>
          <a:lstStyle/>
          <a:p>
            <a:r>
              <a:rPr lang="en-AU" dirty="0" smtClean="0"/>
              <a:t>Have been hard to find, measure and observe (resolution)</a:t>
            </a:r>
          </a:p>
          <a:p>
            <a:r>
              <a:rPr lang="en-AU" dirty="0" smtClean="0"/>
              <a:t>More Ubiquitous than once thought.</a:t>
            </a:r>
          </a:p>
          <a:p>
            <a:r>
              <a:rPr lang="en-AU" dirty="0" smtClean="0"/>
              <a:t>Captured in SST/ MODIS and HF Radar</a:t>
            </a:r>
          </a:p>
          <a:p>
            <a:r>
              <a:rPr lang="en-AU" dirty="0" smtClean="0"/>
              <a:t>Some are short lived - &lt; 24 </a:t>
            </a:r>
            <a:r>
              <a:rPr lang="en-AU" dirty="0" err="1" smtClean="0"/>
              <a:t>hrs</a:t>
            </a:r>
            <a:r>
              <a:rPr lang="en-AU" dirty="0" smtClean="0"/>
              <a:t>, Others evolve lasting from 1 to many months, growing in size.</a:t>
            </a:r>
          </a:p>
          <a:p>
            <a:r>
              <a:rPr lang="en-AU" dirty="0" smtClean="0"/>
              <a:t>MODIS Imagery suggests that these eddies are high in </a:t>
            </a:r>
            <a:r>
              <a:rPr lang="en-AU" dirty="0" err="1" smtClean="0"/>
              <a:t>chlorophyl</a:t>
            </a:r>
            <a:r>
              <a:rPr lang="en-AU" dirty="0" smtClean="0"/>
              <a:t> conc.</a:t>
            </a:r>
          </a:p>
          <a:p>
            <a:r>
              <a:rPr lang="en-AU" dirty="0" smtClean="0"/>
              <a:t>Aid fish larvae recruitment and survival.</a:t>
            </a:r>
          </a:p>
          <a:p>
            <a:endParaRPr lang="en-AU" dirty="0" smtClean="0"/>
          </a:p>
          <a:p>
            <a:endParaRPr lang="en-AU" dirty="0" smtClean="0"/>
          </a:p>
          <a:p>
            <a:endParaRPr lang="en-AU" dirty="0"/>
          </a:p>
        </p:txBody>
      </p:sp>
      <p:sp>
        <p:nvSpPr>
          <p:cNvPr id="7" name="AutoShape 13" descr="imap://z9590105@mail.unsw.edu.au:993/fetch%3EUID%3E/Sent%3E20709?part=1.2.2"/>
          <p:cNvSpPr>
            <a:spLocks noChangeAspect="1" noChangeArrowheads="1"/>
          </p:cNvSpPr>
          <p:nvPr/>
        </p:nvSpPr>
        <p:spPr bwMode="auto">
          <a:xfrm>
            <a:off x="173038" y="-1412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8" name="Picture 14"/>
          <p:cNvPicPr>
            <a:picLocks noChangeAspect="1" noChangeArrowheads="1"/>
          </p:cNvPicPr>
          <p:nvPr/>
        </p:nvPicPr>
        <p:blipFill rotWithShape="1">
          <a:blip r:embed="rId2">
            <a:extLst>
              <a:ext uri="{28A0092B-C50C-407E-A947-70E740481C1C}">
                <a14:useLocalDpi xmlns:a14="http://schemas.microsoft.com/office/drawing/2010/main" val="0"/>
              </a:ext>
            </a:extLst>
          </a:blip>
          <a:srcRect r="53047"/>
          <a:stretch/>
        </p:blipFill>
        <p:spPr bwMode="auto">
          <a:xfrm>
            <a:off x="4786288" y="985434"/>
            <a:ext cx="2065718" cy="299966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5"/>
          <p:cNvGrpSpPr>
            <a:grpSpLocks/>
          </p:cNvGrpSpPr>
          <p:nvPr/>
        </p:nvGrpSpPr>
        <p:grpSpPr bwMode="auto">
          <a:xfrm>
            <a:off x="5044438" y="3985101"/>
            <a:ext cx="4565847" cy="3794125"/>
            <a:chOff x="2555776" y="1628800"/>
            <a:chExt cx="5516935" cy="4664476"/>
          </a:xfrm>
        </p:grpSpPr>
        <p:grpSp>
          <p:nvGrpSpPr>
            <p:cNvPr id="10" name="Group 14"/>
            <p:cNvGrpSpPr>
              <a:grpSpLocks/>
            </p:cNvGrpSpPr>
            <p:nvPr/>
          </p:nvGrpSpPr>
          <p:grpSpPr bwMode="auto">
            <a:xfrm>
              <a:off x="2555776" y="1628800"/>
              <a:ext cx="5516935" cy="4664476"/>
              <a:chOff x="729002" y="666483"/>
              <a:chExt cx="5516935" cy="4664476"/>
            </a:xfrm>
          </p:grpSpPr>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002" y="866538"/>
                <a:ext cx="5516935" cy="4464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5723615" y="666483"/>
                <a:ext cx="522322" cy="399948"/>
              </a:xfrm>
              <a:prstGeom prst="rect">
                <a:avLst/>
              </a:prstGeom>
              <a:noFill/>
            </p:spPr>
            <p:txBody>
              <a:bodyPr>
                <a:spAutoFit/>
              </a:bodyPr>
              <a:lstStyle/>
              <a:p>
                <a:pPr>
                  <a:buFont typeface="Times New Roman" pitchFamily="16" charset="0"/>
                  <a:buNone/>
                  <a:defRPr/>
                </a:pPr>
                <a:r>
                  <a:rPr lang="en-AU" sz="1000" dirty="0">
                    <a:effectLst>
                      <a:outerShdw blurRad="38100" dist="38100" dir="2700000" algn="tl">
                        <a:srgbClr val="000000">
                          <a:alpha val="43137"/>
                        </a:srgbClr>
                      </a:outerShdw>
                    </a:effectLst>
                    <a:latin typeface="Century Gothic" pitchFamily="34" charset="0"/>
                  </a:rPr>
                  <a:t>SST (°C)</a:t>
                </a:r>
              </a:p>
            </p:txBody>
          </p:sp>
        </p:grpSp>
        <p:sp>
          <p:nvSpPr>
            <p:cNvPr id="11" name="TextBox 10"/>
            <p:cNvSpPr txBox="1"/>
            <p:nvPr/>
          </p:nvSpPr>
          <p:spPr>
            <a:xfrm>
              <a:off x="4510120" y="2100167"/>
              <a:ext cx="2698932" cy="304723"/>
            </a:xfrm>
            <a:prstGeom prst="rect">
              <a:avLst/>
            </a:prstGeom>
            <a:noFill/>
          </p:spPr>
          <p:txBody>
            <a:bodyPr>
              <a:spAutoFit/>
            </a:bodyPr>
            <a:lstStyle/>
            <a:p>
              <a:pPr>
                <a:buFont typeface="Times New Roman" pitchFamily="16" charset="0"/>
                <a:buNone/>
                <a:defRPr/>
              </a:pPr>
              <a:r>
                <a:rPr lang="en-AU" sz="1400" dirty="0">
                  <a:effectLst>
                    <a:outerShdw blurRad="38100" dist="38100" dir="2700000" algn="tl">
                      <a:srgbClr val="000000">
                        <a:alpha val="43137"/>
                      </a:srgbClr>
                    </a:outerShdw>
                  </a:effectLst>
                  <a:ea typeface="Verdana" pitchFamily="34" charset="0"/>
                  <a:cs typeface="Verdana" pitchFamily="34" charset="0"/>
                </a:rPr>
                <a:t>HF radar residual currents</a:t>
              </a:r>
            </a:p>
          </p:txBody>
        </p:sp>
        <p:sp>
          <p:nvSpPr>
            <p:cNvPr id="12" name="TextBox 11"/>
            <p:cNvSpPr txBox="1"/>
            <p:nvPr/>
          </p:nvSpPr>
          <p:spPr>
            <a:xfrm>
              <a:off x="4316432" y="2500115"/>
              <a:ext cx="1452661" cy="636426"/>
            </a:xfrm>
            <a:prstGeom prst="rect">
              <a:avLst/>
            </a:prstGeom>
            <a:noFill/>
          </p:spPr>
          <p:txBody>
            <a:bodyPr>
              <a:spAutoFit/>
            </a:bodyPr>
            <a:lstStyle/>
            <a:p>
              <a:pPr algn="ctr">
                <a:buFont typeface="Times New Roman" pitchFamily="16" charset="0"/>
                <a:buNone/>
                <a:defRPr/>
              </a:pPr>
              <a:r>
                <a:rPr lang="en-AU" sz="1200" b="1" dirty="0">
                  <a:solidFill>
                    <a:schemeClr val="bg1"/>
                  </a:solidFill>
                  <a:effectLst>
                    <a:outerShdw blurRad="38100" dist="38100" dir="2700000" algn="tl">
                      <a:srgbClr val="000000">
                        <a:alpha val="43137"/>
                      </a:srgbClr>
                    </a:outerShdw>
                  </a:effectLst>
                  <a:ea typeface="Verdana" pitchFamily="34" charset="0"/>
                  <a:cs typeface="Verdana" pitchFamily="34" charset="0"/>
                </a:rPr>
                <a:t>cold core eddy </a:t>
              </a:r>
            </a:p>
            <a:p>
              <a:pPr algn="ctr">
                <a:buFont typeface="Times New Roman" pitchFamily="16" charset="0"/>
                <a:buNone/>
                <a:defRPr/>
              </a:pPr>
              <a:r>
                <a:rPr lang="en-AU" sz="1200" b="1" dirty="0">
                  <a:solidFill>
                    <a:schemeClr val="bg1"/>
                  </a:solidFill>
                  <a:effectLst>
                    <a:outerShdw blurRad="38100" dist="38100" dir="2700000" algn="tl">
                      <a:srgbClr val="000000">
                        <a:alpha val="43137"/>
                      </a:srgbClr>
                    </a:outerShdw>
                  </a:effectLst>
                  <a:ea typeface="Verdana" pitchFamily="34" charset="0"/>
                  <a:cs typeface="Verdana" pitchFamily="34" charset="0"/>
                </a:rPr>
                <a:t>(diameter </a:t>
              </a:r>
              <a:r>
                <a:rPr lang="en-AU" sz="1200" b="1" dirty="0">
                  <a:solidFill>
                    <a:schemeClr val="bg1"/>
                  </a:solidFill>
                  <a:effectLst>
                    <a:outerShdw blurRad="38100" dist="38100" dir="2700000" algn="tl">
                      <a:srgbClr val="000000">
                        <a:alpha val="43137"/>
                      </a:srgbClr>
                    </a:outerShdw>
                  </a:effectLst>
                  <a:ea typeface="Verdana" pitchFamily="34" charset="0"/>
                  <a:cs typeface="Verdana" pitchFamily="34" charset="0"/>
                  <a:sym typeface="Symbol"/>
                </a:rPr>
                <a:t>25 km)</a:t>
              </a:r>
              <a:endParaRPr lang="en-AU" sz="1200" b="1" dirty="0">
                <a:solidFill>
                  <a:schemeClr val="bg1"/>
                </a:solidFill>
                <a:effectLst>
                  <a:outerShdw blurRad="38100" dist="38100" dir="2700000" algn="tl">
                    <a:srgbClr val="000000">
                      <a:alpha val="43137"/>
                    </a:srgbClr>
                  </a:outerShdw>
                </a:effectLst>
                <a:ea typeface="Verdana" pitchFamily="34" charset="0"/>
                <a:cs typeface="Verdana" pitchFamily="34" charset="0"/>
              </a:endParaRPr>
            </a:p>
          </p:txBody>
        </p:sp>
      </p:grpSp>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2" r="12753" b="3076"/>
          <a:stretch>
            <a:fillRect/>
          </a:stretch>
        </p:blipFill>
        <p:spPr bwMode="auto">
          <a:xfrm>
            <a:off x="6814734" y="769937"/>
            <a:ext cx="3109912"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28020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AU" dirty="0" smtClean="0"/>
              <a:t>Radar </a:t>
            </a:r>
            <a:r>
              <a:rPr lang="en-AU" dirty="0" err="1" smtClean="0"/>
              <a:t>obs</a:t>
            </a:r>
            <a:r>
              <a:rPr lang="en-AU" dirty="0" smtClean="0"/>
              <a:t> of Cold Core Eddy Formation</a:t>
            </a:r>
            <a:endParaRPr lang="en-AU" dirty="0"/>
          </a:p>
        </p:txBody>
      </p:sp>
      <p:sp>
        <p:nvSpPr>
          <p:cNvPr id="3" name="Content Placeholder 2"/>
          <p:cNvSpPr>
            <a:spLocks noGrp="1"/>
          </p:cNvSpPr>
          <p:nvPr>
            <p:ph idx="1"/>
          </p:nvPr>
        </p:nvSpPr>
        <p:spPr>
          <a:xfrm>
            <a:off x="504825" y="1075174"/>
            <a:ext cx="9324975" cy="5681226"/>
          </a:xfrm>
        </p:spPr>
        <p:txBody>
          <a:bodyPr/>
          <a:lstStyle/>
          <a:p>
            <a:r>
              <a:rPr lang="en-US" dirty="0"/>
              <a:t>Radar captures short lived (3-7 days) transient features</a:t>
            </a:r>
            <a:r>
              <a:rPr lang="en-US" dirty="0" smtClean="0"/>
              <a:t>.</a:t>
            </a:r>
          </a:p>
          <a:p>
            <a:r>
              <a:rPr lang="en-US" dirty="0" smtClean="0"/>
              <a:t>Instability in the WBC with the addition of wind forcing drives a cyclonic flow.</a:t>
            </a:r>
            <a:endParaRPr lang="en-US" dirty="0"/>
          </a:p>
          <a:p>
            <a:endParaRPr lang="en-AU" dirty="0"/>
          </a:p>
        </p:txBody>
      </p:sp>
      <p:pic>
        <p:nvPicPr>
          <p:cNvPr id="4" name="Picture 2" descr="D:\ale\jobs\moninya roughan\figuresradar_residual_okubo\Rossbynumbernewcolor\Rossby number1805.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37" r="8787" b="7139"/>
          <a:stretch/>
        </p:blipFill>
        <p:spPr bwMode="auto">
          <a:xfrm>
            <a:off x="2033450" y="4601169"/>
            <a:ext cx="3005477" cy="24100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ale\jobs\moninya roughan\figuresradar_residual_okubo\Rossbynumbernewcolor\Rossby number1750.png"/>
          <p:cNvPicPr>
            <a:picLocks noChangeAspect="1"/>
          </p:cNvPicPr>
          <p:nvPr/>
        </p:nvPicPr>
        <p:blipFill rotWithShape="1">
          <a:blip r:embed="rId3" cstate="print">
            <a:extLst>
              <a:ext uri="{28A0092B-C50C-407E-A947-70E740481C1C}">
                <a14:useLocalDpi xmlns:a14="http://schemas.microsoft.com/office/drawing/2010/main" val="0"/>
              </a:ext>
            </a:extLst>
          </a:blip>
          <a:srcRect l="7377" t="2914" r="7430" b="8129"/>
          <a:stretch/>
        </p:blipFill>
        <p:spPr bwMode="auto">
          <a:xfrm>
            <a:off x="2152288" y="2359815"/>
            <a:ext cx="2972395" cy="2328437"/>
          </a:xfrm>
          <a:prstGeom prst="rect">
            <a:avLst/>
          </a:prstGeom>
          <a:noFill/>
          <a:ln>
            <a:noFill/>
          </a:ln>
          <a:extLst>
            <a:ext uri="{53640926-AAD7-44D8-BBD7-CCE9431645EC}">
              <a14:shadowObscured xmlns:a14="http://schemas.microsoft.com/office/drawing/2010/main"/>
            </a:ext>
          </a:extLst>
        </p:spPr>
      </p:pic>
      <p:grpSp>
        <p:nvGrpSpPr>
          <p:cNvPr id="6" name="Group 5"/>
          <p:cNvGrpSpPr/>
          <p:nvPr/>
        </p:nvGrpSpPr>
        <p:grpSpPr>
          <a:xfrm>
            <a:off x="5090834" y="4617615"/>
            <a:ext cx="2795160" cy="2476593"/>
            <a:chOff x="5020480" y="996289"/>
            <a:chExt cx="2547260" cy="2243559"/>
          </a:xfrm>
        </p:grpSpPr>
        <p:grpSp>
          <p:nvGrpSpPr>
            <p:cNvPr id="7" name="Group 6"/>
            <p:cNvGrpSpPr/>
            <p:nvPr/>
          </p:nvGrpSpPr>
          <p:grpSpPr>
            <a:xfrm>
              <a:off x="5020480" y="996289"/>
              <a:ext cx="2547260" cy="2072825"/>
              <a:chOff x="5340489" y="804941"/>
              <a:chExt cx="2547260" cy="2072825"/>
            </a:xfrm>
          </p:grpSpPr>
          <p:grpSp>
            <p:nvGrpSpPr>
              <p:cNvPr id="14" name="Group 13"/>
              <p:cNvGrpSpPr>
                <a:grpSpLocks noChangeAspect="1"/>
              </p:cNvGrpSpPr>
              <p:nvPr/>
            </p:nvGrpSpPr>
            <p:grpSpPr>
              <a:xfrm>
                <a:off x="5525718" y="981092"/>
                <a:ext cx="2362031" cy="1896674"/>
                <a:chOff x="5525716" y="983832"/>
                <a:chExt cx="2624478" cy="2107415"/>
              </a:xfrm>
            </p:grpSpPr>
            <p:grpSp>
              <p:nvGrpSpPr>
                <p:cNvPr id="19" name="Group 18"/>
                <p:cNvGrpSpPr/>
                <p:nvPr/>
              </p:nvGrpSpPr>
              <p:grpSpPr>
                <a:xfrm>
                  <a:off x="5525716" y="983832"/>
                  <a:ext cx="2208039" cy="2107415"/>
                  <a:chOff x="4432176" y="1008138"/>
                  <a:chExt cx="2208039" cy="2107415"/>
                </a:xfrm>
              </p:grpSpPr>
              <p:grpSp>
                <p:nvGrpSpPr>
                  <p:cNvPr id="22" name="Group 21"/>
                  <p:cNvGrpSpPr/>
                  <p:nvPr/>
                </p:nvGrpSpPr>
                <p:grpSpPr>
                  <a:xfrm>
                    <a:off x="4432176" y="1008138"/>
                    <a:ext cx="2208039" cy="2107415"/>
                    <a:chOff x="4432176" y="1008138"/>
                    <a:chExt cx="2208039" cy="2107415"/>
                  </a:xfrm>
                </p:grpSpPr>
                <p:pic>
                  <p:nvPicPr>
                    <p:cNvPr id="2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875" r="43919"/>
                    <a:stretch/>
                  </p:blipFill>
                  <p:spPr bwMode="auto">
                    <a:xfrm>
                      <a:off x="4480215" y="1008138"/>
                      <a:ext cx="2160000" cy="2107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4432176" y="1105694"/>
                      <a:ext cx="504056" cy="2563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p:cNvSpPr/>
                    <p:nvPr/>
                  </p:nvSpPr>
                  <p:spPr>
                    <a:xfrm>
                      <a:off x="5524549" y="2831763"/>
                      <a:ext cx="1080000" cy="2563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3" name="Rectangle 22"/>
                  <p:cNvSpPr/>
                  <p:nvPr/>
                </p:nvSpPr>
                <p:spPr>
                  <a:xfrm>
                    <a:off x="5220072" y="1116541"/>
                    <a:ext cx="720080" cy="1533525"/>
                  </a:xfrm>
                  <a:prstGeom prst="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0" name="TextBox 19"/>
                <p:cNvSpPr txBox="1"/>
                <p:nvPr/>
              </p:nvSpPr>
              <p:spPr>
                <a:xfrm>
                  <a:off x="7129260" y="2781171"/>
                  <a:ext cx="1020934" cy="273579"/>
                </a:xfrm>
                <a:prstGeom prst="rect">
                  <a:avLst/>
                </a:prstGeom>
                <a:noFill/>
              </p:spPr>
              <p:txBody>
                <a:bodyPr wrap="none" rtlCol="0">
                  <a:spAutoFit/>
                </a:bodyPr>
                <a:lstStyle/>
                <a:p>
                  <a:r>
                    <a:rPr lang="en-AU" sz="1000" dirty="0" smtClean="0">
                      <a:latin typeface="Century Gothic" panose="020B0502020202020204" pitchFamily="34" charset="0"/>
                    </a:rPr>
                    <a:t>time (days) </a:t>
                  </a:r>
                  <a:endParaRPr lang="en-AU" sz="1000" dirty="0">
                    <a:latin typeface="Century Gothic" panose="020B0502020202020204" pitchFamily="34" charset="0"/>
                  </a:endParaRPr>
                </a:p>
              </p:txBody>
            </p:sp>
            <p:sp>
              <p:nvSpPr>
                <p:cNvPr id="21" name="TextBox 20"/>
                <p:cNvSpPr txBox="1"/>
                <p:nvPr/>
              </p:nvSpPr>
              <p:spPr>
                <a:xfrm>
                  <a:off x="6313612" y="2353241"/>
                  <a:ext cx="766557" cy="246221"/>
                </a:xfrm>
                <a:prstGeom prst="rect">
                  <a:avLst/>
                </a:prstGeom>
                <a:noFill/>
              </p:spPr>
              <p:txBody>
                <a:bodyPr wrap="none" rtlCol="0">
                  <a:spAutoFit/>
                </a:bodyPr>
                <a:lstStyle/>
                <a:p>
                  <a:r>
                    <a:rPr lang="en-AU" sz="1000" dirty="0" smtClean="0">
                      <a:latin typeface="Century Gothic" panose="020B0502020202020204" pitchFamily="34" charset="0"/>
                    </a:rPr>
                    <a:t>-0.2 N m</a:t>
                  </a:r>
                  <a:r>
                    <a:rPr lang="en-AU" sz="1000" baseline="30000" dirty="0" smtClean="0">
                      <a:latin typeface="Century Gothic" panose="020B0502020202020204" pitchFamily="34" charset="0"/>
                    </a:rPr>
                    <a:t>-2</a:t>
                  </a:r>
                  <a:endParaRPr lang="en-AU" sz="1000" baseline="30000" dirty="0">
                    <a:latin typeface="Century Gothic" panose="020B0502020202020204" pitchFamily="34" charset="0"/>
                  </a:endParaRPr>
                </a:p>
              </p:txBody>
            </p:sp>
          </p:grpSp>
          <p:sp>
            <p:nvSpPr>
              <p:cNvPr id="15" name="Rectangle 14"/>
              <p:cNvSpPr/>
              <p:nvPr/>
            </p:nvSpPr>
            <p:spPr>
              <a:xfrm>
                <a:off x="5944339" y="804941"/>
                <a:ext cx="1553630" cy="276999"/>
              </a:xfrm>
              <a:prstGeom prst="rect">
                <a:avLst/>
              </a:prstGeom>
            </p:spPr>
            <p:txBody>
              <a:bodyPr wrap="none">
                <a:spAutoFit/>
              </a:bodyPr>
              <a:lstStyle/>
              <a:p>
                <a:r>
                  <a:rPr lang="en-AU" sz="1200" dirty="0" smtClean="0">
                    <a:latin typeface="Century Gothic" panose="020B0502020202020204" pitchFamily="34" charset="0"/>
                  </a:rPr>
                  <a:t>wind stress (N m</a:t>
                </a:r>
                <a:r>
                  <a:rPr lang="en-AU" sz="1200" baseline="30000" dirty="0" smtClean="0">
                    <a:latin typeface="Century Gothic" panose="020B0502020202020204" pitchFamily="34" charset="0"/>
                  </a:rPr>
                  <a:t>-2</a:t>
                </a:r>
                <a:r>
                  <a:rPr lang="en-AU" sz="1200" dirty="0" smtClean="0">
                    <a:latin typeface="Century Gothic" panose="020B0502020202020204" pitchFamily="34" charset="0"/>
                  </a:rPr>
                  <a:t>) </a:t>
                </a:r>
                <a:endParaRPr lang="en-AU" sz="1200" dirty="0">
                  <a:latin typeface="Century Gothic" panose="020B0502020202020204" pitchFamily="34" charset="0"/>
                </a:endParaRPr>
              </a:p>
            </p:txBody>
          </p:sp>
          <p:sp>
            <p:nvSpPr>
              <p:cNvPr id="16" name="Rectangle 15"/>
              <p:cNvSpPr/>
              <p:nvPr/>
            </p:nvSpPr>
            <p:spPr>
              <a:xfrm>
                <a:off x="5340489" y="2258398"/>
                <a:ext cx="853119" cy="246221"/>
              </a:xfrm>
              <a:prstGeom prst="rect">
                <a:avLst/>
              </a:prstGeom>
            </p:spPr>
            <p:txBody>
              <a:bodyPr wrap="none">
                <a:spAutoFit/>
              </a:bodyPr>
              <a:lstStyle/>
              <a:p>
                <a:r>
                  <a:rPr lang="en-AU" sz="1000" dirty="0" smtClean="0">
                    <a:latin typeface="Century Gothic" panose="020B0502020202020204" pitchFamily="34" charset="0"/>
                  </a:rPr>
                  <a:t>Southward</a:t>
                </a:r>
                <a:endParaRPr lang="en-AU" sz="1000" dirty="0">
                  <a:latin typeface="Century Gothic" panose="020B0502020202020204" pitchFamily="34" charset="0"/>
                </a:endParaRPr>
              </a:p>
            </p:txBody>
          </p:sp>
          <p:sp>
            <p:nvSpPr>
              <p:cNvPr id="17" name="Rectangle 16"/>
              <p:cNvSpPr/>
              <p:nvPr/>
            </p:nvSpPr>
            <p:spPr>
              <a:xfrm>
                <a:off x="6298363" y="1041674"/>
                <a:ext cx="461986" cy="246221"/>
              </a:xfrm>
              <a:prstGeom prst="rect">
                <a:avLst/>
              </a:prstGeom>
            </p:spPr>
            <p:txBody>
              <a:bodyPr wrap="none">
                <a:spAutoFit/>
              </a:bodyPr>
              <a:lstStyle/>
              <a:p>
                <a:r>
                  <a:rPr lang="en-AU" sz="1000" dirty="0" smtClean="0">
                    <a:solidFill>
                      <a:srgbClr val="0070C0"/>
                    </a:solidFill>
                    <a:latin typeface="Century Gothic" panose="020B0502020202020204" pitchFamily="34" charset="0"/>
                  </a:rPr>
                  <a:t>CCE</a:t>
                </a:r>
                <a:endParaRPr lang="en-AU" sz="1000" dirty="0">
                  <a:solidFill>
                    <a:srgbClr val="0070C0"/>
                  </a:solidFill>
                  <a:latin typeface="Century Gothic" panose="020B0502020202020204" pitchFamily="34" charset="0"/>
                </a:endParaRPr>
              </a:p>
            </p:txBody>
          </p:sp>
          <p:sp>
            <p:nvSpPr>
              <p:cNvPr id="18" name="TextBox 17"/>
              <p:cNvSpPr txBox="1"/>
              <p:nvPr/>
            </p:nvSpPr>
            <p:spPr>
              <a:xfrm>
                <a:off x="5350107" y="1009103"/>
                <a:ext cx="843501" cy="246221"/>
              </a:xfrm>
              <a:prstGeom prst="rect">
                <a:avLst/>
              </a:prstGeom>
              <a:noFill/>
            </p:spPr>
            <p:txBody>
              <a:bodyPr wrap="none" rtlCol="0">
                <a:spAutoFit/>
              </a:bodyPr>
              <a:lstStyle/>
              <a:p>
                <a:r>
                  <a:rPr lang="en-AU" sz="1000" dirty="0" smtClean="0">
                    <a:latin typeface="Century Gothic" panose="020B0502020202020204" pitchFamily="34" charset="0"/>
                  </a:rPr>
                  <a:t>Northward</a:t>
                </a:r>
                <a:endParaRPr lang="en-AU" sz="1000" dirty="0">
                  <a:latin typeface="Century Gothic" panose="020B0502020202020204" pitchFamily="34" charset="0"/>
                </a:endParaRPr>
              </a:p>
            </p:txBody>
          </p:sp>
        </p:grpSp>
        <p:sp>
          <p:nvSpPr>
            <p:cNvPr id="8" name="TextBox 7"/>
            <p:cNvSpPr txBox="1"/>
            <p:nvPr/>
          </p:nvSpPr>
          <p:spPr>
            <a:xfrm>
              <a:off x="6065334" y="2983737"/>
              <a:ext cx="211825" cy="246221"/>
            </a:xfrm>
            <a:prstGeom prst="rect">
              <a:avLst/>
            </a:prstGeom>
            <a:noFill/>
          </p:spPr>
          <p:txBody>
            <a:bodyPr wrap="square" rtlCol="0">
              <a:spAutoFit/>
            </a:bodyPr>
            <a:lstStyle/>
            <a:p>
              <a:r>
                <a:rPr lang="en-AU" sz="1000" b="1" dirty="0" smtClean="0">
                  <a:solidFill>
                    <a:srgbClr val="0070C0"/>
                  </a:solidFill>
                  <a:latin typeface="Century Gothic" panose="020B0502020202020204" pitchFamily="34" charset="0"/>
                </a:rPr>
                <a:t>1</a:t>
              </a:r>
              <a:endParaRPr lang="en-AU" sz="1000" b="1" dirty="0">
                <a:solidFill>
                  <a:srgbClr val="0070C0"/>
                </a:solidFill>
                <a:latin typeface="Century Gothic" panose="020B0502020202020204" pitchFamily="34" charset="0"/>
              </a:endParaRPr>
            </a:p>
          </p:txBody>
        </p:sp>
        <p:cxnSp>
          <p:nvCxnSpPr>
            <p:cNvPr id="9" name="Straight Arrow Connector 8"/>
            <p:cNvCxnSpPr/>
            <p:nvPr/>
          </p:nvCxnSpPr>
          <p:spPr>
            <a:xfrm flipH="1" flipV="1">
              <a:off x="6168309" y="2841531"/>
              <a:ext cx="3891" cy="1778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70254" y="2871134"/>
              <a:ext cx="211825" cy="246221"/>
            </a:xfrm>
            <a:prstGeom prst="rect">
              <a:avLst/>
            </a:prstGeom>
            <a:noFill/>
          </p:spPr>
          <p:txBody>
            <a:bodyPr wrap="square" rtlCol="0">
              <a:spAutoFit/>
            </a:bodyPr>
            <a:lstStyle/>
            <a:p>
              <a:r>
                <a:rPr lang="en-AU" sz="1000" b="1" dirty="0" smtClean="0">
                  <a:solidFill>
                    <a:srgbClr val="0070C0"/>
                  </a:solidFill>
                  <a:latin typeface="Century Gothic" panose="020B0502020202020204" pitchFamily="34" charset="0"/>
                </a:rPr>
                <a:t>2</a:t>
              </a:r>
              <a:endParaRPr lang="en-AU" sz="1000" b="1" dirty="0">
                <a:solidFill>
                  <a:srgbClr val="0070C0"/>
                </a:solidFill>
                <a:latin typeface="Century Gothic" panose="020B0502020202020204" pitchFamily="34" charset="0"/>
              </a:endParaRPr>
            </a:p>
          </p:txBody>
        </p:sp>
        <p:cxnSp>
          <p:nvCxnSpPr>
            <p:cNvPr id="11" name="Straight Arrow Connector 10"/>
            <p:cNvCxnSpPr/>
            <p:nvPr/>
          </p:nvCxnSpPr>
          <p:spPr>
            <a:xfrm flipH="1" flipV="1">
              <a:off x="6273229" y="2728928"/>
              <a:ext cx="3891" cy="1778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305895" y="2993627"/>
              <a:ext cx="211825" cy="246221"/>
            </a:xfrm>
            <a:prstGeom prst="rect">
              <a:avLst/>
            </a:prstGeom>
            <a:noFill/>
          </p:spPr>
          <p:txBody>
            <a:bodyPr wrap="square" rtlCol="0">
              <a:spAutoFit/>
            </a:bodyPr>
            <a:lstStyle/>
            <a:p>
              <a:r>
                <a:rPr lang="en-AU" sz="1000" b="1" dirty="0" smtClean="0">
                  <a:solidFill>
                    <a:srgbClr val="0070C0"/>
                  </a:solidFill>
                  <a:latin typeface="Century Gothic" panose="020B0502020202020204" pitchFamily="34" charset="0"/>
                </a:rPr>
                <a:t>3</a:t>
              </a:r>
              <a:endParaRPr lang="en-AU" sz="1000" b="1" dirty="0">
                <a:solidFill>
                  <a:srgbClr val="0070C0"/>
                </a:solidFill>
                <a:latin typeface="Century Gothic" panose="020B0502020202020204" pitchFamily="34" charset="0"/>
              </a:endParaRPr>
            </a:p>
          </p:txBody>
        </p:sp>
        <p:cxnSp>
          <p:nvCxnSpPr>
            <p:cNvPr id="13" name="Straight Arrow Connector 12"/>
            <p:cNvCxnSpPr/>
            <p:nvPr/>
          </p:nvCxnSpPr>
          <p:spPr>
            <a:xfrm flipH="1" flipV="1">
              <a:off x="6408870" y="2851421"/>
              <a:ext cx="3891" cy="1778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0" y="2241609"/>
            <a:ext cx="2288481" cy="2505429"/>
          </a:xfrm>
          <a:prstGeom prst="rect">
            <a:avLst/>
          </a:prstGeom>
          <a:solidFill>
            <a:schemeClr val="bg1"/>
          </a:solidFill>
        </p:spPr>
        <p:txBody>
          <a:bodyPr wrap="square" rtlCol="0">
            <a:spAutoFit/>
          </a:bodyPr>
          <a:lstStyle/>
          <a:p>
            <a:r>
              <a:rPr lang="en-AU" sz="2000" b="1" dirty="0" smtClean="0">
                <a:latin typeface="Century Gothic" panose="020B0502020202020204" pitchFamily="34" charset="0"/>
              </a:rPr>
              <a:t>1</a:t>
            </a:r>
            <a:r>
              <a:rPr lang="en-AU" sz="2000" dirty="0" smtClean="0">
                <a:latin typeface="Century Gothic" panose="020B0502020202020204" pitchFamily="34" charset="0"/>
              </a:rPr>
              <a:t>. </a:t>
            </a:r>
            <a:r>
              <a:rPr lang="en-AU" sz="1400" u="sng" dirty="0" smtClean="0">
                <a:latin typeface="Century Gothic" panose="020B0502020202020204" pitchFamily="34" charset="0"/>
              </a:rPr>
              <a:t>Strong southward wind </a:t>
            </a:r>
            <a:r>
              <a:rPr lang="en-AU" sz="1400" u="sng" dirty="0" smtClean="0">
                <a:latin typeface="Century Gothic" panose="020B0502020202020204" pitchFamily="34" charset="0"/>
              </a:rPr>
              <a:t>stress</a:t>
            </a:r>
            <a:endParaRPr lang="en-AU" sz="1400" dirty="0" smtClean="0">
              <a:latin typeface="Century Gothic" panose="020B0502020202020204" pitchFamily="34" charset="0"/>
            </a:endParaRPr>
          </a:p>
          <a:p>
            <a:r>
              <a:rPr lang="en-AU" sz="1400" dirty="0" smtClean="0">
                <a:latin typeface="Century Gothic" panose="020B0502020202020204" pitchFamily="34" charset="0"/>
              </a:rPr>
              <a:t>Intrusion of a frontal jet (cyclonic vorticity) on the NE portion of the domain (beginning of day 13) </a:t>
            </a:r>
            <a:endParaRPr lang="en-AU" sz="1400" dirty="0" smtClean="0">
              <a:latin typeface="Century Gothic" panose="020B0502020202020204" pitchFamily="34" charset="0"/>
            </a:endParaRPr>
          </a:p>
          <a:p>
            <a:endParaRPr lang="en-AU" sz="1400" dirty="0" smtClean="0">
              <a:latin typeface="Century Gothic" panose="020B0502020202020204" pitchFamily="34" charset="0"/>
            </a:endParaRPr>
          </a:p>
          <a:p>
            <a:r>
              <a:rPr lang="en-AU" sz="1400" dirty="0" smtClean="0"/>
              <a:t>Ro Red cyclonic, Blue </a:t>
            </a:r>
            <a:r>
              <a:rPr lang="en-AU" sz="1400" dirty="0" err="1" smtClean="0"/>
              <a:t>anticyclonic</a:t>
            </a:r>
            <a:r>
              <a:rPr lang="en-AU" sz="1400" dirty="0" smtClean="0"/>
              <a:t>, |</a:t>
            </a:r>
            <a:r>
              <a:rPr lang="en-AU" sz="1400" i="1" dirty="0"/>
              <a:t>Ro</a:t>
            </a:r>
            <a:r>
              <a:rPr lang="en-AU" sz="1400" dirty="0"/>
              <a:t>| </a:t>
            </a:r>
            <a:r>
              <a:rPr lang="en-AU" sz="1400" dirty="0" smtClean="0"/>
              <a:t>&gt; </a:t>
            </a:r>
            <a:r>
              <a:rPr lang="en-AU" sz="1400" dirty="0"/>
              <a:t>1 </a:t>
            </a:r>
            <a:r>
              <a:rPr lang="en-AU" sz="1400" dirty="0" smtClean="0"/>
              <a:t>highly </a:t>
            </a:r>
            <a:r>
              <a:rPr lang="en-AU" sz="1400" dirty="0" err="1" smtClean="0"/>
              <a:t>ageostrophic</a:t>
            </a:r>
            <a:endParaRPr lang="en-AU" sz="1400" dirty="0">
              <a:latin typeface="Century Gothic" panose="020B0502020202020204" pitchFamily="34" charset="0"/>
            </a:endParaRPr>
          </a:p>
        </p:txBody>
      </p:sp>
      <p:sp>
        <p:nvSpPr>
          <p:cNvPr id="28" name="TextBox 27"/>
          <p:cNvSpPr txBox="1"/>
          <p:nvPr/>
        </p:nvSpPr>
        <p:spPr>
          <a:xfrm>
            <a:off x="0" y="4855980"/>
            <a:ext cx="2152288" cy="2083134"/>
          </a:xfrm>
          <a:prstGeom prst="rect">
            <a:avLst/>
          </a:prstGeom>
          <a:solidFill>
            <a:schemeClr val="bg1"/>
          </a:solidFill>
        </p:spPr>
        <p:txBody>
          <a:bodyPr wrap="square" rtlCol="0">
            <a:spAutoFit/>
          </a:bodyPr>
          <a:lstStyle/>
          <a:p>
            <a:r>
              <a:rPr lang="en-AU" sz="2000" b="1" dirty="0" smtClean="0">
                <a:latin typeface="Century Gothic" panose="020B0502020202020204" pitchFamily="34" charset="0"/>
              </a:rPr>
              <a:t>2</a:t>
            </a:r>
            <a:r>
              <a:rPr lang="en-AU" sz="2000" dirty="0" smtClean="0">
                <a:latin typeface="Century Gothic" panose="020B0502020202020204" pitchFamily="34" charset="0"/>
              </a:rPr>
              <a:t>. </a:t>
            </a:r>
            <a:r>
              <a:rPr lang="en-AU" sz="1400" dirty="0" smtClean="0">
                <a:latin typeface="Century Gothic" panose="020B0502020202020204" pitchFamily="34" charset="0"/>
              </a:rPr>
              <a:t>As the </a:t>
            </a:r>
            <a:r>
              <a:rPr lang="en-AU" sz="1400" u="sng" dirty="0" smtClean="0">
                <a:latin typeface="Century Gothic" panose="020B0502020202020204" pitchFamily="34" charset="0"/>
              </a:rPr>
              <a:t>wind reverses</a:t>
            </a:r>
            <a:r>
              <a:rPr lang="en-AU" sz="1400" dirty="0" smtClean="0">
                <a:latin typeface="Century Gothic" panose="020B0502020202020204" pitchFamily="34" charset="0"/>
              </a:rPr>
              <a:t>, an onshore flow  starts to  form and  deflects the jet towards the shore, a saddle point occurs in the middle of the turning flow region (middle of day 13)</a:t>
            </a:r>
            <a:endParaRPr lang="en-AU" sz="1400" dirty="0">
              <a:latin typeface="Century Gothic" panose="020B0502020202020204" pitchFamily="34" charset="0"/>
            </a:endParaRPr>
          </a:p>
        </p:txBody>
      </p:sp>
      <p:grpSp>
        <p:nvGrpSpPr>
          <p:cNvPr id="29" name="Group 28"/>
          <p:cNvGrpSpPr/>
          <p:nvPr/>
        </p:nvGrpSpPr>
        <p:grpSpPr>
          <a:xfrm>
            <a:off x="7187622" y="2208277"/>
            <a:ext cx="2893003" cy="2308926"/>
            <a:chOff x="2787693" y="1637606"/>
            <a:chExt cx="3750990" cy="2934662"/>
          </a:xfrm>
        </p:grpSpPr>
        <p:pic>
          <p:nvPicPr>
            <p:cNvPr id="30" name="Picture 29" descr="D:\ale\jobs\moninya roughan\figuresradar_residual_okubo\Rossbynumbernewcolor\Rossby number1895.png"/>
            <p:cNvPicPr>
              <a:picLocks noChangeAspect="1"/>
            </p:cNvPicPr>
            <p:nvPr/>
          </p:nvPicPr>
          <p:blipFill rotWithShape="1">
            <a:blip r:embed="rId5" cstate="print">
              <a:extLst>
                <a:ext uri="{28A0092B-C50C-407E-A947-70E740481C1C}">
                  <a14:useLocalDpi xmlns:a14="http://schemas.microsoft.com/office/drawing/2010/main" val="0"/>
                </a:ext>
              </a:extLst>
            </a:blip>
            <a:srcRect l="7363" t="3251" r="7240" b="7691"/>
            <a:stretch/>
          </p:blipFill>
          <p:spPr bwMode="auto">
            <a:xfrm>
              <a:off x="2787693" y="1637606"/>
              <a:ext cx="3750990" cy="2934662"/>
            </a:xfrm>
            <a:prstGeom prst="rect">
              <a:avLst/>
            </a:prstGeom>
            <a:noFill/>
            <a:ln>
              <a:noFill/>
            </a:ln>
            <a:extLst>
              <a:ext uri="{53640926-AAD7-44D8-BBD7-CCE9431645EC}">
                <a14:shadowObscured xmlns:a14="http://schemas.microsoft.com/office/drawing/2010/main"/>
              </a:ext>
            </a:extLst>
          </p:spPr>
        </p:pic>
        <p:cxnSp>
          <p:nvCxnSpPr>
            <p:cNvPr id="31" name="Straight Connector 30"/>
            <p:cNvCxnSpPr/>
            <p:nvPr/>
          </p:nvCxnSpPr>
          <p:spPr>
            <a:xfrm>
              <a:off x="3662792" y="2823404"/>
              <a:ext cx="2146523"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169068" y="2471634"/>
            <a:ext cx="1979182" cy="1660839"/>
          </a:xfrm>
          <a:prstGeom prst="rect">
            <a:avLst/>
          </a:prstGeom>
          <a:solidFill>
            <a:schemeClr val="bg1"/>
          </a:solidFill>
        </p:spPr>
        <p:txBody>
          <a:bodyPr wrap="square" rtlCol="0">
            <a:spAutoFit/>
          </a:bodyPr>
          <a:lstStyle/>
          <a:p>
            <a:r>
              <a:rPr lang="en-AU" sz="2000" b="1" dirty="0" smtClean="0">
                <a:latin typeface="Century Gothic" panose="020B0502020202020204" pitchFamily="34" charset="0"/>
              </a:rPr>
              <a:t>3</a:t>
            </a:r>
            <a:r>
              <a:rPr lang="en-AU" sz="2000" dirty="0" smtClean="0">
                <a:latin typeface="Century Gothic" panose="020B0502020202020204" pitchFamily="34" charset="0"/>
              </a:rPr>
              <a:t>. </a:t>
            </a:r>
            <a:r>
              <a:rPr lang="en-AU" sz="1400" dirty="0" smtClean="0">
                <a:latin typeface="Century Gothic" panose="020B0502020202020204" pitchFamily="34" charset="0"/>
              </a:rPr>
              <a:t>The CCE is fully formed under </a:t>
            </a:r>
            <a:r>
              <a:rPr lang="en-AU" sz="1400" u="sng" dirty="0" smtClean="0">
                <a:latin typeface="Century Gothic" panose="020B0502020202020204" pitchFamily="34" charset="0"/>
              </a:rPr>
              <a:t>northward wind stress </a:t>
            </a:r>
            <a:r>
              <a:rPr lang="en-AU" sz="1400" dirty="0" smtClean="0">
                <a:latin typeface="Century Gothic" panose="020B0502020202020204" pitchFamily="34" charset="0"/>
              </a:rPr>
              <a:t>and starts to decay when  winds  weaken (end of day 14)</a:t>
            </a:r>
            <a:endParaRPr lang="en-AU" sz="1400" dirty="0">
              <a:latin typeface="Century Gothic" panose="020B0502020202020204" pitchFamily="34" charset="0"/>
            </a:endParaRPr>
          </a:p>
        </p:txBody>
      </p:sp>
      <p:sp>
        <p:nvSpPr>
          <p:cNvPr id="34" name="TextBox 33"/>
          <p:cNvSpPr txBox="1"/>
          <p:nvPr/>
        </p:nvSpPr>
        <p:spPr>
          <a:xfrm rot="16200000">
            <a:off x="-3367473" y="3779951"/>
            <a:ext cx="5017720" cy="461665"/>
          </a:xfrm>
          <a:prstGeom prst="rect">
            <a:avLst/>
          </a:prstGeom>
          <a:noFill/>
          <a:ln>
            <a:noFill/>
          </a:ln>
        </p:spPr>
        <p:txBody>
          <a:bodyPr wrap="none" rtlCol="0">
            <a:spAutoFit/>
          </a:bodyPr>
          <a:lstStyle/>
          <a:p>
            <a:r>
              <a:rPr lang="en-AU" sz="2400" dirty="0" smtClean="0">
                <a:latin typeface="Century Gothic" panose="020B0502020202020204" pitchFamily="34" charset="0"/>
                <a:ea typeface="Tahoma" panose="020B0604030504040204" pitchFamily="34" charset="0"/>
                <a:cs typeface="Tahoma" panose="020B0604030504040204" pitchFamily="34" charset="0"/>
              </a:rPr>
              <a:t>cold core eddy formation (CCE)</a:t>
            </a:r>
            <a:endParaRPr lang="en-AU" sz="2400" dirty="0">
              <a:latin typeface="Century Gothic" panose="020B0502020202020204" pitchFamily="34" charset="0"/>
              <a:ea typeface="Tahoma" panose="020B0604030504040204" pitchFamily="34" charset="0"/>
              <a:cs typeface="Tahoma" panose="020B0604030504040204" pitchFamily="34" charset="0"/>
            </a:endParaRPr>
          </a:p>
        </p:txBody>
      </p:sp>
      <p:sp>
        <p:nvSpPr>
          <p:cNvPr id="36" name="TextBox 35"/>
          <p:cNvSpPr txBox="1"/>
          <p:nvPr/>
        </p:nvSpPr>
        <p:spPr>
          <a:xfrm rot="16200000">
            <a:off x="-250126" y="543233"/>
            <a:ext cx="1340432" cy="246221"/>
          </a:xfrm>
          <a:prstGeom prst="rect">
            <a:avLst/>
          </a:prstGeom>
          <a:noFill/>
        </p:spPr>
        <p:txBody>
          <a:bodyPr wrap="none" rtlCol="0">
            <a:spAutoFit/>
          </a:bodyPr>
          <a:lstStyle/>
          <a:p>
            <a:r>
              <a:rPr lang="en-AU" sz="1000" dirty="0" smtClean="0">
                <a:solidFill>
                  <a:schemeClr val="bg1"/>
                </a:solidFill>
                <a:latin typeface="Century Gothic" panose="020B0502020202020204" pitchFamily="34" charset="0"/>
              </a:rPr>
              <a:t>Mantovanelli et al.</a:t>
            </a:r>
            <a:endParaRPr lang="en-AU" sz="1000" dirty="0">
              <a:solidFill>
                <a:schemeClr val="bg1"/>
              </a:solidFill>
              <a:latin typeface="Century Gothic" panose="020B0502020202020204" pitchFamily="34" charset="0"/>
            </a:endParaRPr>
          </a:p>
        </p:txBody>
      </p:sp>
      <p:sp>
        <p:nvSpPr>
          <p:cNvPr id="33" name="Rectangle 32"/>
          <p:cNvSpPr/>
          <p:nvPr/>
        </p:nvSpPr>
        <p:spPr>
          <a:xfrm>
            <a:off x="7561263" y="4688252"/>
            <a:ext cx="2519362" cy="1721240"/>
          </a:xfrm>
          <a:prstGeom prst="rect">
            <a:avLst/>
          </a:prstGeom>
        </p:spPr>
        <p:txBody>
          <a:bodyPr wrap="square">
            <a:spAutoFit/>
          </a:bodyPr>
          <a:lstStyle/>
          <a:p>
            <a:r>
              <a:rPr lang="en-US" dirty="0"/>
              <a:t>7 days: CCE decays/ moves southward, WCE forms </a:t>
            </a:r>
          </a:p>
          <a:p>
            <a:r>
              <a:rPr lang="en-US" dirty="0"/>
              <a:t>Currents reverse on the shelf.</a:t>
            </a:r>
            <a:endParaRPr lang="en-AU" dirty="0"/>
          </a:p>
        </p:txBody>
      </p:sp>
      <p:sp>
        <p:nvSpPr>
          <p:cNvPr id="35" name="TextBox 34"/>
          <p:cNvSpPr txBox="1"/>
          <p:nvPr/>
        </p:nvSpPr>
        <p:spPr>
          <a:xfrm>
            <a:off x="6281831" y="7183899"/>
            <a:ext cx="2408491" cy="393954"/>
          </a:xfrm>
          <a:prstGeom prst="rect">
            <a:avLst/>
          </a:prstGeom>
          <a:noFill/>
        </p:spPr>
        <p:txBody>
          <a:bodyPr wrap="square" rtlCol="0">
            <a:spAutoFit/>
          </a:bodyPr>
          <a:lstStyle/>
          <a:p>
            <a:r>
              <a:rPr lang="en-AU" sz="1000" dirty="0" err="1" smtClean="0"/>
              <a:t>Mantovanelli</a:t>
            </a:r>
            <a:r>
              <a:rPr lang="en-AU" sz="1000" dirty="0" smtClean="0"/>
              <a:t> et al. Sub </a:t>
            </a:r>
            <a:r>
              <a:rPr lang="en-AU" sz="1000" dirty="0" err="1" smtClean="0"/>
              <a:t>Prog</a:t>
            </a:r>
            <a:r>
              <a:rPr lang="en-AU" sz="1000" dirty="0" smtClean="0"/>
              <a:t> In Oceanography</a:t>
            </a:r>
            <a:endParaRPr lang="en-AU" sz="1000" dirty="0"/>
          </a:p>
        </p:txBody>
      </p:sp>
    </p:spTree>
    <p:extLst>
      <p:ext uri="{BB962C8B-B14F-4D97-AF65-F5344CB8AC3E}">
        <p14:creationId xmlns:p14="http://schemas.microsoft.com/office/powerpoint/2010/main" val="7153985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AU" dirty="0" smtClean="0"/>
              <a:t>Can we use ROMS to model a Cold Core Eddy?</a:t>
            </a:r>
            <a:endParaRPr lang="en-AU" dirty="0"/>
          </a:p>
        </p:txBody>
      </p:sp>
      <p:sp>
        <p:nvSpPr>
          <p:cNvPr id="3" name="Content Placeholder 2"/>
          <p:cNvSpPr>
            <a:spLocks noGrp="1"/>
          </p:cNvSpPr>
          <p:nvPr>
            <p:ph idx="1"/>
          </p:nvPr>
        </p:nvSpPr>
        <p:spPr/>
        <p:txBody>
          <a:bodyPr/>
          <a:lstStyle/>
          <a:p>
            <a:endParaRPr lang="en-AU" dirty="0" smtClean="0"/>
          </a:p>
          <a:p>
            <a:endParaRPr lang="en-AU" dirty="0"/>
          </a:p>
          <a:p>
            <a:endParaRPr lang="en-AU" dirty="0" smtClean="0"/>
          </a:p>
          <a:p>
            <a:endParaRPr lang="en-AU" dirty="0"/>
          </a:p>
          <a:p>
            <a:endParaRPr lang="en-AU" dirty="0"/>
          </a:p>
          <a:p>
            <a:r>
              <a:rPr lang="en-AU" dirty="0"/>
              <a:t>What causes them to form?</a:t>
            </a:r>
          </a:p>
          <a:p>
            <a:r>
              <a:rPr lang="en-AU" dirty="0"/>
              <a:t>What is the impact of wind forcing on formation? Evolution? </a:t>
            </a:r>
          </a:p>
          <a:p>
            <a:r>
              <a:rPr lang="en-AU" dirty="0"/>
              <a:t>What is the sub surface structure? </a:t>
            </a:r>
          </a:p>
          <a:p>
            <a:r>
              <a:rPr lang="en-AU" dirty="0"/>
              <a:t>What is the impact on entrainment? </a:t>
            </a:r>
            <a:endParaRPr lang="en-AU" dirty="0" smtClean="0"/>
          </a:p>
          <a:p>
            <a:r>
              <a:rPr lang="en-AU" dirty="0" smtClean="0"/>
              <a:t>Are they significant biologically?</a:t>
            </a:r>
            <a:endParaRPr lang="en-AU" dirty="0"/>
          </a:p>
          <a:p>
            <a:endParaRPr lang="en-AU" dirty="0"/>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60198"/>
          <a:stretch/>
        </p:blipFill>
        <p:spPr bwMode="auto">
          <a:xfrm>
            <a:off x="274711" y="1212581"/>
            <a:ext cx="8382000" cy="1785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81038"/>
          <a:stretch/>
        </p:blipFill>
        <p:spPr bwMode="auto">
          <a:xfrm rot="5400000">
            <a:off x="7225992" y="3174045"/>
            <a:ext cx="4067710" cy="850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62358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484728" y="296301"/>
            <a:ext cx="9281842" cy="482568"/>
          </a:xfrm>
        </p:spPr>
        <p:txBody>
          <a:bodyPr wrap="square">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en-US" dirty="0" smtClean="0"/>
              <a:t>ROMS configuration for the East Australian Current</a:t>
            </a:r>
            <a:endParaRPr lang="en-US" dirty="0"/>
          </a:p>
        </p:txBody>
      </p:sp>
      <p:sp>
        <p:nvSpPr>
          <p:cNvPr id="4" name="Text Placeholder 3"/>
          <p:cNvSpPr txBox="1">
            <a:spLocks noGrp="1"/>
          </p:cNvSpPr>
          <p:nvPr>
            <p:ph idx="1"/>
          </p:nvPr>
        </p:nvSpPr>
        <p:spPr>
          <a:xfrm>
            <a:off x="165370" y="1075174"/>
            <a:ext cx="5126477" cy="5681226"/>
          </a:xfrm>
        </p:spPr>
        <p:txBody>
          <a:bodyPr/>
          <a:lstStyle>
            <a:defPPr marL="432000" lvl="0" indent="-324000">
              <a:spcBef>
                <a:spcPts val="0"/>
              </a:spcBef>
              <a:spcAft>
                <a:spcPts val="1417"/>
              </a:spcAft>
              <a:buSzPct val="45000"/>
              <a:buFont typeface="StarSymbol"/>
              <a:buNone/>
              <a:defRPr lang="en-US" sz="3200" b="0" i="0" u="none" strike="noStrike" kern="1200">
                <a:ln>
                  <a:noFill/>
                </a:ln>
                <a:latin typeface="Arial" pitchFamily="18"/>
                <a:ea typeface="Microsoft YaHei" pitchFamily="2"/>
                <a:cs typeface="Mangal" pitchFamily="2"/>
              </a:defRPr>
            </a:defPPr>
            <a:lvl1pPr marL="432000" lvl="0" indent="-324000">
              <a:spcBef>
                <a:spcPts val="0"/>
              </a:spcBef>
              <a:spcAft>
                <a:spcPts val="1417"/>
              </a:spcAft>
              <a:buSzPct val="45000"/>
              <a:buFont typeface="StarSymbol"/>
              <a:buChar char="●"/>
              <a:defRPr lang="en-US" sz="3200" b="0" i="0" u="none" strike="noStrike" kern="1200">
                <a:ln>
                  <a:noFill/>
                </a:ln>
                <a:latin typeface="Arial" pitchFamily="18"/>
                <a:ea typeface="Microsoft YaHei" pitchFamily="2"/>
                <a:cs typeface="Mangal" pitchFamily="2"/>
              </a:defRPr>
            </a:lvl1pPr>
            <a:lvl2pPr marL="864000" lvl="1" indent="-324000">
              <a:spcBef>
                <a:spcPts val="0"/>
              </a:spcBef>
              <a:spcAft>
                <a:spcPts val="1134"/>
              </a:spcAft>
              <a:buSzPct val="75000"/>
              <a:buFont typeface="StarSymbol"/>
              <a:buChar char="–"/>
              <a:defRPr lang="en-US" sz="2800" b="0" i="0" u="none" strike="noStrike" kern="1200">
                <a:ln>
                  <a:noFill/>
                </a:ln>
                <a:latin typeface="Arial" pitchFamily="18"/>
                <a:ea typeface="Microsoft YaHei" pitchFamily="2"/>
                <a:cs typeface="Mangal" pitchFamily="2"/>
              </a:defRPr>
            </a:lvl2pPr>
            <a:lvl3pPr marL="1295999" lvl="2" indent="-288000">
              <a:spcBef>
                <a:spcPts val="0"/>
              </a:spcBef>
              <a:spcAft>
                <a:spcPts val="850"/>
              </a:spcAft>
              <a:buSzPct val="45000"/>
              <a:buFont typeface="StarSymbol"/>
              <a:buChar char="●"/>
              <a:defRPr lang="en-US" sz="2400" b="0" i="0" u="none" strike="noStrike" kern="1200">
                <a:ln>
                  <a:noFill/>
                </a:ln>
                <a:latin typeface="Arial" pitchFamily="18"/>
                <a:ea typeface="Microsoft YaHei" pitchFamily="2"/>
                <a:cs typeface="Mangal" pitchFamily="2"/>
              </a:defRPr>
            </a:lvl3pPr>
            <a:lvl4pPr marL="1728000" lvl="3" indent="-216000">
              <a:spcBef>
                <a:spcPts val="0"/>
              </a:spcBef>
              <a:spcAft>
                <a:spcPts val="567"/>
              </a:spcAft>
              <a:buSzPct val="75000"/>
              <a:buFont typeface="StarSymbol"/>
              <a:buChar char="–"/>
              <a:defRPr lang="en-US" sz="2000" b="0" i="0" u="none" strike="noStrike" kern="1200">
                <a:ln>
                  <a:noFill/>
                </a:ln>
                <a:latin typeface="Arial" pitchFamily="18"/>
                <a:ea typeface="Microsoft YaHei" pitchFamily="2"/>
                <a:cs typeface="Mangal" pitchFamily="2"/>
              </a:defRPr>
            </a:lvl4pPr>
            <a:lvl5pPr marL="2160000" lvl="4"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5pPr>
            <a:lvl6pPr marL="2592000" lvl="5"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6pPr>
            <a:lvl7pPr marL="3024000" lvl="6"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7pPr>
            <a:lvl8pPr marL="3456000" lvl="7"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8pPr>
            <a:lvl9pPr marL="3887999" lvl="8" indent="-216000">
              <a:spcBef>
                <a:spcPts val="0"/>
              </a:spcBef>
              <a:spcAft>
                <a:spcPts val="283"/>
              </a:spcAft>
              <a:buSzPct val="45000"/>
              <a:buFont typeface="StarSymbol"/>
              <a:buChar char="●"/>
              <a:defRPr lang="en-US" sz="2000" b="0" i="0" u="none" strike="noStrike" kern="1200">
                <a:ln>
                  <a:noFill/>
                </a:ln>
                <a:latin typeface="Arial" pitchFamily="18"/>
                <a:ea typeface="Microsoft YaHei" pitchFamily="2"/>
                <a:cs typeface="Mangal" pitchFamily="2"/>
              </a:defRPr>
            </a:lvl9pPr>
          </a:lstStyle>
          <a:p>
            <a:pPr lvl="0"/>
            <a:r>
              <a:rPr lang="en-US" sz="1800" dirty="0" smtClean="0"/>
              <a:t>Horizontal </a:t>
            </a:r>
            <a:r>
              <a:rPr lang="en-US" sz="1800" dirty="0"/>
              <a:t>resolution </a:t>
            </a:r>
            <a:r>
              <a:rPr lang="en-US" sz="1800" dirty="0" smtClean="0"/>
              <a:t>~ 1.75 by 2.15 km (828 x 684 grid cells)</a:t>
            </a:r>
          </a:p>
          <a:p>
            <a:r>
              <a:rPr lang="en-US" sz="1800" dirty="0" smtClean="0"/>
              <a:t>Bathy from NRL, DBDB2 V3 - 2x2 min</a:t>
            </a:r>
          </a:p>
          <a:p>
            <a:r>
              <a:rPr lang="en-US" sz="1800" dirty="0"/>
              <a:t>50 vertical </a:t>
            </a:r>
            <a:r>
              <a:rPr lang="en-US" sz="1800" dirty="0" smtClean="0"/>
              <a:t>layers – stretched for increased resolution in top 250m</a:t>
            </a:r>
          </a:p>
          <a:p>
            <a:pPr lvl="0"/>
            <a:r>
              <a:rPr lang="en-US" sz="1800" dirty="0"/>
              <a:t>Initial and Boundary </a:t>
            </a:r>
            <a:r>
              <a:rPr lang="en-US" sz="1800" dirty="0" smtClean="0"/>
              <a:t>conditions from CSIRO </a:t>
            </a:r>
            <a:r>
              <a:rPr lang="en-US" sz="1800" dirty="0" err="1" smtClean="0"/>
              <a:t>SynTS</a:t>
            </a:r>
            <a:r>
              <a:rPr lang="en-US" sz="1800" dirty="0" smtClean="0"/>
              <a:t> product (daily, 3D Synthetic </a:t>
            </a:r>
            <a:r>
              <a:rPr lang="en-US" sz="1800" dirty="0"/>
              <a:t>Temp Sal product – from SST and interpolated ARGO </a:t>
            </a:r>
            <a:r>
              <a:rPr lang="en-US" sz="1800" dirty="0" smtClean="0"/>
              <a:t>data).</a:t>
            </a:r>
          </a:p>
          <a:p>
            <a:pPr lvl="0"/>
            <a:r>
              <a:rPr lang="en-US" sz="1800" dirty="0" smtClean="0"/>
              <a:t>Geostrophic currents calculated from T/S field assuming a level of no motion at 2000m</a:t>
            </a:r>
          </a:p>
          <a:p>
            <a:pPr lvl="0"/>
            <a:r>
              <a:rPr lang="en-US" sz="1800" dirty="0" smtClean="0"/>
              <a:t>Below 2000m initial T/S conditions from CARS – climatology.</a:t>
            </a:r>
          </a:p>
          <a:p>
            <a:r>
              <a:rPr lang="en-US" sz="1800" dirty="0" smtClean="0"/>
              <a:t>Surface wind field – NOAA / NDBC Blended 6 </a:t>
            </a:r>
            <a:r>
              <a:rPr lang="en-US" sz="1800" dirty="0" err="1" smtClean="0"/>
              <a:t>hrly</a:t>
            </a:r>
            <a:r>
              <a:rPr lang="en-US" sz="1800" dirty="0" smtClean="0"/>
              <a:t>  0.25 degree Sea Surface Winds.</a:t>
            </a:r>
          </a:p>
          <a:p>
            <a:r>
              <a:rPr lang="en-US" sz="1800" dirty="0" smtClean="0"/>
              <a:t>Surface fluxes from NCEP 2.5 degree (6 </a:t>
            </a:r>
            <a:r>
              <a:rPr lang="en-US" sz="1800" dirty="0" err="1" smtClean="0"/>
              <a:t>hr</a:t>
            </a:r>
            <a:r>
              <a:rPr lang="en-US" sz="1800" dirty="0" smtClean="0"/>
              <a:t>)</a:t>
            </a:r>
            <a:endParaRPr lang="en-US" sz="1800" dirty="0"/>
          </a:p>
          <a:p>
            <a:pPr lvl="0"/>
            <a:endParaRPr lang="en-US" sz="1800" dirty="0"/>
          </a:p>
        </p:txBody>
      </p:sp>
      <p:pic>
        <p:nvPicPr>
          <p:cNvPr id="3" name="Picture 2"/>
          <p:cNvPicPr>
            <a:picLocks noChangeAspect="1"/>
          </p:cNvPicPr>
          <p:nvPr/>
        </p:nvPicPr>
        <p:blipFill>
          <a:blip r:embed="rId3">
            <a:lum/>
            <a:alphaModFix/>
          </a:blip>
          <a:srcRect/>
          <a:stretch>
            <a:fillRect/>
          </a:stretch>
        </p:blipFill>
        <p:spPr>
          <a:xfrm>
            <a:off x="5447488" y="1244742"/>
            <a:ext cx="4594225" cy="3482103"/>
          </a:xfrm>
          <a:prstGeom prst="rect">
            <a:avLst/>
          </a:prstGeom>
          <a:noFill/>
          <a:ln>
            <a:noFill/>
          </a:ln>
        </p:spPr>
      </p:pic>
      <p:sp>
        <p:nvSpPr>
          <p:cNvPr id="6" name="TextBox 5"/>
          <p:cNvSpPr txBox="1"/>
          <p:nvPr/>
        </p:nvSpPr>
        <p:spPr>
          <a:xfrm>
            <a:off x="5622584" y="4737358"/>
            <a:ext cx="4066162" cy="2263889"/>
          </a:xfrm>
          <a:prstGeom prst="rect">
            <a:avLst/>
          </a:prstGeom>
          <a:noFill/>
        </p:spPr>
        <p:txBody>
          <a:bodyPr wrap="square" rtlCol="0">
            <a:spAutoFit/>
          </a:bodyPr>
          <a:lstStyle/>
          <a:p>
            <a:r>
              <a:rPr lang="en-AU" sz="1600" dirty="0" smtClean="0"/>
              <a:t>Boundary Conditions – </a:t>
            </a:r>
          </a:p>
          <a:p>
            <a:r>
              <a:rPr lang="en-AU" sz="1600" dirty="0" smtClean="0"/>
              <a:t>Northern boundary </a:t>
            </a:r>
            <a:r>
              <a:rPr lang="en-AU" sz="1600" dirty="0" err="1" smtClean="0"/>
              <a:t>Barotropic</a:t>
            </a:r>
            <a:r>
              <a:rPr lang="en-AU" sz="1600" dirty="0" smtClean="0"/>
              <a:t> - (</a:t>
            </a:r>
            <a:r>
              <a:rPr lang="en-AU" sz="1600" dirty="0" err="1" smtClean="0"/>
              <a:t>Flather</a:t>
            </a:r>
            <a:r>
              <a:rPr lang="en-AU" sz="1600" dirty="0" smtClean="0"/>
              <a:t>)</a:t>
            </a:r>
          </a:p>
          <a:p>
            <a:r>
              <a:rPr lang="en-AU" sz="1600" dirty="0" err="1" smtClean="0"/>
              <a:t>Baroclinic</a:t>
            </a:r>
            <a:r>
              <a:rPr lang="en-AU" sz="1600" dirty="0" smtClean="0"/>
              <a:t> velocity field and tracers are nudged to external estimates – 4 days </a:t>
            </a:r>
          </a:p>
          <a:p>
            <a:r>
              <a:rPr lang="en-AU" sz="1600" dirty="0" smtClean="0"/>
              <a:t>Southern Eastern and western  - </a:t>
            </a:r>
            <a:r>
              <a:rPr lang="en-AU" sz="1600" dirty="0" err="1" smtClean="0"/>
              <a:t>Radiative</a:t>
            </a:r>
            <a:r>
              <a:rPr lang="en-AU" sz="1600" dirty="0" smtClean="0"/>
              <a:t>. </a:t>
            </a:r>
          </a:p>
          <a:p>
            <a:endParaRPr lang="en-AU" sz="1600" dirty="0"/>
          </a:p>
        </p:txBody>
      </p:sp>
    </p:spTree>
    <p:extLst>
      <p:ext uri="{BB962C8B-B14F-4D97-AF65-F5344CB8AC3E}">
        <p14:creationId xmlns:p14="http://schemas.microsoft.com/office/powerpoint/2010/main" val="678132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AU" dirty="0" smtClean="0"/>
              <a:t>Wind Field</a:t>
            </a:r>
            <a:endParaRPr lang="en-AU" dirty="0"/>
          </a:p>
        </p:txBody>
      </p:sp>
      <p:sp>
        <p:nvSpPr>
          <p:cNvPr id="4" name="Content Placeholder 3"/>
          <p:cNvSpPr>
            <a:spLocks noGrp="1"/>
          </p:cNvSpPr>
          <p:nvPr>
            <p:ph sz="half" idx="1"/>
          </p:nvPr>
        </p:nvSpPr>
        <p:spPr>
          <a:xfrm>
            <a:off x="228600" y="1122219"/>
            <a:ext cx="4733925" cy="5634182"/>
          </a:xfrm>
        </p:spPr>
        <p:txBody>
          <a:bodyPr/>
          <a:lstStyle/>
          <a:p>
            <a:r>
              <a:rPr lang="en-AU" sz="2000" dirty="0"/>
              <a:t>Realist Wind Scenario (RWS). </a:t>
            </a:r>
          </a:p>
          <a:p>
            <a:r>
              <a:rPr lang="en-AU" sz="2000" dirty="0" smtClean="0"/>
              <a:t>The </a:t>
            </a:r>
            <a:r>
              <a:rPr lang="en-AU" sz="2000" dirty="0"/>
              <a:t>NOAA/NCDC Blended 6-hourly 0.25-degree Sea Surface </a:t>
            </a:r>
            <a:r>
              <a:rPr lang="en-AU" sz="2000" dirty="0" smtClean="0"/>
              <a:t>Winds.</a:t>
            </a:r>
            <a:endParaRPr lang="en-AU" sz="2000" dirty="0"/>
          </a:p>
          <a:p>
            <a:r>
              <a:rPr lang="en-AU" sz="2000" dirty="0" smtClean="0"/>
              <a:t>Typically, winds</a:t>
            </a:r>
            <a:r>
              <a:rPr lang="en-AU" sz="2000" dirty="0"/>
              <a:t> </a:t>
            </a:r>
            <a:r>
              <a:rPr lang="en-AU" sz="2000" dirty="0" smtClean="0"/>
              <a:t> are weak </a:t>
            </a:r>
            <a:r>
              <a:rPr lang="en-AU" sz="2000" dirty="0"/>
              <a:t>but </a:t>
            </a:r>
            <a:r>
              <a:rPr lang="en-AU" sz="2000" dirty="0" smtClean="0"/>
              <a:t>significant </a:t>
            </a:r>
            <a:r>
              <a:rPr lang="en-AU" sz="2000" dirty="0"/>
              <a:t>upwelling </a:t>
            </a:r>
            <a:r>
              <a:rPr lang="en-AU" sz="2000" dirty="0" smtClean="0"/>
              <a:t>and </a:t>
            </a:r>
            <a:r>
              <a:rPr lang="en-AU" sz="2000" dirty="0" err="1" smtClean="0"/>
              <a:t>downwelling</a:t>
            </a:r>
            <a:r>
              <a:rPr lang="en-AU" sz="2000" dirty="0" smtClean="0"/>
              <a:t> winds occur &lt; 20%</a:t>
            </a:r>
          </a:p>
          <a:p>
            <a:r>
              <a:rPr lang="en-AU" sz="2000" dirty="0" smtClean="0"/>
              <a:t>During the </a:t>
            </a:r>
            <a:r>
              <a:rPr lang="en-AU" sz="2000" dirty="0"/>
              <a:t>simulation this wind </a:t>
            </a:r>
            <a:r>
              <a:rPr lang="en-AU" sz="2000" dirty="0" smtClean="0"/>
              <a:t>field </a:t>
            </a:r>
            <a:r>
              <a:rPr lang="en-AU" sz="2000" dirty="0"/>
              <a:t>tends to </a:t>
            </a:r>
            <a:r>
              <a:rPr lang="en-AU" sz="2000" dirty="0" smtClean="0"/>
              <a:t>be </a:t>
            </a:r>
            <a:r>
              <a:rPr lang="en-AU" sz="2000" dirty="0"/>
              <a:t>more </a:t>
            </a:r>
            <a:r>
              <a:rPr lang="en-AU" sz="2000" dirty="0" err="1"/>
              <a:t>downwelling</a:t>
            </a:r>
            <a:r>
              <a:rPr lang="en-AU" sz="2000" dirty="0"/>
              <a:t> </a:t>
            </a:r>
            <a:r>
              <a:rPr lang="en-AU" sz="2000" dirty="0" err="1"/>
              <a:t>favorable</a:t>
            </a:r>
            <a:r>
              <a:rPr lang="en-AU" sz="2000" dirty="0"/>
              <a:t> than upwelling </a:t>
            </a:r>
            <a:r>
              <a:rPr lang="en-AU" sz="2000" dirty="0" err="1"/>
              <a:t>favorable</a:t>
            </a:r>
            <a:endParaRPr lang="en-AU" sz="2000" dirty="0"/>
          </a:p>
        </p:txBody>
      </p:sp>
      <p:sp>
        <p:nvSpPr>
          <p:cNvPr id="5" name="Content Placeholder 4"/>
          <p:cNvSpPr>
            <a:spLocks noGrp="1"/>
          </p:cNvSpPr>
          <p:nvPr>
            <p:ph sz="half" idx="2"/>
          </p:nvPr>
        </p:nvSpPr>
        <p:spPr/>
        <p:txBody>
          <a:bodyPr/>
          <a:lstStyle/>
          <a:p>
            <a:endParaRPr lang="en-AU"/>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9459" y="1143000"/>
            <a:ext cx="4829567"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442960" y="609600"/>
            <a:ext cx="1645450" cy="363818"/>
          </a:xfrm>
          <a:prstGeom prst="rect">
            <a:avLst/>
          </a:prstGeom>
          <a:noFill/>
        </p:spPr>
        <p:txBody>
          <a:bodyPr wrap="none" rtlCol="0">
            <a:spAutoFit/>
          </a:bodyPr>
          <a:lstStyle/>
          <a:p>
            <a:r>
              <a:rPr lang="en-AU" dirty="0" err="1" smtClean="0"/>
              <a:t>Downwelling</a:t>
            </a:r>
            <a:endParaRPr lang="en-AU" dirty="0"/>
          </a:p>
        </p:txBody>
      </p:sp>
      <p:cxnSp>
        <p:nvCxnSpPr>
          <p:cNvPr id="8" name="Straight Arrow Connector 7"/>
          <p:cNvCxnSpPr/>
          <p:nvPr/>
        </p:nvCxnSpPr>
        <p:spPr bwMode="auto">
          <a:xfrm>
            <a:off x="9265685" y="973418"/>
            <a:ext cx="0" cy="581062"/>
          </a:xfrm>
          <a:prstGeom prst="straightConnector1">
            <a:avLst/>
          </a:prstGeom>
          <a:solidFill>
            <a:srgbClr val="00B8FF"/>
          </a:solidFill>
          <a:ln w="9525" cap="flat" cmpd="sng" algn="ctr">
            <a:solidFill>
              <a:schemeClr val="tx1"/>
            </a:solidFill>
            <a:prstDash val="solid"/>
            <a:round/>
            <a:headEnd type="none" w="med" len="med"/>
            <a:tailEnd type="arrow"/>
          </a:ln>
          <a:effectLst/>
        </p:spPr>
      </p:cxnSp>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134" r="15686" b="52261"/>
          <a:stretch/>
        </p:blipFill>
        <p:spPr bwMode="auto">
          <a:xfrm>
            <a:off x="791917" y="4510446"/>
            <a:ext cx="2656187" cy="2172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0881" y="6349747"/>
            <a:ext cx="1482072" cy="333617"/>
          </a:xfrm>
          <a:prstGeom prst="rect">
            <a:avLst/>
          </a:prstGeom>
          <a:noFill/>
        </p:spPr>
        <p:txBody>
          <a:bodyPr wrap="none" rtlCol="0">
            <a:spAutoFit/>
          </a:bodyPr>
          <a:lstStyle/>
          <a:p>
            <a:r>
              <a:rPr lang="en-AU" sz="1600" dirty="0" err="1" smtClean="0"/>
              <a:t>Downwelling</a:t>
            </a:r>
            <a:endParaRPr lang="en-AU" sz="1600" dirty="0"/>
          </a:p>
        </p:txBody>
      </p:sp>
      <p:sp>
        <p:nvSpPr>
          <p:cNvPr id="12" name="TextBox 11"/>
          <p:cNvSpPr txBox="1"/>
          <p:nvPr/>
        </p:nvSpPr>
        <p:spPr>
          <a:xfrm>
            <a:off x="2267973" y="4510446"/>
            <a:ext cx="1180131" cy="333617"/>
          </a:xfrm>
          <a:prstGeom prst="rect">
            <a:avLst/>
          </a:prstGeom>
          <a:noFill/>
        </p:spPr>
        <p:txBody>
          <a:bodyPr wrap="none" rtlCol="0">
            <a:spAutoFit/>
          </a:bodyPr>
          <a:lstStyle/>
          <a:p>
            <a:r>
              <a:rPr lang="en-AU" sz="1600" dirty="0" smtClean="0"/>
              <a:t>Upwelling</a:t>
            </a:r>
            <a:endParaRPr lang="en-AU" sz="1600" dirty="0"/>
          </a:p>
        </p:txBody>
      </p:sp>
      <p:sp>
        <p:nvSpPr>
          <p:cNvPr id="9" name="TextBox 8"/>
          <p:cNvSpPr txBox="1"/>
          <p:nvPr/>
        </p:nvSpPr>
        <p:spPr>
          <a:xfrm>
            <a:off x="5418305" y="609600"/>
            <a:ext cx="1768433" cy="363818"/>
          </a:xfrm>
          <a:prstGeom prst="rect">
            <a:avLst/>
          </a:prstGeom>
          <a:noFill/>
        </p:spPr>
        <p:txBody>
          <a:bodyPr wrap="none" rtlCol="0">
            <a:spAutoFit/>
          </a:bodyPr>
          <a:lstStyle/>
          <a:p>
            <a:r>
              <a:rPr lang="en-AU" dirty="0" smtClean="0"/>
              <a:t>October 2009</a:t>
            </a:r>
            <a:endParaRPr lang="en-AU" dirty="0"/>
          </a:p>
        </p:txBody>
      </p:sp>
    </p:spTree>
    <p:extLst>
      <p:ext uri="{BB962C8B-B14F-4D97-AF65-F5344CB8AC3E}">
        <p14:creationId xmlns:p14="http://schemas.microsoft.com/office/powerpoint/2010/main" val="2798041327"/>
      </p:ext>
    </p:extLst>
  </p:cSld>
  <p:clrMapOvr>
    <a:masterClrMapping/>
  </p:clrMapOvr>
  <p:timing>
    <p:tnLst>
      <p:par>
        <p:cTn id="1" dur="indefinite" restart="never" nodeType="tmRoot"/>
      </p:par>
    </p:tnLst>
  </p:timing>
</p:sld>
</file>

<file path=ppt/theme/theme1.xml><?xml version="1.0" encoding="utf-8"?>
<a:theme xmlns:a="http://schemas.openxmlformats.org/drawingml/2006/main" name="MMR_EAC_IMOS_Venice_May2014">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Bitstream Vera Sans"/>
        <a:ea typeface=""/>
        <a:cs typeface=""/>
      </a:majorFont>
      <a:minorFont>
        <a:latin typeface="Bitstream Ver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8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effectLst/>
            <a:latin typeface="Verdana"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8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MMR_EAC_IMOS_Venice_May2014</Template>
  <TotalTime>3861</TotalTime>
  <Words>2753</Words>
  <Application>Microsoft Office PowerPoint</Application>
  <PresentationFormat>Custom</PresentationFormat>
  <Paragraphs>299</Paragraphs>
  <Slides>28</Slides>
  <Notes>20</Notes>
  <HiddenSlides>1</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28</vt:i4>
      </vt:variant>
    </vt:vector>
  </HeadingPairs>
  <TitlesOfParts>
    <vt:vector size="42" baseType="lpstr">
      <vt:lpstr>Arial</vt:lpstr>
      <vt:lpstr>Times New Roman</vt:lpstr>
      <vt:lpstr>Times</vt:lpstr>
      <vt:lpstr>Bitstream Vera Sans</vt:lpstr>
      <vt:lpstr>Microsoft YaHei</vt:lpstr>
      <vt:lpstr>Mangal</vt:lpstr>
      <vt:lpstr>Century Gothic</vt:lpstr>
      <vt:lpstr>Verdana</vt:lpstr>
      <vt:lpstr>Symbol</vt:lpstr>
      <vt:lpstr>Wingdings 2</vt:lpstr>
      <vt:lpstr>Wingdings</vt:lpstr>
      <vt:lpstr>StarSymbol</vt:lpstr>
      <vt:lpstr>Tahoma</vt:lpstr>
      <vt:lpstr>MMR_EAC_IMOS_Venice_May2014</vt:lpstr>
      <vt:lpstr>Cold Core Frontal Eddies in the East Australian Current: Formation, Entrainment and Biological Significance</vt:lpstr>
      <vt:lpstr>Circulation around Australia</vt:lpstr>
      <vt:lpstr>The EAC – A Vigorous WBC</vt:lpstr>
      <vt:lpstr>Productivity Paradox – Nutrient devoid WBC</vt:lpstr>
      <vt:lpstr>Cold Core Eddies – Sub Mesoscale Coherent Flow Structures</vt:lpstr>
      <vt:lpstr>Radar obs of Cold Core Eddy Formation</vt:lpstr>
      <vt:lpstr>Can we use ROMS to model a Cold Core Eddy?</vt:lpstr>
      <vt:lpstr>ROMS configuration for the East Australian Current</vt:lpstr>
      <vt:lpstr>Wind Field</vt:lpstr>
      <vt:lpstr>The Evolution of a CCE</vt:lpstr>
      <vt:lpstr>Vertical Temperature Structure</vt:lpstr>
      <vt:lpstr>Cross Shelf Velocity Shear</vt:lpstr>
      <vt:lpstr>Observations of Equatorward Shelf Flows</vt:lpstr>
      <vt:lpstr>Sensitivity to wind forcing during formation</vt:lpstr>
      <vt:lpstr>Wind / Eddy Day 11</vt:lpstr>
      <vt:lpstr>Uplift within the eddy- Sensitivity to Wind Forcing</vt:lpstr>
      <vt:lpstr>Barotropic or Baroclinic Instabilities as a driver</vt:lpstr>
      <vt:lpstr>Eddy Tilt - Evolution</vt:lpstr>
      <vt:lpstr>Vertical Movement in the Eddy</vt:lpstr>
      <vt:lpstr>Entrainment of Shelf waters into a CCE</vt:lpstr>
      <vt:lpstr>Observations of Entrained Shelf Water</vt:lpstr>
      <vt:lpstr>Simulations of Entrainment of Shelf waters</vt:lpstr>
      <vt:lpstr>Entrainment of Shelf waters into a CCE</vt:lpstr>
      <vt:lpstr>Dye Tracer Experiments Simulating Entrainment</vt:lpstr>
      <vt:lpstr>Summary</vt:lpstr>
      <vt:lpstr>Future Work </vt:lpstr>
      <vt:lpstr>Announcements</vt:lpstr>
      <vt:lpstr>Acknowledgements</vt:lpstr>
    </vt:vector>
  </TitlesOfParts>
  <Company>UNSW</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Cold Core Eddies in the East Australian Current.</dc:title>
  <dc:creator>MR</dc:creator>
  <cp:lastModifiedBy>MR</cp:lastModifiedBy>
  <cp:revision>86</cp:revision>
  <cp:lastPrinted>1601-01-01T00:00:00Z</cp:lastPrinted>
  <dcterms:created xsi:type="dcterms:W3CDTF">2014-05-24T15:58:07Z</dcterms:created>
  <dcterms:modified xsi:type="dcterms:W3CDTF">2014-05-27T08:50:45Z</dcterms:modified>
</cp:coreProperties>
</file>