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99" r:id="rId3"/>
    <p:sldId id="257" r:id="rId4"/>
    <p:sldId id="258" r:id="rId5"/>
    <p:sldId id="259" r:id="rId6"/>
    <p:sldId id="260" r:id="rId7"/>
    <p:sldId id="300" r:id="rId8"/>
    <p:sldId id="262" r:id="rId9"/>
    <p:sldId id="261" r:id="rId10"/>
    <p:sldId id="263" r:id="rId11"/>
    <p:sldId id="264" r:id="rId12"/>
    <p:sldId id="298" r:id="rId13"/>
    <p:sldId id="265" r:id="rId14"/>
    <p:sldId id="266" r:id="rId15"/>
    <p:sldId id="267" r:id="rId16"/>
    <p:sldId id="269" r:id="rId17"/>
    <p:sldId id="268" r:id="rId18"/>
    <p:sldId id="270" r:id="rId19"/>
    <p:sldId id="271" r:id="rId20"/>
    <p:sldId id="30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8" r:id="rId36"/>
    <p:sldId id="289" r:id="rId37"/>
    <p:sldId id="290" r:id="rId38"/>
    <p:sldId id="293" r:id="rId39"/>
    <p:sldId id="294" r:id="rId40"/>
    <p:sldId id="295" r:id="rId41"/>
    <p:sldId id="296" r:id="rId42"/>
    <p:sldId id="286" r:id="rId43"/>
    <p:sldId id="287" r:id="rId44"/>
    <p:sldId id="291" r:id="rId45"/>
    <p:sldId id="292" r:id="rId46"/>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95" autoAdjust="0"/>
  </p:normalViewPr>
  <p:slideViewPr>
    <p:cSldViewPr snapToGrid="0" snapToObjects="1">
      <p:cViewPr varScale="1">
        <p:scale>
          <a:sx n="57" d="100"/>
          <a:sy n="57" d="100"/>
        </p:scale>
        <p:origin x="-1688"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497205680"/>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ENSO is the dominant source</a:t>
            </a:r>
            <a:r>
              <a:rPr lang="en-US" baseline="0" dirty="0" smtClean="0"/>
              <a:t> of climate variability and influences the global atmosphere and ocean</a:t>
            </a:r>
          </a:p>
          <a:p>
            <a:endParaRPr lang="en-US" baseline="0" dirty="0" smtClean="0"/>
          </a:p>
          <a:p>
            <a:r>
              <a:rPr lang="en-US" baseline="0" dirty="0" smtClean="0"/>
              <a:t>As we know, the El Nino phase (when the thermocline tilt levels out) brings warm water to the eastern Pacific</a:t>
            </a:r>
            <a:endParaRPr lang="en-US" dirty="0"/>
          </a:p>
        </p:txBody>
      </p:sp>
    </p:spTree>
    <p:extLst>
      <p:ext uri="{BB962C8B-B14F-4D97-AF65-F5344CB8AC3E}">
        <p14:creationId xmlns:p14="http://schemas.microsoft.com/office/powerpoint/2010/main" val="335693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pPr lvl="0"/>
            <a:endParaRPr/>
          </a:p>
        </p:txBody>
      </p:sp>
      <p:sp>
        <p:nvSpPr>
          <p:cNvPr id="71" name="Shape 71"/>
          <p:cNvSpPr>
            <a:spLocks noGrp="1"/>
          </p:cNvSpPr>
          <p:nvPr>
            <p:ph type="body" sz="quarter" idx="1"/>
          </p:nvPr>
        </p:nvSpPr>
        <p:spPr>
          <a:prstGeom prst="rect">
            <a:avLst/>
          </a:prstGeom>
        </p:spPr>
        <p:txBody>
          <a:bodyPr/>
          <a:lstStyle/>
          <a:p>
            <a:pPr lvl="0">
              <a:defRPr sz="1800"/>
            </a:pPr>
            <a:r>
              <a:rPr sz="2400"/>
              <a:t>It can be collected from living corals for recent records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defRPr sz="1800"/>
            </a:pPr>
            <a:r>
              <a:rPr sz="2400"/>
              <a:t>Or from fossilized corals brought onto land to go back thousands of 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a:defRPr sz="1800"/>
            </a:pPr>
            <a:r>
              <a:rPr sz="2400"/>
              <a:t>However, Palmyra and Kiritimati (Christmas) islands are part of the line islands, near each other, but different ENSO dynamics.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pPr lvl="0"/>
            <a:endParaRPr/>
          </a:p>
        </p:txBody>
      </p:sp>
      <p:sp>
        <p:nvSpPr>
          <p:cNvPr id="89" name="Shape 89"/>
          <p:cNvSpPr>
            <a:spLocks noGrp="1"/>
          </p:cNvSpPr>
          <p:nvPr>
            <p:ph type="body" sz="quarter" idx="1"/>
          </p:nvPr>
        </p:nvSpPr>
        <p:spPr>
          <a:prstGeom prst="rect">
            <a:avLst/>
          </a:prstGeom>
        </p:spPr>
        <p:txBody>
          <a:bodyPr/>
          <a:lstStyle/>
          <a:p>
            <a:pPr lvl="0">
              <a:defRPr sz="1800"/>
            </a:pPr>
            <a:r>
              <a:rPr sz="2400"/>
              <a:t>delta 18 O records from the recent past suggest that we are moving towards decreasing delta 18 O which corresponds to warmer and wetter El Nino.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pPr lvl="0"/>
            <a:endParaRPr/>
          </a:p>
        </p:txBody>
      </p:sp>
      <p:sp>
        <p:nvSpPr>
          <p:cNvPr id="99" name="Shape 99"/>
          <p:cNvSpPr>
            <a:spLocks noGrp="1"/>
          </p:cNvSpPr>
          <p:nvPr>
            <p:ph type="body" sz="quarter" idx="1"/>
          </p:nvPr>
        </p:nvSpPr>
        <p:spPr>
          <a:prstGeom prst="rect">
            <a:avLst/>
          </a:prstGeom>
        </p:spPr>
        <p:txBody>
          <a:bodyPr/>
          <a:lstStyle/>
          <a:p>
            <a:pPr lvl="0">
              <a:defRPr sz="1800"/>
            </a:pPr>
            <a:r>
              <a:rPr sz="2400"/>
              <a:t>Not only are there differences between islands, but significant differences at the same island. The dashed line shows the std between them, often as large as the signal. [Green spikes are biological in nature]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lvl="0">
              <a:defRPr sz="1800"/>
            </a:pPr>
            <a:r>
              <a:rPr sz="2400"/>
              <a:t>Not only are there differences between islands, but significant differences at the same island. The dashed line shows the std between them, often as large as the signal.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p>
            <a:pPr lvl="0">
              <a:defRPr sz="1800"/>
            </a:pPr>
            <a:r>
              <a:rPr sz="2400"/>
              <a:t>These delta 18 O records are converted into T&amp;S using simple linear regressions to reconstruct climate proxies in the past.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pPr lvl="0"/>
            <a:endParaRPr/>
          </a:p>
        </p:txBody>
      </p:sp>
      <p:sp>
        <p:nvSpPr>
          <p:cNvPr id="141" name="Shape 141"/>
          <p:cNvSpPr>
            <a:spLocks noGrp="1"/>
          </p:cNvSpPr>
          <p:nvPr>
            <p:ph type="body" sz="quarter" idx="1"/>
          </p:nvPr>
        </p:nvSpPr>
        <p:spPr>
          <a:prstGeom prst="rect">
            <a:avLst/>
          </a:prstGeom>
        </p:spPr>
        <p:txBody>
          <a:bodyPr/>
          <a:lstStyle/>
          <a:p>
            <a:pPr lvl="0">
              <a:defRPr sz="1800"/>
            </a:pPr>
            <a:r>
              <a:rPr sz="2400"/>
              <a:t>These delta 18 O records are converted into T&amp;S using simple linear regressions to reconstruct climate proxies in the past.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pPr lvl="0"/>
            <a:endParaRPr/>
          </a:p>
        </p:txBody>
      </p:sp>
      <p:sp>
        <p:nvSpPr>
          <p:cNvPr id="145" name="Shape 145"/>
          <p:cNvSpPr>
            <a:spLocks noGrp="1"/>
          </p:cNvSpPr>
          <p:nvPr>
            <p:ph type="body" sz="quarter" idx="1"/>
          </p:nvPr>
        </p:nvSpPr>
        <p:spPr>
          <a:prstGeom prst="rect">
            <a:avLst/>
          </a:prstGeom>
        </p:spPr>
        <p:txBody>
          <a:bodyPr/>
          <a:lstStyle/>
          <a:p>
            <a:pPr lvl="0">
              <a:defRPr sz="1800"/>
            </a:pPr>
            <a:r>
              <a:rPr sz="2400" dirty="0"/>
              <a:t>In actuality, the delta 18 O is affected by atmospheric flux, advection, vertical mixing, local reef processes (tides, waves breaking), etc</a:t>
            </a:r>
            <a:r>
              <a:rPr sz="2400" dirty="0" smtClean="0"/>
              <a:t>.</a:t>
            </a:r>
            <a:r>
              <a:rPr lang="en-US" sz="2400" dirty="0" smtClean="0"/>
              <a:t> The ideal relationship is made</a:t>
            </a:r>
            <a:r>
              <a:rPr lang="en-US" sz="2400" baseline="0" dirty="0" smtClean="0"/>
              <a:t> up of the advection, precipitation, evaporation, and diffusion of the isotopic tracer</a:t>
            </a:r>
            <a:endParaRPr sz="24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pPr lvl="0"/>
            <a:endParaRPr/>
          </a:p>
        </p:txBody>
      </p:sp>
      <p:sp>
        <p:nvSpPr>
          <p:cNvPr id="150" name="Shape 150"/>
          <p:cNvSpPr>
            <a:spLocks noGrp="1"/>
          </p:cNvSpPr>
          <p:nvPr>
            <p:ph type="body" sz="quarter" idx="1"/>
          </p:nvPr>
        </p:nvSpPr>
        <p:spPr>
          <a:prstGeom prst="rect">
            <a:avLst/>
          </a:prstGeom>
        </p:spPr>
        <p:txBody>
          <a:bodyPr/>
          <a:lstStyle/>
          <a:p>
            <a:pPr lvl="0">
              <a:defRPr sz="1800"/>
            </a:pPr>
            <a:r>
              <a:rPr sz="2400"/>
              <a:t>Can we use ROMS to simulate these processes at fine scales to examine what controls delta 18 O and later determine how we might use delta 18 O records to reconstruct ENSO?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changes the N Pacific atmospheric configuration, which brings warm, wet storm track to the SW of the US making it wetter than usual</a:t>
            </a:r>
            <a:endParaRPr lang="en-US" dirty="0"/>
          </a:p>
        </p:txBody>
      </p:sp>
    </p:spTree>
    <p:extLst>
      <p:ext uri="{BB962C8B-B14F-4D97-AF65-F5344CB8AC3E}">
        <p14:creationId xmlns:p14="http://schemas.microsoft.com/office/powerpoint/2010/main" val="260189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pPr lvl="0"/>
            <a:endParaRPr/>
          </a:p>
        </p:txBody>
      </p:sp>
      <p:sp>
        <p:nvSpPr>
          <p:cNvPr id="174" name="Shape 174"/>
          <p:cNvSpPr>
            <a:spLocks noGrp="1"/>
          </p:cNvSpPr>
          <p:nvPr>
            <p:ph type="body" sz="quarter" idx="1"/>
          </p:nvPr>
        </p:nvSpPr>
        <p:spPr>
          <a:prstGeom prst="rect">
            <a:avLst/>
          </a:prstGeom>
        </p:spPr>
        <p:txBody>
          <a:bodyPr/>
          <a:lstStyle/>
          <a:p>
            <a:pPr lvl="0">
              <a:defRPr sz="1800"/>
            </a:pPr>
            <a:r>
              <a:rPr sz="2400"/>
              <a:t>Make slide: we simulate O18 and O16. Use mass fractionation from the atmosphere (IsoCAM) to compute fluxes (Merlivat and Jouzel, 1979).</a:t>
            </a:r>
          </a:p>
          <a:p>
            <a:pPr lvl="0">
              <a:defRPr sz="1800"/>
            </a:pPr>
            <a:r>
              <a:rPr sz="2400"/>
              <a:t>Need delta 18 O = f(O18, O16)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pPr lvl="0"/>
            <a:endParaRPr/>
          </a:p>
        </p:txBody>
      </p:sp>
      <p:sp>
        <p:nvSpPr>
          <p:cNvPr id="178" name="Shape 178"/>
          <p:cNvSpPr>
            <a:spLocks noGrp="1"/>
          </p:cNvSpPr>
          <p:nvPr>
            <p:ph type="body" sz="quarter" idx="1"/>
          </p:nvPr>
        </p:nvSpPr>
        <p:spPr>
          <a:prstGeom prst="rect">
            <a:avLst/>
          </a:prstGeom>
        </p:spPr>
        <p:txBody>
          <a:bodyPr/>
          <a:lstStyle/>
          <a:p>
            <a:pPr lvl="0">
              <a:defRPr sz="1800"/>
            </a:pPr>
            <a:r>
              <a:rPr sz="2400"/>
              <a:t>Varying resolution Pacific grid from Enrique and Kate, nested a 10km grid around the line islands. Simulated from 1996 through 2009.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pPr lvl="0"/>
            <a:endParaRPr/>
          </a:p>
        </p:txBody>
      </p:sp>
      <p:sp>
        <p:nvSpPr>
          <p:cNvPr id="182" name="Shape 182"/>
          <p:cNvSpPr>
            <a:spLocks noGrp="1"/>
          </p:cNvSpPr>
          <p:nvPr>
            <p:ph type="body" sz="quarter" idx="1"/>
          </p:nvPr>
        </p:nvSpPr>
        <p:spPr>
          <a:prstGeom prst="rect">
            <a:avLst/>
          </a:prstGeom>
        </p:spPr>
        <p:txBody>
          <a:bodyPr/>
          <a:lstStyle/>
          <a:p>
            <a:pPr lvl="0">
              <a:defRPr sz="1800"/>
            </a:pPr>
            <a:r>
              <a:rPr sz="2400" dirty="0"/>
              <a:t>CORE forcing Nino3.4 index versus the ERSST computation</a:t>
            </a:r>
            <a:r>
              <a:rPr sz="2400" dirty="0" smtClean="0"/>
              <a:t>.</a:t>
            </a:r>
            <a:r>
              <a:rPr lang="en-US" sz="2400" dirty="0" smtClean="0"/>
              <a:t> 1996--2011</a:t>
            </a:r>
            <a:endParaRPr sz="24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pPr lvl="0"/>
            <a:endParaRPr/>
          </a:p>
        </p:txBody>
      </p:sp>
      <p:sp>
        <p:nvSpPr>
          <p:cNvPr id="186" name="Shape 186"/>
          <p:cNvSpPr>
            <a:spLocks noGrp="1"/>
          </p:cNvSpPr>
          <p:nvPr>
            <p:ph type="body" sz="quarter" idx="1"/>
          </p:nvPr>
        </p:nvSpPr>
        <p:spPr>
          <a:prstGeom prst="rect">
            <a:avLst/>
          </a:prstGeom>
        </p:spPr>
        <p:txBody>
          <a:bodyPr/>
          <a:lstStyle/>
          <a:p>
            <a:pPr lvl="0">
              <a:defRPr sz="1800"/>
            </a:pPr>
            <a:r>
              <a:rPr sz="2400"/>
              <a:t>Same with IsoCAM. We will utilize the mass fractionations from isoCAM, but use CORE forcing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p>
            <a:pPr lvl="0">
              <a:defRPr sz="1800"/>
            </a:pPr>
            <a:r>
              <a:rPr sz="2400"/>
              <a:t>We do detect deviations away from the larger scale at Christmas Island that would be captured in the del 18 O record in both temperature (0-50m)…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pPr lvl="0"/>
            <a:endParaRPr/>
          </a:p>
        </p:txBody>
      </p:sp>
      <p:sp>
        <p:nvSpPr>
          <p:cNvPr id="194" name="Shape 194"/>
          <p:cNvSpPr>
            <a:spLocks noGrp="1"/>
          </p:cNvSpPr>
          <p:nvPr>
            <p:ph type="body" sz="quarter" idx="1"/>
          </p:nvPr>
        </p:nvSpPr>
        <p:spPr>
          <a:prstGeom prst="rect">
            <a:avLst/>
          </a:prstGeom>
        </p:spPr>
        <p:txBody>
          <a:bodyPr/>
          <a:lstStyle/>
          <a:p>
            <a:pPr lvl="0">
              <a:defRPr sz="1800"/>
            </a:pPr>
            <a:r>
              <a:rPr sz="2400"/>
              <a:t>And salinity (0-50m)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pPr lvl="0"/>
            <a:endParaRPr/>
          </a:p>
        </p:txBody>
      </p:sp>
      <p:sp>
        <p:nvSpPr>
          <p:cNvPr id="198" name="Shape 198"/>
          <p:cNvSpPr>
            <a:spLocks noGrp="1"/>
          </p:cNvSpPr>
          <p:nvPr>
            <p:ph type="body" sz="quarter" idx="1"/>
          </p:nvPr>
        </p:nvSpPr>
        <p:spPr>
          <a:prstGeom prst="rect">
            <a:avLst/>
          </a:prstGeom>
        </p:spPr>
        <p:txBody>
          <a:bodyPr/>
          <a:lstStyle/>
          <a:p>
            <a:pPr lvl="0">
              <a:defRPr sz="1800"/>
            </a:pPr>
            <a:r>
              <a:rPr sz="2400"/>
              <a:t>But what of Palmyra, which is at the nodal point as we saw earlier?</a:t>
            </a:r>
          </a:p>
          <a:p>
            <a:pPr lvl="0">
              <a:defRPr sz="1800"/>
            </a:pPr>
            <a:r>
              <a:rPr sz="2400"/>
              <a:t>Both in salinity and temp.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pPr lvl="0"/>
            <a:endParaRPr/>
          </a:p>
        </p:txBody>
      </p:sp>
      <p:sp>
        <p:nvSpPr>
          <p:cNvPr id="202" name="Shape 202"/>
          <p:cNvSpPr>
            <a:spLocks noGrp="1"/>
          </p:cNvSpPr>
          <p:nvPr>
            <p:ph type="body" sz="quarter" idx="1"/>
          </p:nvPr>
        </p:nvSpPr>
        <p:spPr>
          <a:prstGeom prst="rect">
            <a:avLst/>
          </a:prstGeom>
        </p:spPr>
        <p:txBody>
          <a:bodyPr/>
          <a:lstStyle/>
          <a:p>
            <a:pPr lvl="0">
              <a:defRPr sz="1800"/>
            </a:pPr>
            <a:r>
              <a:rPr sz="2400"/>
              <a:t>These deviations are far more significant</a:t>
            </a:r>
          </a:p>
          <a:p>
            <a:pPr lvl="0">
              <a:defRPr sz="1800"/>
            </a:pPr>
            <a:r>
              <a:rPr sz="2400"/>
              <a:t>But what are controlling these high frequency, cold-fluctuations?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pPr lvl="0"/>
            <a:endParaRPr/>
          </a:p>
        </p:txBody>
      </p:sp>
      <p:sp>
        <p:nvSpPr>
          <p:cNvPr id="205" name="Shape 205"/>
          <p:cNvSpPr>
            <a:spLocks noGrp="1"/>
          </p:cNvSpPr>
          <p:nvPr>
            <p:ph type="body" sz="quarter" idx="1"/>
          </p:nvPr>
        </p:nvSpPr>
        <p:spPr>
          <a:prstGeom prst="rect">
            <a:avLst/>
          </a:prstGeom>
        </p:spPr>
        <p:txBody>
          <a:bodyPr/>
          <a:lstStyle/>
          <a:p>
            <a:pPr lvl="0">
              <a:defRPr sz="1800"/>
            </a:pPr>
            <a:r>
              <a:rPr sz="2400"/>
              <a:t>INSERT Movie of TIWs</a:t>
            </a:r>
          </a:p>
          <a:p>
            <a:pPr lvl="0">
              <a:defRPr sz="1800"/>
            </a:pPr>
            <a:r>
              <a:rPr sz="2400"/>
              <a:t>The high-frequency are on the order of 30 day period, which corresponds to the literature.</a:t>
            </a:r>
          </a:p>
          <a:p>
            <a:pPr lvl="0">
              <a:defRPr sz="1800"/>
            </a:pPr>
            <a:r>
              <a:rPr sz="2400"/>
              <a:t>Marchessielo (2012) stated that we require at least 10km resolution to properly resolve the TIWs, and we see that in clear evidence here. Christmas does not suffer from this issue as the TIW pass by, but the northern extend with the strongest gradients impacts Palmyra depending upon the resolution. This is critical for understanding the delta 18 record.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pPr lvl="0"/>
            <a:endParaRPr/>
          </a:p>
        </p:txBody>
      </p:sp>
      <p:sp>
        <p:nvSpPr>
          <p:cNvPr id="209" name="Shape 209"/>
          <p:cNvSpPr>
            <a:spLocks noGrp="1"/>
          </p:cNvSpPr>
          <p:nvPr>
            <p:ph type="body" sz="quarter" idx="1"/>
          </p:nvPr>
        </p:nvSpPr>
        <p:spPr>
          <a:prstGeom prst="rect">
            <a:avLst/>
          </a:prstGeom>
        </p:spPr>
        <p:txBody>
          <a:bodyPr/>
          <a:lstStyle/>
          <a:p>
            <a:pPr lvl="0">
              <a:defRPr sz="1800"/>
            </a:pPr>
            <a:r>
              <a:rPr sz="2400"/>
              <a:t>The O18 budget for Palmyra shows these significant shifts in advection.</a:t>
            </a:r>
          </a:p>
          <a:p>
            <a:pPr lvl="0">
              <a:defRPr sz="1800"/>
            </a:pPr>
            <a:r>
              <a:rPr sz="2400"/>
              <a:t>O18 budget for the various models, we see that there are significant differences that correspond to our hypothesis that local delta 18 O is not necessarily representative of the larger-scale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normal phase (La Nina is the return</a:t>
            </a:r>
            <a:r>
              <a:rPr lang="en-US" baseline="0" dirty="0" smtClean="0"/>
              <a:t> to this normal phase) is eastern upwelling with a strong, deep western warm pool</a:t>
            </a:r>
            <a:endParaRPr lang="en-US" dirty="0"/>
          </a:p>
        </p:txBody>
      </p:sp>
    </p:spTree>
    <p:extLst>
      <p:ext uri="{BB962C8B-B14F-4D97-AF65-F5344CB8AC3E}">
        <p14:creationId xmlns:p14="http://schemas.microsoft.com/office/powerpoint/2010/main" val="1188920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pPr lvl="0"/>
            <a:endParaRPr/>
          </a:p>
        </p:txBody>
      </p:sp>
      <p:sp>
        <p:nvSpPr>
          <p:cNvPr id="220" name="Shape 220"/>
          <p:cNvSpPr>
            <a:spLocks noGrp="1"/>
          </p:cNvSpPr>
          <p:nvPr>
            <p:ph type="body" sz="quarter" idx="1"/>
          </p:nvPr>
        </p:nvSpPr>
        <p:spPr>
          <a:prstGeom prst="rect">
            <a:avLst/>
          </a:prstGeom>
        </p:spPr>
        <p:txBody>
          <a:bodyPr/>
          <a:lstStyle/>
          <a:p>
            <a:pPr lvl="0">
              <a:defRPr sz="1800"/>
            </a:pPr>
            <a:r>
              <a:rPr sz="2400"/>
              <a:t>The seawater delta 18 O reveals significant differences between the grids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pPr lvl="0"/>
            <a:endParaRPr/>
          </a:p>
        </p:txBody>
      </p:sp>
      <p:sp>
        <p:nvSpPr>
          <p:cNvPr id="224" name="Shape 224"/>
          <p:cNvSpPr>
            <a:spLocks noGrp="1"/>
          </p:cNvSpPr>
          <p:nvPr>
            <p:ph type="body" sz="quarter" idx="1"/>
          </p:nvPr>
        </p:nvSpPr>
        <p:spPr>
          <a:prstGeom prst="rect">
            <a:avLst/>
          </a:prstGeom>
        </p:spPr>
        <p:txBody>
          <a:bodyPr/>
          <a:lstStyle/>
          <a:p>
            <a:pPr lvl="0">
              <a:defRPr sz="1800"/>
            </a:pPr>
            <a:r>
              <a:rPr sz="2400"/>
              <a:t>How does this all translate into delta 18 O coral records?</a:t>
            </a:r>
          </a:p>
          <a:p>
            <a:pPr lvl="0">
              <a:defRPr sz="1800"/>
            </a:pPr>
            <a:r>
              <a:rPr sz="2400"/>
              <a:t>We see that the model compares very well with the coral record at Palmyra, but we require the higher-resolution and TIW signal to capture the significant 1997 event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pPr lvl="0"/>
            <a:endParaRPr/>
          </a:p>
        </p:txBody>
      </p:sp>
      <p:sp>
        <p:nvSpPr>
          <p:cNvPr id="228" name="Shape 228"/>
          <p:cNvSpPr>
            <a:spLocks noGrp="1"/>
          </p:cNvSpPr>
          <p:nvPr>
            <p:ph type="body" sz="quarter" idx="1"/>
          </p:nvPr>
        </p:nvSpPr>
        <p:spPr>
          <a:prstGeom prst="rect">
            <a:avLst/>
          </a:prstGeom>
        </p:spPr>
        <p:txBody>
          <a:bodyPr/>
          <a:lstStyle/>
          <a:p>
            <a:pPr lvl="0">
              <a:defRPr sz="1800"/>
            </a:pPr>
            <a:r>
              <a:rPr sz="2400"/>
              <a:t>Whereas in comparison to Christmas, the larger-scale is sufficient because of the certainty in passing TIWs.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pPr lvl="0"/>
            <a:endParaRPr/>
          </a:p>
        </p:txBody>
      </p:sp>
      <p:sp>
        <p:nvSpPr>
          <p:cNvPr id="240" name="Shape 240"/>
          <p:cNvSpPr>
            <a:spLocks noGrp="1"/>
          </p:cNvSpPr>
          <p:nvPr>
            <p:ph type="body" sz="quarter" idx="1"/>
          </p:nvPr>
        </p:nvSpPr>
        <p:spPr>
          <a:prstGeom prst="rect">
            <a:avLst/>
          </a:prstGeom>
        </p:spPr>
        <p:txBody>
          <a:bodyPr/>
          <a:lstStyle/>
          <a:p>
            <a:pPr lvl="0">
              <a:defRPr sz="1800"/>
            </a:pPr>
            <a:r>
              <a:rPr sz="2400"/>
              <a:t>This reveals that the linear relationship does not hold at Palmyra.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pPr lvl="0"/>
            <a:endParaRPr/>
          </a:p>
        </p:txBody>
      </p:sp>
      <p:sp>
        <p:nvSpPr>
          <p:cNvPr id="244" name="Shape 244"/>
          <p:cNvSpPr>
            <a:spLocks noGrp="1"/>
          </p:cNvSpPr>
          <p:nvPr>
            <p:ph type="body" sz="quarter" idx="1"/>
          </p:nvPr>
        </p:nvSpPr>
        <p:spPr>
          <a:prstGeom prst="rect">
            <a:avLst/>
          </a:prstGeom>
        </p:spPr>
        <p:txBody>
          <a:bodyPr/>
          <a:lstStyle/>
          <a:p>
            <a:pPr lvl="0">
              <a:defRPr sz="1800"/>
            </a:pPr>
            <a:r>
              <a:rPr sz="2400"/>
              <a:t>But is better represented at Christmas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pPr lvl="0"/>
            <a:endParaRPr/>
          </a:p>
        </p:txBody>
      </p:sp>
      <p:sp>
        <p:nvSpPr>
          <p:cNvPr id="248" name="Shape 248"/>
          <p:cNvSpPr>
            <a:spLocks noGrp="1"/>
          </p:cNvSpPr>
          <p:nvPr>
            <p:ph type="body" sz="quarter" idx="1"/>
          </p:nvPr>
        </p:nvSpPr>
        <p:spPr>
          <a:prstGeom prst="rect">
            <a:avLst/>
          </a:prstGeom>
        </p:spPr>
        <p:txBody>
          <a:bodyPr/>
          <a:lstStyle/>
          <a:p>
            <a:pPr lvl="0">
              <a:defRPr sz="1800"/>
            </a:pPr>
            <a:r>
              <a:rPr sz="2400"/>
              <a:t>But the proxies do not capture significant events and should not be used. We aim to use the isoROMS solutions to understand the dynamically-based diagnostics for ENSO strength based on d18O, rather than compare sampled d18O with GCMs.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400" dirty="0"/>
              <a:t>INSERT </a:t>
            </a:r>
            <a:r>
              <a:rPr sz="2400" dirty="0" smtClean="0"/>
              <a:t>18O </a:t>
            </a:r>
            <a:r>
              <a:rPr sz="2400" dirty="0"/>
              <a:t>movie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pPr lvl="0"/>
            <a:endParaRPr/>
          </a:p>
        </p:txBody>
      </p:sp>
      <p:sp>
        <p:nvSpPr>
          <p:cNvPr id="216" name="Shape 216"/>
          <p:cNvSpPr>
            <a:spLocks noGrp="1"/>
          </p:cNvSpPr>
          <p:nvPr>
            <p:ph type="body" sz="quarter" idx="1"/>
          </p:nvPr>
        </p:nvSpPr>
        <p:spPr>
          <a:prstGeom prst="rect">
            <a:avLst/>
          </a:prstGeom>
        </p:spPr>
        <p:txBody>
          <a:bodyPr/>
          <a:lstStyle/>
          <a:p>
            <a:pPr lvl="0">
              <a:defRPr sz="1800"/>
            </a:pPr>
            <a:r>
              <a:rPr sz="2400"/>
              <a:t>We see two sides of the TIW, altering the meridional advection of O18</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pPr lvl="0"/>
            <a:endParaRPr/>
          </a:p>
        </p:txBody>
      </p:sp>
      <p:sp>
        <p:nvSpPr>
          <p:cNvPr id="232" name="Shape 232"/>
          <p:cNvSpPr>
            <a:spLocks noGrp="1"/>
          </p:cNvSpPr>
          <p:nvPr>
            <p:ph type="body" sz="quarter" idx="1"/>
          </p:nvPr>
        </p:nvSpPr>
        <p:spPr>
          <a:prstGeom prst="rect">
            <a:avLst/>
          </a:prstGeom>
        </p:spPr>
        <p:txBody>
          <a:bodyPr/>
          <a:lstStyle/>
          <a:p>
            <a:pPr lvl="0">
              <a:defRPr sz="1800"/>
            </a:pPr>
            <a:r>
              <a:rPr sz="2400"/>
              <a:t>The differences between the two models would be revealed in the corals showing larger amplitudes and significant variability at Palmyra.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pPr lvl="0"/>
            <a:endParaRPr/>
          </a:p>
        </p:txBody>
      </p:sp>
      <p:sp>
        <p:nvSpPr>
          <p:cNvPr id="236" name="Shape 236"/>
          <p:cNvSpPr>
            <a:spLocks noGrp="1"/>
          </p:cNvSpPr>
          <p:nvPr>
            <p:ph type="body" sz="quarter" idx="1"/>
          </p:nvPr>
        </p:nvSpPr>
        <p:spPr>
          <a:prstGeom prst="rect">
            <a:avLst/>
          </a:prstGeom>
        </p:spPr>
        <p:txBody>
          <a:bodyPr/>
          <a:lstStyle/>
          <a:p>
            <a:pPr lvl="0">
              <a:defRPr sz="1800"/>
            </a:pPr>
            <a:r>
              <a:rPr sz="2400"/>
              <a:t>But not at Christmas.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pushes the warm,</a:t>
            </a:r>
            <a:r>
              <a:rPr lang="en-US" baseline="0" dirty="0" smtClean="0"/>
              <a:t> wet air further north and creates dry, drought conditions in the SW/south of US</a:t>
            </a:r>
            <a:endParaRPr lang="en-US" dirty="0"/>
          </a:p>
        </p:txBody>
      </p:sp>
    </p:spTree>
    <p:extLst>
      <p:ext uri="{BB962C8B-B14F-4D97-AF65-F5344CB8AC3E}">
        <p14:creationId xmlns:p14="http://schemas.microsoft.com/office/powerpoint/2010/main" val="26455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lang="en-US" sz="2400" dirty="0" smtClean="0"/>
              <a:t>These plots show the past 17</a:t>
            </a:r>
            <a:r>
              <a:rPr lang="en-US" sz="2400" baseline="0" dirty="0" smtClean="0"/>
              <a:t> months of SST anomalies across the Pacific. Until Feb of this year, we have been in La Nina (or normal) conditions since 2010</a:t>
            </a:r>
          </a:p>
          <a:p>
            <a:pPr lvl="0">
              <a:defRPr sz="1800"/>
            </a:pPr>
            <a:endParaRPr lang="en-US" sz="2400" dirty="0" smtClean="0"/>
          </a:p>
          <a:p>
            <a:pPr lvl="0">
              <a:defRPr sz="1800"/>
            </a:pPr>
            <a:r>
              <a:rPr sz="2400" dirty="0" smtClean="0"/>
              <a:t>Sea </a:t>
            </a:r>
            <a:r>
              <a:rPr sz="2400" dirty="0"/>
              <a:t>surface temperatures (SST) are above-average across the equatorial Pacific Ocean.</a:t>
            </a:r>
          </a:p>
          <a:p>
            <a:pPr lvl="0">
              <a:defRPr sz="1800"/>
            </a:pPr>
            <a:r>
              <a:rPr sz="2400" dirty="0" smtClean="0"/>
              <a:t>Chance </a:t>
            </a:r>
            <a:r>
              <a:rPr sz="2400" dirty="0"/>
              <a:t>of El Niño increases during the remainder of the year, exceeding 65% by summer.*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prstGeom prst="rect">
            <a:avLst/>
          </a:prstGeom>
        </p:spPr>
        <p:txBody>
          <a:bodyPr/>
          <a:lstStyle/>
          <a:p>
            <a:pPr lvl="0"/>
            <a:endParaRPr/>
          </a:p>
        </p:txBody>
      </p:sp>
      <p:sp>
        <p:nvSpPr>
          <p:cNvPr id="47" name="Shape 47"/>
          <p:cNvSpPr>
            <a:spLocks noGrp="1"/>
          </p:cNvSpPr>
          <p:nvPr>
            <p:ph type="body" sz="quarter" idx="1"/>
          </p:nvPr>
        </p:nvSpPr>
        <p:spPr>
          <a:prstGeom prst="rect">
            <a:avLst/>
          </a:prstGeom>
        </p:spPr>
        <p:txBody>
          <a:bodyPr/>
          <a:lstStyle/>
          <a:p>
            <a:pPr lvl="0">
              <a:defRPr sz="1800"/>
            </a:pPr>
            <a:r>
              <a:rPr sz="2400" dirty="0"/>
              <a:t>Ocean Nino Index (ONI) has been on the La Nina since </a:t>
            </a:r>
            <a:r>
              <a:rPr sz="2400" dirty="0" smtClean="0"/>
              <a:t>2010</a:t>
            </a:r>
            <a:r>
              <a:rPr lang="en-US" sz="2400" dirty="0" smtClean="0"/>
              <a:t>, which has</a:t>
            </a:r>
            <a:r>
              <a:rPr lang="en-US" sz="2400" baseline="0" dirty="0" smtClean="0"/>
              <a:t> brought sever drought to the SW US and California. Even parts of Hawaii are under this as well.</a:t>
            </a:r>
            <a:endParaRPr sz="2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temperatures across the eastern Pacific are up 1degree over the past month, so we may be in the formation of El Nino, and if it is strong enough, may bring some relief to the SW US.</a:t>
            </a:r>
            <a:endParaRPr lang="en-US" dirty="0"/>
          </a:p>
        </p:txBody>
      </p:sp>
    </p:spTree>
    <p:extLst>
      <p:ext uri="{BB962C8B-B14F-4D97-AF65-F5344CB8AC3E}">
        <p14:creationId xmlns:p14="http://schemas.microsoft.com/office/powerpoint/2010/main" val="411593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prstGeom prst="rect">
            <a:avLst/>
          </a:prstGeom>
        </p:spPr>
        <p:txBody>
          <a:bodyPr/>
          <a:lstStyle/>
          <a:p>
            <a:pPr lvl="0"/>
            <a:endParaRPr/>
          </a:p>
        </p:txBody>
      </p:sp>
      <p:sp>
        <p:nvSpPr>
          <p:cNvPr id="59" name="Shape 59"/>
          <p:cNvSpPr>
            <a:spLocks noGrp="1"/>
          </p:cNvSpPr>
          <p:nvPr>
            <p:ph type="body" sz="quarter" idx="1"/>
          </p:nvPr>
        </p:nvSpPr>
        <p:spPr>
          <a:prstGeom prst="rect">
            <a:avLst/>
          </a:prstGeom>
        </p:spPr>
        <p:txBody>
          <a:bodyPr/>
          <a:lstStyle/>
          <a:p>
            <a:pPr lvl="0">
              <a:defRPr sz="1800"/>
            </a:pPr>
            <a:r>
              <a:rPr lang="en-US" sz="2400" dirty="0" smtClean="0"/>
              <a:t>ENSO</a:t>
            </a:r>
            <a:r>
              <a:rPr lang="en-US" sz="2400" baseline="0" dirty="0" smtClean="0"/>
              <a:t> is crucially important (I’ve highlighted the SW US, but the effects are more dramatic across eastern Asia, etc.)</a:t>
            </a:r>
            <a:endParaRPr lang="en-US" sz="2400" dirty="0" smtClean="0"/>
          </a:p>
          <a:p>
            <a:pPr lvl="0">
              <a:defRPr sz="1800"/>
            </a:pPr>
            <a:r>
              <a:rPr sz="2400" dirty="0" smtClean="0"/>
              <a:t>So</a:t>
            </a:r>
            <a:r>
              <a:rPr sz="2400" dirty="0"/>
              <a:t>, how will the strength of ENSO be affected by future climate change?</a:t>
            </a:r>
          </a:p>
          <a:p>
            <a:pPr lvl="0">
              <a:defRPr sz="1800"/>
            </a:pPr>
            <a:r>
              <a:rPr sz="2400" dirty="0"/>
              <a:t>Models are inconsistent at best. Positive (negative) changes show stronger (weaker) ENSO. The highlighted red values are models whose hindcasts do “well” in reproducing recent past ENSO events (but, we don’t have a long time-series—30 years to determine the bad and good). Still a wide spread in prediction; hence, ability to recreate ENSO does not guarantee consistency in prediction.</a:t>
            </a:r>
          </a:p>
          <a:p>
            <a:pPr lvl="0">
              <a:defRPr sz="1800"/>
            </a:pPr>
            <a:r>
              <a:rPr sz="2400" dirty="0"/>
              <a:t>Because of these vastly differing predictions, we need to understand the mechanisms that affect our long time-series of ENSO data.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pPr lvl="0"/>
            <a:endParaRPr/>
          </a:p>
        </p:txBody>
      </p:sp>
      <p:sp>
        <p:nvSpPr>
          <p:cNvPr id="66" name="Shape 66"/>
          <p:cNvSpPr>
            <a:spLocks noGrp="1"/>
          </p:cNvSpPr>
          <p:nvPr>
            <p:ph type="body" sz="quarter" idx="1"/>
          </p:nvPr>
        </p:nvSpPr>
        <p:spPr>
          <a:prstGeom prst="rect">
            <a:avLst/>
          </a:prstGeom>
        </p:spPr>
        <p:txBody>
          <a:bodyPr/>
          <a:lstStyle/>
          <a:p>
            <a:pPr lvl="0">
              <a:defRPr sz="1800"/>
            </a:pPr>
            <a:r>
              <a:rPr sz="2400"/>
              <a:t>delta-18 O can be used as a proxy to temperature; however, the mismatches are greatest during El Nino events (82/98) so the salinity signal can cause significant departures.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7" name="Shape 7"/>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952500" y="635000"/>
            <a:ext cx="5334000" cy="3987800"/>
          </a:xfrm>
          <a:prstGeom prst="rect">
            <a:avLst/>
          </a:prstGeom>
        </p:spPr>
        <p:txBody>
          <a:bodyPr anchor="b"/>
          <a:lstStyle>
            <a:lvl1pPr>
              <a:defRPr sz="6000">
                <a:latin typeface="+mn-lt"/>
                <a:ea typeface="+mn-ea"/>
                <a:cs typeface="+mn-cs"/>
                <a:sym typeface="Helvetica Light"/>
              </a:defRPr>
            </a:lvl1pPr>
          </a:lstStyle>
          <a:p>
            <a:pPr lvl="0">
              <a:defRPr sz="1800"/>
            </a:pPr>
            <a:r>
              <a:rPr sz="6000"/>
              <a:t>Title Text</a:t>
            </a:r>
          </a:p>
        </p:txBody>
      </p:sp>
      <p:sp>
        <p:nvSpPr>
          <p:cNvPr id="15" name="Shape 15"/>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pPr>
            <a:r>
              <a:rPr sz="8000"/>
              <a:t>Title Text</a:t>
            </a:r>
          </a:p>
        </p:txBody>
      </p:sp>
      <p:sp>
        <p:nvSpPr>
          <p:cNvPr id="20" name="Shape 20"/>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pPr>
            <a:r>
              <a:rPr sz="8000"/>
              <a:t>Title Text</a:t>
            </a:r>
          </a:p>
        </p:txBody>
      </p:sp>
      <p:sp>
        <p:nvSpPr>
          <p:cNvPr id="23" name="Shape 23"/>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atin typeface="+mn-lt"/>
                <a:ea typeface="+mn-ea"/>
                <a:cs typeface="+mn-cs"/>
                <a:sym typeface="Helvetica Light"/>
              </a:defRPr>
            </a:lvl1pPr>
            <a:lvl2pPr marL="685800" indent="-342900">
              <a:spcBef>
                <a:spcPts val="3200"/>
              </a:spcBef>
              <a:defRPr sz="2800">
                <a:latin typeface="+mn-lt"/>
                <a:ea typeface="+mn-ea"/>
                <a:cs typeface="+mn-cs"/>
                <a:sym typeface="Helvetica Light"/>
              </a:defRPr>
            </a:lvl2pPr>
            <a:lvl3pPr marL="1028700" indent="-342900">
              <a:spcBef>
                <a:spcPts val="3200"/>
              </a:spcBef>
              <a:defRPr sz="2800">
                <a:latin typeface="+mn-lt"/>
                <a:ea typeface="+mn-ea"/>
                <a:cs typeface="+mn-cs"/>
                <a:sym typeface="Helvetica Light"/>
              </a:defRPr>
            </a:lvl3pPr>
            <a:lvl4pPr marL="1371600" indent="-342900">
              <a:spcBef>
                <a:spcPts val="3200"/>
              </a:spcBef>
              <a:defRPr sz="2800">
                <a:latin typeface="+mn-lt"/>
                <a:ea typeface="+mn-ea"/>
                <a:cs typeface="+mn-cs"/>
                <a:sym typeface="Helvetica Light"/>
              </a:defRPr>
            </a:lvl4pPr>
            <a:lvl5pPr marL="1714500" indent="-342900">
              <a:spcBef>
                <a:spcPts val="3200"/>
              </a:spcBef>
              <a:defRPr sz="2800">
                <a:latin typeface="+mn-lt"/>
                <a:ea typeface="+mn-ea"/>
                <a:cs typeface="+mn-cs"/>
                <a:sym typeface="Helvetica Light"/>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pic>
        <p:nvPicPr>
          <p:cNvPr id="4" name="manoaseal.pdf"/>
          <p:cNvPicPr/>
          <p:nvPr/>
        </p:nvPicPr>
        <p:blipFill>
          <a:blip r:embed="rId13">
            <a:alphaModFix amt="30000"/>
            <a:extLst/>
          </a:blip>
          <a:stretch>
            <a:fillRect/>
          </a:stretch>
        </p:blipFill>
        <p:spPr>
          <a:xfrm>
            <a:off x="11480800" y="50800"/>
            <a:ext cx="1485900" cy="148590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xmlns:p14="http://schemas.microsoft.com/office/powerpoint/2010/main" spd="med"/>
  <p:txStyles>
    <p:titleStyle>
      <a:lvl1pPr algn="ctr" defTabSz="584200">
        <a:defRPr sz="8000">
          <a:latin typeface="+mj-lt"/>
          <a:ea typeface="+mj-ea"/>
          <a:cs typeface="+mj-cs"/>
          <a:sym typeface="Palatino"/>
        </a:defRPr>
      </a:lvl1pPr>
      <a:lvl2pPr indent="228600" algn="ctr" defTabSz="584200">
        <a:defRPr sz="8000">
          <a:latin typeface="+mj-lt"/>
          <a:ea typeface="+mj-ea"/>
          <a:cs typeface="+mj-cs"/>
          <a:sym typeface="Palatino"/>
        </a:defRPr>
      </a:lvl2pPr>
      <a:lvl3pPr indent="457200" algn="ctr" defTabSz="584200">
        <a:defRPr sz="8000">
          <a:latin typeface="+mj-lt"/>
          <a:ea typeface="+mj-ea"/>
          <a:cs typeface="+mj-cs"/>
          <a:sym typeface="Palatino"/>
        </a:defRPr>
      </a:lvl3pPr>
      <a:lvl4pPr indent="685800" algn="ctr" defTabSz="584200">
        <a:defRPr sz="8000">
          <a:latin typeface="+mj-lt"/>
          <a:ea typeface="+mj-ea"/>
          <a:cs typeface="+mj-cs"/>
          <a:sym typeface="Palatino"/>
        </a:defRPr>
      </a:lvl4pPr>
      <a:lvl5pPr indent="914400" algn="ctr" defTabSz="584200">
        <a:defRPr sz="8000">
          <a:latin typeface="+mj-lt"/>
          <a:ea typeface="+mj-ea"/>
          <a:cs typeface="+mj-cs"/>
          <a:sym typeface="Palatino"/>
        </a:defRPr>
      </a:lvl5pPr>
      <a:lvl6pPr indent="1143000" algn="ctr" defTabSz="584200">
        <a:defRPr sz="8000">
          <a:latin typeface="+mj-lt"/>
          <a:ea typeface="+mj-ea"/>
          <a:cs typeface="+mj-cs"/>
          <a:sym typeface="Palatino"/>
        </a:defRPr>
      </a:lvl6pPr>
      <a:lvl7pPr indent="1371600" algn="ctr" defTabSz="584200">
        <a:defRPr sz="8000">
          <a:latin typeface="+mj-lt"/>
          <a:ea typeface="+mj-ea"/>
          <a:cs typeface="+mj-cs"/>
          <a:sym typeface="Palatino"/>
        </a:defRPr>
      </a:lvl7pPr>
      <a:lvl8pPr indent="1600200" algn="ctr" defTabSz="584200">
        <a:defRPr sz="8000">
          <a:latin typeface="+mj-lt"/>
          <a:ea typeface="+mj-ea"/>
          <a:cs typeface="+mj-cs"/>
          <a:sym typeface="Palatino"/>
        </a:defRPr>
      </a:lvl8pPr>
      <a:lvl9pPr indent="1828800" algn="ctr" defTabSz="584200">
        <a:defRPr sz="8000">
          <a:latin typeface="+mj-lt"/>
          <a:ea typeface="+mj-ea"/>
          <a:cs typeface="+mj-cs"/>
          <a:sym typeface="Palatino"/>
        </a:defRPr>
      </a:lvl9pPr>
    </p:titleStyle>
    <p:bodyStyle>
      <a:lvl1pPr marL="444500" indent="-444500" defTabSz="584200">
        <a:spcBef>
          <a:spcPts val="4200"/>
        </a:spcBef>
        <a:buSzPct val="75000"/>
        <a:buChar char="•"/>
        <a:defRPr sz="3600">
          <a:latin typeface="+mj-lt"/>
          <a:ea typeface="+mj-ea"/>
          <a:cs typeface="+mj-cs"/>
          <a:sym typeface="Palatino"/>
        </a:defRPr>
      </a:lvl1pPr>
      <a:lvl2pPr marL="889000" indent="-444500" defTabSz="584200">
        <a:spcBef>
          <a:spcPts val="4200"/>
        </a:spcBef>
        <a:buSzPct val="75000"/>
        <a:buChar char="•"/>
        <a:defRPr sz="3600">
          <a:latin typeface="+mj-lt"/>
          <a:ea typeface="+mj-ea"/>
          <a:cs typeface="+mj-cs"/>
          <a:sym typeface="Palatino"/>
        </a:defRPr>
      </a:lvl2pPr>
      <a:lvl3pPr marL="1333500" indent="-444500" defTabSz="584200">
        <a:spcBef>
          <a:spcPts val="4200"/>
        </a:spcBef>
        <a:buSzPct val="75000"/>
        <a:buChar char="•"/>
        <a:defRPr sz="3600">
          <a:latin typeface="+mj-lt"/>
          <a:ea typeface="+mj-ea"/>
          <a:cs typeface="+mj-cs"/>
          <a:sym typeface="Palatino"/>
        </a:defRPr>
      </a:lvl3pPr>
      <a:lvl4pPr marL="1778000" indent="-444500" defTabSz="584200">
        <a:spcBef>
          <a:spcPts val="4200"/>
        </a:spcBef>
        <a:buSzPct val="75000"/>
        <a:buChar char="•"/>
        <a:defRPr sz="3600">
          <a:latin typeface="+mj-lt"/>
          <a:ea typeface="+mj-ea"/>
          <a:cs typeface="+mj-cs"/>
          <a:sym typeface="Palatino"/>
        </a:defRPr>
      </a:lvl4pPr>
      <a:lvl5pPr marL="2222500" indent="-444500" defTabSz="584200">
        <a:spcBef>
          <a:spcPts val="4200"/>
        </a:spcBef>
        <a:buSzPct val="75000"/>
        <a:buChar char="•"/>
        <a:defRPr sz="3600">
          <a:latin typeface="+mj-lt"/>
          <a:ea typeface="+mj-ea"/>
          <a:cs typeface="+mj-cs"/>
          <a:sym typeface="Palatino"/>
        </a:defRPr>
      </a:lvl5pPr>
      <a:lvl6pPr marL="2667000" indent="-444500" defTabSz="584200">
        <a:spcBef>
          <a:spcPts val="4200"/>
        </a:spcBef>
        <a:buSzPct val="75000"/>
        <a:buChar char="•"/>
        <a:defRPr sz="3600">
          <a:latin typeface="+mj-lt"/>
          <a:ea typeface="+mj-ea"/>
          <a:cs typeface="+mj-cs"/>
          <a:sym typeface="Palatino"/>
        </a:defRPr>
      </a:lvl6pPr>
      <a:lvl7pPr marL="3111500" indent="-444500" defTabSz="584200">
        <a:spcBef>
          <a:spcPts val="4200"/>
        </a:spcBef>
        <a:buSzPct val="75000"/>
        <a:buChar char="•"/>
        <a:defRPr sz="3600">
          <a:latin typeface="+mj-lt"/>
          <a:ea typeface="+mj-ea"/>
          <a:cs typeface="+mj-cs"/>
          <a:sym typeface="Palatino"/>
        </a:defRPr>
      </a:lvl7pPr>
      <a:lvl8pPr marL="3556000" indent="-444500" defTabSz="584200">
        <a:spcBef>
          <a:spcPts val="4200"/>
        </a:spcBef>
        <a:buSzPct val="75000"/>
        <a:buChar char="•"/>
        <a:defRPr sz="3600">
          <a:latin typeface="+mj-lt"/>
          <a:ea typeface="+mj-ea"/>
          <a:cs typeface="+mj-cs"/>
          <a:sym typeface="Palatino"/>
        </a:defRPr>
      </a:lvl8pPr>
      <a:lvl9pPr marL="4000500" indent="-444500" defTabSz="584200">
        <a:spcBef>
          <a:spcPts val="4200"/>
        </a:spcBef>
        <a:buSzPct val="75000"/>
        <a:buChar char="•"/>
        <a:defRPr sz="3600">
          <a:latin typeface="+mj-lt"/>
          <a:ea typeface="+mj-ea"/>
          <a:cs typeface="+mj-cs"/>
          <a:sym typeface="Palatino"/>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cobblab.blogspot.com" TargetMode="External"/><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Relationship Id="rId4" Type="http://schemas.openxmlformats.org/officeDocument/2006/relationships/image" Target="../media/image32.emf"/><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emf"/><Relationship Id="rId8" Type="http://schemas.openxmlformats.org/officeDocument/2006/relationships/image" Target="../media/image37.emf"/><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28.xml"/><Relationship Id="rId5" Type="http://schemas.openxmlformats.org/officeDocument/2006/relationships/image" Target="../media/image45.png"/><Relationship Id="rId1" Type="http://schemas.microsoft.com/office/2007/relationships/media" Target="../media/media1.avi"/><Relationship Id="rId2" Type="http://schemas.openxmlformats.org/officeDocument/2006/relationships/video" Target="../media/media1.avi"/></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36.xml"/><Relationship Id="rId5" Type="http://schemas.openxmlformats.org/officeDocument/2006/relationships/image" Target="../media/image54.png"/><Relationship Id="rId1" Type="http://schemas.microsoft.com/office/2007/relationships/media" Target="../media/media2.avi"/><Relationship Id="rId2" Type="http://schemas.openxmlformats.org/officeDocument/2006/relationships/video" Target="../media/media2.avi"/></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lvl1pPr defTabSz="379729">
              <a:defRPr sz="5200"/>
            </a:lvl1pPr>
          </a:lstStyle>
          <a:p>
            <a:pPr lvl="0">
              <a:defRPr sz="1800"/>
            </a:pPr>
            <a:r>
              <a:rPr sz="5200"/>
              <a:t>Improving Model ENSO Validation by Constraining Isotopic Signatures of Extreme Events</a:t>
            </a:r>
          </a:p>
        </p:txBody>
      </p:sp>
      <p:sp>
        <p:nvSpPr>
          <p:cNvPr id="34" name="Shape 34"/>
          <p:cNvSpPr>
            <a:spLocks noGrp="1"/>
          </p:cNvSpPr>
          <p:nvPr>
            <p:ph type="body" idx="1"/>
          </p:nvPr>
        </p:nvSpPr>
        <p:spPr>
          <a:xfrm>
            <a:off x="1270000" y="6248400"/>
            <a:ext cx="10464800" cy="1130300"/>
          </a:xfrm>
          <a:prstGeom prst="rect">
            <a:avLst/>
          </a:prstGeom>
        </p:spPr>
        <p:txBody>
          <a:bodyPr/>
          <a:lstStyle/>
          <a:p>
            <a:pPr lvl="0" defTabSz="554990">
              <a:defRPr sz="1800"/>
            </a:pPr>
            <a:r>
              <a:rPr sz="3040"/>
              <a:t>Samantha Stevenson, NCAR/UH</a:t>
            </a:r>
          </a:p>
          <a:p>
            <a:pPr lvl="0" defTabSz="554990">
              <a:defRPr sz="1800"/>
            </a:pPr>
            <a:r>
              <a:rPr sz="3040"/>
              <a:t>Brian Powell, UH</a:t>
            </a:r>
          </a:p>
        </p:txBody>
      </p:sp>
      <p:pic>
        <p:nvPicPr>
          <p:cNvPr id="35" name="manoaseal.pdf"/>
          <p:cNvPicPr/>
          <p:nvPr/>
        </p:nvPicPr>
        <p:blipFill>
          <a:blip r:embed="rId2">
            <a:alphaModFix amt="82000"/>
            <a:extLst/>
          </a:blip>
          <a:stretch>
            <a:fillRect/>
          </a:stretch>
        </p:blipFill>
        <p:spPr>
          <a:xfrm>
            <a:off x="5467350" y="190500"/>
            <a:ext cx="2070100" cy="2070100"/>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asted-image.pdf"/>
          <p:cNvPicPr/>
          <p:nvPr/>
        </p:nvPicPr>
        <p:blipFill>
          <a:blip r:embed="rId3">
            <a:extLst/>
          </a:blip>
          <a:stretch>
            <a:fillRect/>
          </a:stretch>
        </p:blipFill>
        <p:spPr>
          <a:xfrm>
            <a:off x="1044831" y="1544334"/>
            <a:ext cx="10915138" cy="6664932"/>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5.png"/>
          <p:cNvPicPr/>
          <p:nvPr/>
        </p:nvPicPr>
        <p:blipFill>
          <a:blip r:embed="rId3">
            <a:extLst/>
          </a:blip>
          <a:stretch>
            <a:fillRect/>
          </a:stretch>
        </p:blipFill>
        <p:spPr>
          <a:xfrm>
            <a:off x="429184" y="2286406"/>
            <a:ext cx="12612503" cy="7217731"/>
          </a:xfrm>
          <a:prstGeom prst="rect">
            <a:avLst/>
          </a:prstGeom>
          <a:ln w="12700">
            <a:round/>
          </a:ln>
        </p:spPr>
      </p:pic>
      <p:pic>
        <p:nvPicPr>
          <p:cNvPr id="57" name="droppedImage.png"/>
          <p:cNvPicPr/>
          <p:nvPr/>
        </p:nvPicPr>
        <p:blipFill>
          <a:blip r:embed="rId4">
            <a:extLst/>
          </a:blip>
          <a:stretch>
            <a:fillRect/>
          </a:stretch>
        </p:blipFill>
        <p:spPr>
          <a:xfrm>
            <a:off x="4679666" y="309821"/>
            <a:ext cx="3645468" cy="1473201"/>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26 at 11.2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652" y="423343"/>
            <a:ext cx="9605032" cy="9057790"/>
          </a:xfrm>
          <a:prstGeom prst="rect">
            <a:avLst/>
          </a:prstGeom>
        </p:spPr>
      </p:pic>
    </p:spTree>
    <p:extLst>
      <p:ext uri="{BB962C8B-B14F-4D97-AF65-F5344CB8AC3E}">
        <p14:creationId xmlns:p14="http://schemas.microsoft.com/office/powerpoint/2010/main" val="2640803609"/>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9211688" y="9033459"/>
            <a:ext cx="3206050"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500">
                <a:latin typeface="+mj-lt"/>
                <a:ea typeface="+mj-ea"/>
                <a:cs typeface="+mj-cs"/>
                <a:sym typeface="Palatino"/>
              </a:rPr>
              <a:t>McGregor, </a:t>
            </a:r>
            <a:r>
              <a:rPr sz="2500" i="1">
                <a:latin typeface="+mj-lt"/>
                <a:ea typeface="+mj-ea"/>
                <a:cs typeface="+mj-cs"/>
                <a:sym typeface="Palatino"/>
              </a:rPr>
              <a:t>et al.</a:t>
            </a:r>
            <a:r>
              <a:rPr sz="2500">
                <a:latin typeface="+mj-lt"/>
                <a:ea typeface="+mj-ea"/>
                <a:cs typeface="+mj-cs"/>
                <a:sym typeface="Palatino"/>
              </a:rPr>
              <a:t> (2011)</a:t>
            </a:r>
          </a:p>
        </p:txBody>
      </p:sp>
      <p:grpSp>
        <p:nvGrpSpPr>
          <p:cNvPr id="5" name="Group 4"/>
          <p:cNvGrpSpPr/>
          <p:nvPr/>
        </p:nvGrpSpPr>
        <p:grpSpPr>
          <a:xfrm>
            <a:off x="626642" y="708512"/>
            <a:ext cx="11791096" cy="8324947"/>
            <a:chOff x="4076700" y="3340100"/>
            <a:chExt cx="4838700" cy="3416300"/>
          </a:xfrm>
        </p:grpSpPr>
        <p:pic>
          <p:nvPicPr>
            <p:cNvPr id="3" name="Picture 2"/>
            <p:cNvPicPr>
              <a:picLocks noChangeAspect="1"/>
            </p:cNvPicPr>
            <p:nvPr/>
          </p:nvPicPr>
          <p:blipFill>
            <a:blip r:embed="rId3"/>
            <a:stretch>
              <a:fillRect/>
            </a:stretch>
          </p:blipFill>
          <p:spPr>
            <a:xfrm>
              <a:off x="4076700" y="3340100"/>
              <a:ext cx="4838700" cy="3060700"/>
            </a:xfrm>
            <a:prstGeom prst="rect">
              <a:avLst/>
            </a:prstGeom>
          </p:spPr>
        </p:pic>
        <p:pic>
          <p:nvPicPr>
            <p:cNvPr id="4" name="Picture 3"/>
            <p:cNvPicPr>
              <a:picLocks noChangeAspect="1"/>
            </p:cNvPicPr>
            <p:nvPr/>
          </p:nvPicPr>
          <p:blipFill>
            <a:blip r:embed="rId4"/>
            <a:stretch>
              <a:fillRect/>
            </a:stretch>
          </p:blipFill>
          <p:spPr>
            <a:xfrm>
              <a:off x="4076700" y="6400800"/>
              <a:ext cx="4838700" cy="355600"/>
            </a:xfrm>
            <a:prstGeom prst="rect">
              <a:avLst/>
            </a:prstGeom>
          </p:spPr>
        </p:pic>
      </p:gr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droppedImage.pdf"/>
          <p:cNvPicPr/>
          <p:nvPr/>
        </p:nvPicPr>
        <p:blipFill>
          <a:blip r:embed="rId3">
            <a:extLst/>
          </a:blip>
          <a:stretch>
            <a:fillRect/>
          </a:stretch>
        </p:blipFill>
        <p:spPr>
          <a:xfrm>
            <a:off x="-1016000" y="0"/>
            <a:ext cx="15024100" cy="10072023"/>
          </a:xfrm>
          <a:prstGeom prst="rect">
            <a:avLst/>
          </a:prstGeom>
          <a:ln w="12700">
            <a:miter lim="400000"/>
          </a:ln>
        </p:spPr>
      </p:pic>
      <p:sp>
        <p:nvSpPr>
          <p:cNvPr id="69" name="Shape 69"/>
          <p:cNvSpPr/>
          <p:nvPr/>
        </p:nvSpPr>
        <p:spPr>
          <a:xfrm>
            <a:off x="10858500" y="9169400"/>
            <a:ext cx="22225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a:solidFill>
                  <a:srgbClr val="FFFFFF"/>
                </a:solidFill>
                <a:latin typeface="Gill Sans"/>
                <a:ea typeface="Gill Sans"/>
                <a:cs typeface="Gill Sans"/>
                <a:sym typeface="Gill Sans"/>
              </a:defRPr>
            </a:lvl1pPr>
          </a:lstStyle>
          <a:p>
            <a:pPr lvl="0">
              <a:defRPr sz="1800">
                <a:solidFill>
                  <a:srgbClr val="000000"/>
                </a:solidFill>
              </a:defRPr>
            </a:pPr>
            <a:r>
              <a:rPr sz="2400">
                <a:solidFill>
                  <a:srgbClr val="FFFFFF"/>
                </a:solidFill>
              </a:rPr>
              <a:t>Lough (2010)</a:t>
            </a:r>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droppedImage.png"/>
          <p:cNvPicPr/>
          <p:nvPr/>
        </p:nvPicPr>
        <p:blipFill>
          <a:blip r:embed="rId3">
            <a:extLst/>
          </a:blip>
          <a:stretch>
            <a:fillRect/>
          </a:stretch>
        </p:blipFill>
        <p:spPr>
          <a:xfrm>
            <a:off x="0" y="0"/>
            <a:ext cx="13004800" cy="9753600"/>
          </a:xfrm>
          <a:prstGeom prst="rect">
            <a:avLst/>
          </a:prstGeom>
          <a:ln w="12700">
            <a:miter lim="400000"/>
          </a:ln>
        </p:spPr>
      </p:pic>
      <p:sp>
        <p:nvSpPr>
          <p:cNvPr id="74" name="Shape 74"/>
          <p:cNvSpPr/>
          <p:nvPr/>
        </p:nvSpPr>
        <p:spPr>
          <a:xfrm>
            <a:off x="228009" y="1686232"/>
            <a:ext cx="4940301" cy="812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2400">
                <a:solidFill>
                  <a:srgbClr val="FFFFFF"/>
                </a:solidFill>
                <a:latin typeface="Gill Sans Light"/>
                <a:ea typeface="Gill Sans Light"/>
                <a:cs typeface="Gill Sans Light"/>
                <a:sym typeface="Gill Sans Light"/>
              </a:rPr>
              <a:t>photo credit: Pamela Grothe, Kim Cobb</a:t>
            </a:r>
          </a:p>
          <a:p>
            <a:pPr lvl="0">
              <a:defRPr sz="1800"/>
            </a:pPr>
            <a:r>
              <a:rPr sz="2400" u="sng">
                <a:solidFill>
                  <a:srgbClr val="FFFFFF"/>
                </a:solidFill>
                <a:latin typeface="Gill Sans Light"/>
                <a:ea typeface="Gill Sans Light"/>
                <a:cs typeface="Gill Sans Light"/>
                <a:sym typeface="Gill Sans Light"/>
                <a:hlinkClick r:id="rId4"/>
              </a:rPr>
              <a:t>cobblab.blogspot.com</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nino.pdf"/>
          <p:cNvPicPr/>
          <p:nvPr/>
        </p:nvPicPr>
        <p:blipFill>
          <a:blip r:embed="rId3">
            <a:extLst/>
          </a:blip>
          <a:stretch>
            <a:fillRect/>
          </a:stretch>
        </p:blipFill>
        <p:spPr>
          <a:xfrm>
            <a:off x="185258" y="5098194"/>
            <a:ext cx="12065001" cy="2336081"/>
          </a:xfrm>
          <a:prstGeom prst="rect">
            <a:avLst/>
          </a:prstGeom>
          <a:ln w="12700">
            <a:miter lim="400000"/>
          </a:ln>
        </p:spPr>
      </p:pic>
      <p:pic>
        <p:nvPicPr>
          <p:cNvPr id="92" name="norm.pdf"/>
          <p:cNvPicPr/>
          <p:nvPr/>
        </p:nvPicPr>
        <p:blipFill>
          <a:blip r:embed="rId4">
            <a:extLst/>
          </a:blip>
          <a:stretch>
            <a:fillRect/>
          </a:stretch>
        </p:blipFill>
        <p:spPr>
          <a:xfrm>
            <a:off x="185258" y="2152158"/>
            <a:ext cx="12065001" cy="2330578"/>
          </a:xfrm>
          <a:prstGeom prst="rect">
            <a:avLst/>
          </a:prstGeom>
          <a:ln w="12700">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9410314" y="8401381"/>
            <a:ext cx="3097146" cy="520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457200">
              <a:buFont typeface="Trebuchet MS"/>
              <a:defRPr sz="2700">
                <a:uFill>
                  <a:solidFill/>
                </a:uFill>
                <a:latin typeface="+mj-lt"/>
                <a:ea typeface="+mj-ea"/>
                <a:cs typeface="+mj-cs"/>
                <a:sym typeface="Palatino"/>
              </a:defRPr>
            </a:lvl1pPr>
          </a:lstStyle>
          <a:p>
            <a:pPr lvl="0">
              <a:defRPr sz="1800">
                <a:uFillTx/>
              </a:defRPr>
            </a:pPr>
            <a:r>
              <a:rPr sz="2700" dirty="0">
                <a:uFill>
                  <a:solidFill/>
                </a:uFill>
              </a:rPr>
              <a:t>Nurhati et al. (2009)</a:t>
            </a:r>
          </a:p>
        </p:txBody>
      </p:sp>
      <p:pic>
        <p:nvPicPr>
          <p:cNvPr id="5" name="Picture 4"/>
          <p:cNvPicPr>
            <a:picLocks noChangeAspect="1"/>
          </p:cNvPicPr>
          <p:nvPr/>
        </p:nvPicPr>
        <p:blipFill>
          <a:blip r:embed="rId3"/>
          <a:stretch>
            <a:fillRect/>
          </a:stretch>
        </p:blipFill>
        <p:spPr>
          <a:xfrm>
            <a:off x="532812" y="220988"/>
            <a:ext cx="11974648" cy="7894398"/>
          </a:xfrm>
          <a:prstGeom prst="rect">
            <a:avLst/>
          </a:prstGeom>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9346212" y="4893138"/>
            <a:ext cx="3453918"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a:effectLst>
                  <a:outerShdw blurRad="127000" dist="76200" dir="2700000" rotWithShape="0">
                    <a:srgbClr val="D0D0D0">
                      <a:alpha val="75000"/>
                    </a:srgbClr>
                  </a:outerShdw>
                </a:effectLst>
                <a:latin typeface="+mj-lt"/>
                <a:ea typeface="+mj-ea"/>
                <a:cs typeface="+mj-cs"/>
                <a:sym typeface="Palatino"/>
              </a:defRPr>
            </a:lvl1pPr>
          </a:lstStyle>
          <a:p>
            <a:pPr lvl="0">
              <a:defRPr sz="1800">
                <a:effectLst/>
              </a:defRPr>
            </a:pPr>
            <a:r>
              <a:rPr sz="2400">
                <a:effectLst>
                  <a:outerShdw blurRad="127000" dist="76200" dir="2700000" rotWithShape="0">
                    <a:srgbClr val="D0D0D0">
                      <a:alpha val="75000"/>
                    </a:srgbClr>
                  </a:outerShdw>
                </a:effectLst>
              </a:rPr>
              <a:t>Stevenson et al. (2013)</a:t>
            </a:r>
          </a:p>
        </p:txBody>
      </p:sp>
      <p:pic>
        <p:nvPicPr>
          <p:cNvPr id="3" name="Picture 2"/>
          <p:cNvPicPr>
            <a:picLocks noChangeAspect="1"/>
          </p:cNvPicPr>
          <p:nvPr/>
        </p:nvPicPr>
        <p:blipFill>
          <a:blip r:embed="rId3"/>
          <a:stretch>
            <a:fillRect/>
          </a:stretch>
        </p:blipFill>
        <p:spPr>
          <a:xfrm>
            <a:off x="127000" y="766410"/>
            <a:ext cx="12877800" cy="3746500"/>
          </a:xfrm>
          <a:prstGeom prst="rect">
            <a:avLst/>
          </a:prstGeom>
        </p:spPr>
      </p:pic>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9346212" y="4893138"/>
            <a:ext cx="3453919"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a:effectLst>
                  <a:outerShdw blurRad="127000" dist="76200" dir="2700000" rotWithShape="0">
                    <a:srgbClr val="D0D0D0">
                      <a:alpha val="75000"/>
                    </a:srgbClr>
                  </a:outerShdw>
                </a:effectLst>
                <a:latin typeface="+mj-lt"/>
                <a:ea typeface="+mj-ea"/>
                <a:cs typeface="+mj-cs"/>
                <a:sym typeface="Palatino"/>
              </a:defRPr>
            </a:lvl1pPr>
          </a:lstStyle>
          <a:p>
            <a:pPr lvl="0">
              <a:defRPr sz="1800">
                <a:effectLst/>
              </a:defRPr>
            </a:pPr>
            <a:r>
              <a:rPr sz="2400">
                <a:effectLst>
                  <a:outerShdw blurRad="127000" dist="76200" dir="2700000" rotWithShape="0">
                    <a:srgbClr val="D0D0D0">
                      <a:alpha val="75000"/>
                    </a:srgbClr>
                  </a:outerShdw>
                </a:effectLst>
              </a:rPr>
              <a:t>Stevenson et al. (2013)</a:t>
            </a:r>
          </a:p>
        </p:txBody>
      </p:sp>
      <p:pic>
        <p:nvPicPr>
          <p:cNvPr id="103" name="droppedImage.png"/>
          <p:cNvPicPr/>
          <p:nvPr/>
        </p:nvPicPr>
        <p:blipFill>
          <a:blip r:embed="rId3">
            <a:extLst/>
          </a:blip>
          <a:stretch>
            <a:fillRect/>
          </a:stretch>
        </p:blipFill>
        <p:spPr>
          <a:xfrm>
            <a:off x="469900" y="5330939"/>
            <a:ext cx="5829300" cy="4448061"/>
          </a:xfrm>
          <a:prstGeom prst="rect">
            <a:avLst/>
          </a:prstGeom>
          <a:ln w="12700">
            <a:miter lim="400000"/>
          </a:ln>
        </p:spPr>
      </p:pic>
      <p:sp>
        <p:nvSpPr>
          <p:cNvPr id="104" name="Shape 104"/>
          <p:cNvSpPr/>
          <p:nvPr/>
        </p:nvSpPr>
        <p:spPr>
          <a:xfrm>
            <a:off x="952500" y="7531100"/>
            <a:ext cx="5582737" cy="689364"/>
          </a:xfrm>
          <a:prstGeom prst="line">
            <a:avLst/>
          </a:prstGeom>
          <a:ln w="50800">
            <a:solidFill>
              <a:srgbClr val="FDA529"/>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05" name="Shape 105"/>
          <p:cNvSpPr/>
          <p:nvPr/>
        </p:nvSpPr>
        <p:spPr>
          <a:xfrm>
            <a:off x="6527800" y="8216900"/>
            <a:ext cx="3378200" cy="863600"/>
          </a:xfrm>
          <a:prstGeom prst="rect">
            <a:avLst/>
          </a:prstGeom>
          <a:solidFill>
            <a:srgbClr val="FFFFFF"/>
          </a:solidFill>
          <a:ln w="381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a:latin typeface="Gill Sans"/>
                <a:ea typeface="Gill Sans"/>
                <a:cs typeface="Gill Sans"/>
                <a:sym typeface="Gill Sans"/>
              </a:defRPr>
            </a:lvl1pPr>
          </a:lstStyle>
          <a:p>
            <a:pPr lvl="0">
              <a:defRPr sz="1800"/>
            </a:pPr>
            <a:r>
              <a:rPr sz="2400"/>
              <a:t>Samples collected from various reefs</a:t>
            </a:r>
          </a:p>
        </p:txBody>
      </p:sp>
      <p:sp>
        <p:nvSpPr>
          <p:cNvPr id="106" name="Shape 106"/>
          <p:cNvSpPr/>
          <p:nvPr/>
        </p:nvSpPr>
        <p:spPr>
          <a:xfrm>
            <a:off x="1752600" y="6273800"/>
            <a:ext cx="4748984" cy="1960524"/>
          </a:xfrm>
          <a:prstGeom prst="line">
            <a:avLst/>
          </a:prstGeom>
          <a:ln w="50800">
            <a:solidFill>
              <a:srgbClr val="FDA529"/>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07" name="Shape 107"/>
          <p:cNvSpPr/>
          <p:nvPr/>
        </p:nvSpPr>
        <p:spPr>
          <a:xfrm>
            <a:off x="812800" y="7823200"/>
            <a:ext cx="5670235" cy="400024"/>
          </a:xfrm>
          <a:prstGeom prst="line">
            <a:avLst/>
          </a:prstGeom>
          <a:ln w="50800">
            <a:solidFill>
              <a:srgbClr val="FDA529"/>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9" name="Picture 8"/>
          <p:cNvPicPr>
            <a:picLocks noChangeAspect="1"/>
          </p:cNvPicPr>
          <p:nvPr/>
        </p:nvPicPr>
        <p:blipFill>
          <a:blip r:embed="rId4"/>
          <a:stretch>
            <a:fillRect/>
          </a:stretch>
        </p:blipFill>
        <p:spPr>
          <a:xfrm>
            <a:off x="127000" y="766410"/>
            <a:ext cx="12877800" cy="3746500"/>
          </a:xfrm>
          <a:prstGeom prst="rect">
            <a:avLst/>
          </a:prstGeom>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26 at 11.21.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02400" cy="4775200"/>
          </a:xfrm>
          <a:prstGeom prst="rect">
            <a:avLst/>
          </a:prstGeom>
        </p:spPr>
      </p:pic>
      <p:pic>
        <p:nvPicPr>
          <p:cNvPr id="6" name="Picture 5" descr="Screen Shot 2014-05-26 at 12.46.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69" y="4775200"/>
            <a:ext cx="6700681" cy="5040468"/>
          </a:xfrm>
          <a:prstGeom prst="rect">
            <a:avLst/>
          </a:prstGeom>
        </p:spPr>
      </p:pic>
      <p:pic>
        <p:nvPicPr>
          <p:cNvPr id="5" name="Picture 4" descr="Screen Shot 2014-05-26 at 12.46.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547" y="534748"/>
            <a:ext cx="6796253" cy="5785369"/>
          </a:xfrm>
          <a:prstGeom prst="rect">
            <a:avLst/>
          </a:prstGeom>
        </p:spPr>
      </p:pic>
    </p:spTree>
    <p:extLst>
      <p:ext uri="{BB962C8B-B14F-4D97-AF65-F5344CB8AC3E}">
        <p14:creationId xmlns:p14="http://schemas.microsoft.com/office/powerpoint/2010/main" val="3557668"/>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df"/>
          <p:cNvPicPr/>
          <p:nvPr/>
        </p:nvPicPr>
        <p:blipFill>
          <a:blip r:embed="rId2">
            <a:extLst/>
          </a:blip>
          <a:stretch>
            <a:fillRect/>
          </a:stretch>
        </p:blipFill>
        <p:spPr>
          <a:xfrm>
            <a:off x="732218" y="2928800"/>
            <a:ext cx="11909805" cy="765775"/>
          </a:xfrm>
          <a:prstGeom prst="rect">
            <a:avLst/>
          </a:prstGeom>
          <a:ln w="12700">
            <a:miter lim="400000"/>
          </a:ln>
        </p:spPr>
      </p:pic>
    </p:spTree>
    <p:extLst>
      <p:ext uri="{BB962C8B-B14F-4D97-AF65-F5344CB8AC3E}">
        <p14:creationId xmlns:p14="http://schemas.microsoft.com/office/powerpoint/2010/main" val="3166239232"/>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asted-image.pdf"/>
          <p:cNvPicPr/>
          <p:nvPr/>
        </p:nvPicPr>
        <p:blipFill>
          <a:blip r:embed="rId3">
            <a:extLst/>
          </a:blip>
          <a:stretch>
            <a:fillRect/>
          </a:stretch>
        </p:blipFill>
        <p:spPr>
          <a:xfrm>
            <a:off x="1483018" y="8470550"/>
            <a:ext cx="10038765" cy="656443"/>
          </a:xfrm>
          <a:prstGeom prst="rect">
            <a:avLst/>
          </a:prstGeom>
          <a:ln w="12700">
            <a:miter lim="400000"/>
          </a:ln>
        </p:spPr>
      </p:pic>
      <p:pic>
        <p:nvPicPr>
          <p:cNvPr id="2" name="Picture 1"/>
          <p:cNvPicPr>
            <a:picLocks noChangeAspect="1"/>
          </p:cNvPicPr>
          <p:nvPr/>
        </p:nvPicPr>
        <p:blipFill>
          <a:blip r:embed="rId4"/>
          <a:stretch>
            <a:fillRect/>
          </a:stretch>
        </p:blipFill>
        <p:spPr>
          <a:xfrm>
            <a:off x="668946" y="271511"/>
            <a:ext cx="11411882" cy="7877605"/>
          </a:xfrm>
          <a:prstGeom prst="rect">
            <a:avLst/>
          </a:prstGeom>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asted-image.pdf"/>
          <p:cNvPicPr/>
          <p:nvPr/>
        </p:nvPicPr>
        <p:blipFill>
          <a:blip r:embed="rId3">
            <a:extLst/>
          </a:blip>
          <a:stretch>
            <a:fillRect/>
          </a:stretch>
        </p:blipFill>
        <p:spPr>
          <a:xfrm>
            <a:off x="1483018" y="8470550"/>
            <a:ext cx="10038764" cy="656443"/>
          </a:xfrm>
          <a:prstGeom prst="rect">
            <a:avLst/>
          </a:prstGeom>
          <a:ln w="12700">
            <a:miter lim="400000"/>
          </a:ln>
        </p:spPr>
      </p:pic>
      <p:pic>
        <p:nvPicPr>
          <p:cNvPr id="3" name="Picture 2"/>
          <p:cNvPicPr>
            <a:picLocks noChangeAspect="1"/>
          </p:cNvPicPr>
          <p:nvPr/>
        </p:nvPicPr>
        <p:blipFill>
          <a:blip r:embed="rId4"/>
          <a:stretch>
            <a:fillRect/>
          </a:stretch>
        </p:blipFill>
        <p:spPr>
          <a:xfrm>
            <a:off x="534083" y="369212"/>
            <a:ext cx="11579307" cy="7993178"/>
          </a:xfrm>
          <a:prstGeom prst="rect">
            <a:avLst/>
          </a:prstGeom>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474" y="895872"/>
            <a:ext cx="13534111" cy="4350715"/>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156" y="5798834"/>
            <a:ext cx="10278747" cy="2640935"/>
          </a:xfrm>
          <a:prstGeom prst="rect">
            <a:avLst/>
          </a:prstGeom>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tif"/>
          <p:cNvPicPr/>
          <p:nvPr/>
        </p:nvPicPr>
        <p:blipFill>
          <a:blip r:embed="rId3">
            <a:extLst/>
          </a:blip>
          <a:stretch>
            <a:fillRect/>
          </a:stretch>
        </p:blipFill>
        <p:spPr>
          <a:xfrm>
            <a:off x="1483658" y="1048398"/>
            <a:ext cx="9491907" cy="7656804"/>
          </a:xfrm>
          <a:prstGeom prst="rect">
            <a:avLst/>
          </a:prstGeom>
          <a:ln w="12700">
            <a:miter lim="400000"/>
          </a:ln>
        </p:spPr>
      </p:pic>
      <p:pic>
        <p:nvPicPr>
          <p:cNvPr id="2" name="Picture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658" y="2526016"/>
            <a:ext cx="10765352" cy="4866529"/>
          </a:xfrm>
          <a:prstGeom prst="rect">
            <a:avLst/>
          </a:prstGeom>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160"/>
          <p:cNvGrpSpPr/>
          <p:nvPr/>
        </p:nvGrpSpPr>
        <p:grpSpPr>
          <a:xfrm>
            <a:off x="622706" y="1818167"/>
            <a:ext cx="4128165" cy="2874705"/>
            <a:chOff x="0" y="0"/>
            <a:chExt cx="4128164" cy="2874704"/>
          </a:xfrm>
        </p:grpSpPr>
        <p:sp>
          <p:nvSpPr>
            <p:cNvPr id="152" name="Shape 152"/>
            <p:cNvSpPr/>
            <p:nvPr/>
          </p:nvSpPr>
          <p:spPr>
            <a:xfrm>
              <a:off x="0" y="41939"/>
              <a:ext cx="4128165" cy="2832766"/>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lvl="0">
                <a:defRPr sz="2400">
                  <a:solidFill>
                    <a:srgbClr val="FFFFFF"/>
                  </a:solidFill>
                </a:defRPr>
              </a:pPr>
              <a:endParaRPr/>
            </a:p>
          </p:txBody>
        </p:sp>
        <p:sp>
          <p:nvSpPr>
            <p:cNvPr id="153" name="Shape 153"/>
            <p:cNvSpPr/>
            <p:nvPr/>
          </p:nvSpPr>
          <p:spPr>
            <a:xfrm>
              <a:off x="11096" y="0"/>
              <a:ext cx="3175845"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latin typeface="+mj-lt"/>
                  <a:ea typeface="+mj-ea"/>
                  <a:cs typeface="+mj-cs"/>
                  <a:sym typeface="Palatino"/>
                </a:defRPr>
              </a:lvl1pPr>
            </a:lstStyle>
            <a:p>
              <a:pPr lvl="0">
                <a:defRPr sz="1800">
                  <a:solidFill>
                    <a:srgbClr val="000000"/>
                  </a:solidFill>
                </a:defRPr>
              </a:pPr>
              <a:r>
                <a:rPr sz="3600">
                  <a:solidFill>
                    <a:srgbClr val="FFFFFF"/>
                  </a:solidFill>
                </a:rPr>
                <a:t>Passive Tracers</a:t>
              </a:r>
            </a:p>
          </p:txBody>
        </p:sp>
        <p:grpSp>
          <p:nvGrpSpPr>
            <p:cNvPr id="156" name="Group 156"/>
            <p:cNvGrpSpPr/>
            <p:nvPr/>
          </p:nvGrpSpPr>
          <p:grpSpPr>
            <a:xfrm>
              <a:off x="2381693" y="823321"/>
              <a:ext cx="1270001" cy="1270001"/>
              <a:chOff x="0" y="0"/>
              <a:chExt cx="1270000" cy="1270000"/>
            </a:xfrm>
          </p:grpSpPr>
          <p:sp>
            <p:nvSpPr>
              <p:cNvPr id="154" name="Shape 154"/>
              <p:cNvSpPr/>
              <p:nvPr/>
            </p:nvSpPr>
            <p:spPr>
              <a:xfrm>
                <a:off x="0" y="0"/>
                <a:ext cx="1270000" cy="1270000"/>
              </a:xfrm>
              <a:prstGeom prst="rect">
                <a:avLst/>
              </a:prstGeom>
              <a:solidFill>
                <a:srgbClr val="F5D328"/>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pic>
            <p:nvPicPr>
              <p:cNvPr id="155" name="pasted-image.pdf"/>
              <p:cNvPicPr/>
              <p:nvPr/>
            </p:nvPicPr>
            <p:blipFill>
              <a:blip r:embed="rId4">
                <a:extLst/>
              </a:blip>
              <a:stretch>
                <a:fillRect/>
              </a:stretch>
            </p:blipFill>
            <p:spPr>
              <a:xfrm>
                <a:off x="285750" y="425449"/>
                <a:ext cx="698501" cy="419101"/>
              </a:xfrm>
              <a:prstGeom prst="rect">
                <a:avLst/>
              </a:prstGeom>
              <a:ln w="12700" cap="flat">
                <a:noFill/>
                <a:miter lim="400000"/>
              </a:ln>
              <a:effectLst/>
            </p:spPr>
          </p:pic>
        </p:grpSp>
        <p:grpSp>
          <p:nvGrpSpPr>
            <p:cNvPr id="159" name="Group 159"/>
            <p:cNvGrpSpPr/>
            <p:nvPr/>
          </p:nvGrpSpPr>
          <p:grpSpPr>
            <a:xfrm>
              <a:off x="316023" y="823321"/>
              <a:ext cx="1270001" cy="1270001"/>
              <a:chOff x="0" y="0"/>
              <a:chExt cx="1270000" cy="1270000"/>
            </a:xfrm>
          </p:grpSpPr>
          <p:sp>
            <p:nvSpPr>
              <p:cNvPr id="157" name="Shape 157"/>
              <p:cNvSpPr/>
              <p:nvPr/>
            </p:nvSpPr>
            <p:spPr>
              <a:xfrm>
                <a:off x="0" y="0"/>
                <a:ext cx="1270000" cy="1270000"/>
              </a:xfrm>
              <a:prstGeom prst="rect">
                <a:avLst/>
              </a:prstGeom>
              <a:solidFill>
                <a:srgbClr val="F5D328"/>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pic>
            <p:nvPicPr>
              <p:cNvPr id="158" name="pasted-image.pdf"/>
              <p:cNvPicPr/>
              <p:nvPr/>
            </p:nvPicPr>
            <p:blipFill>
              <a:blip r:embed="rId5">
                <a:extLst/>
              </a:blip>
              <a:stretch>
                <a:fillRect/>
              </a:stretch>
            </p:blipFill>
            <p:spPr>
              <a:xfrm>
                <a:off x="285749" y="425449"/>
                <a:ext cx="698501" cy="419101"/>
              </a:xfrm>
              <a:prstGeom prst="rect">
                <a:avLst/>
              </a:prstGeom>
              <a:ln w="12700" cap="flat">
                <a:noFill/>
                <a:miter lim="400000"/>
              </a:ln>
              <a:effectLst/>
            </p:spPr>
          </p:pic>
        </p:grpSp>
      </p:grpSp>
      <p:pic>
        <p:nvPicPr>
          <p:cNvPr id="161" name="pasted-image.pdf"/>
          <p:cNvPicPr/>
          <p:nvPr/>
        </p:nvPicPr>
        <p:blipFill>
          <a:blip r:embed="rId6">
            <a:extLst/>
          </a:blip>
          <a:stretch>
            <a:fillRect/>
          </a:stretch>
        </p:blipFill>
        <p:spPr>
          <a:xfrm>
            <a:off x="2088513" y="5622112"/>
            <a:ext cx="8827774" cy="1988928"/>
          </a:xfrm>
          <a:prstGeom prst="rect">
            <a:avLst/>
          </a:prstGeom>
          <a:ln w="12700">
            <a:miter lim="400000"/>
          </a:ln>
        </p:spPr>
      </p:pic>
      <p:grpSp>
        <p:nvGrpSpPr>
          <p:cNvPr id="170" name="Group 170"/>
          <p:cNvGrpSpPr/>
          <p:nvPr/>
        </p:nvGrpSpPr>
        <p:grpSpPr>
          <a:xfrm>
            <a:off x="8253929" y="1818167"/>
            <a:ext cx="4128166" cy="2874706"/>
            <a:chOff x="0" y="0"/>
            <a:chExt cx="4128165" cy="2874705"/>
          </a:xfrm>
        </p:grpSpPr>
        <p:sp>
          <p:nvSpPr>
            <p:cNvPr id="163" name="Shape 163"/>
            <p:cNvSpPr/>
            <p:nvPr/>
          </p:nvSpPr>
          <p:spPr>
            <a:xfrm>
              <a:off x="0" y="41939"/>
              <a:ext cx="4128165" cy="2832766"/>
            </a:xfrm>
            <a:prstGeom prst="rect">
              <a:avLst/>
            </a:prstGeom>
            <a:solidFill>
              <a:srgbClr val="EC5D57"/>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64" name="Shape 164"/>
            <p:cNvSpPr/>
            <p:nvPr/>
          </p:nvSpPr>
          <p:spPr>
            <a:xfrm>
              <a:off x="119212" y="0"/>
              <a:ext cx="2856832"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latin typeface="+mj-lt"/>
                  <a:ea typeface="+mj-ea"/>
                  <a:cs typeface="+mj-cs"/>
                  <a:sym typeface="Palatino"/>
                </a:defRPr>
              </a:lvl1pPr>
            </a:lstStyle>
            <a:p>
              <a:pPr lvl="0">
                <a:defRPr sz="1800">
                  <a:solidFill>
                    <a:srgbClr val="000000"/>
                  </a:solidFill>
                </a:defRPr>
              </a:pPr>
              <a:r>
                <a:rPr sz="3600">
                  <a:solidFill>
                    <a:srgbClr val="FFFFFF"/>
                  </a:solidFill>
                </a:rPr>
                <a:t>Atmospheric </a:t>
              </a:r>
            </a:p>
          </p:txBody>
        </p:sp>
        <p:sp>
          <p:nvSpPr>
            <p:cNvPr id="165" name="Shape 165"/>
            <p:cNvSpPr/>
            <p:nvPr/>
          </p:nvSpPr>
          <p:spPr>
            <a:xfrm>
              <a:off x="334925" y="823321"/>
              <a:ext cx="1270001" cy="1270001"/>
            </a:xfrm>
            <a:prstGeom prst="rect">
              <a:avLst/>
            </a:prstGeom>
            <a:solidFill>
              <a:srgbClr val="F5D328"/>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68" name="Shape 168"/>
            <p:cNvSpPr/>
            <p:nvPr/>
          </p:nvSpPr>
          <p:spPr>
            <a:xfrm>
              <a:off x="2419497" y="823321"/>
              <a:ext cx="1270001" cy="1270001"/>
            </a:xfrm>
            <a:prstGeom prst="rect">
              <a:avLst/>
            </a:prstGeom>
            <a:solidFill>
              <a:srgbClr val="F5D328"/>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grpSp>
      <p:sp>
        <p:nvSpPr>
          <p:cNvPr id="171" name="Shape 171"/>
          <p:cNvSpPr/>
          <p:nvPr/>
        </p:nvSpPr>
        <p:spPr>
          <a:xfrm>
            <a:off x="4755522" y="2620519"/>
            <a:ext cx="3511920" cy="1270001"/>
          </a:xfrm>
          <a:prstGeom prst="leftRightArrow">
            <a:avLst>
              <a:gd name="adj1" fmla="val 32000"/>
              <a:gd name="adj2" fmla="val 44000"/>
            </a:avLst>
          </a:pr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72" name="Shape 172"/>
          <p:cNvSpPr/>
          <p:nvPr/>
        </p:nvSpPr>
        <p:spPr>
          <a:xfrm>
            <a:off x="5768532" y="2315719"/>
            <a:ext cx="1485900" cy="1879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2700">
                <a:latin typeface="+mj-lt"/>
                <a:ea typeface="+mj-ea"/>
                <a:cs typeface="+mj-cs"/>
                <a:sym typeface="Palatino"/>
              </a:rPr>
              <a:t>Merlivat and </a:t>
            </a:r>
          </a:p>
          <a:p>
            <a:pPr lvl="0">
              <a:defRPr sz="1800"/>
            </a:pPr>
            <a:r>
              <a:rPr sz="2700">
                <a:latin typeface="+mj-lt"/>
                <a:ea typeface="+mj-ea"/>
                <a:cs typeface="+mj-cs"/>
                <a:sym typeface="Palatino"/>
              </a:rPr>
              <a:t>Jouzel (1979)</a:t>
            </a:r>
          </a:p>
        </p:txBody>
      </p:sp>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7118" y="2766458"/>
            <a:ext cx="914400" cy="1079500"/>
          </a:xfrm>
          <a:prstGeom prst="rect">
            <a:avLst/>
          </a:prstGeom>
        </p:spPr>
      </p:pic>
      <p:pic>
        <p:nvPicPr>
          <p:cNvPr id="3" name="Picture 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0181" y="2780151"/>
            <a:ext cx="914400" cy="1079500"/>
          </a:xfrm>
          <a:prstGeom prst="rect">
            <a:avLst/>
          </a:prstGeom>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grids.pdf"/>
          <p:cNvPicPr/>
          <p:nvPr/>
        </p:nvPicPr>
        <p:blipFill>
          <a:blip r:embed="rId3">
            <a:extLst/>
          </a:blip>
          <a:stretch>
            <a:fillRect/>
          </a:stretch>
        </p:blipFill>
        <p:spPr>
          <a:xfrm>
            <a:off x="432306" y="1053063"/>
            <a:ext cx="12140188" cy="7647474"/>
          </a:xfrm>
          <a:prstGeom prst="rect">
            <a:avLst/>
          </a:prstGeom>
          <a:ln w="12700">
            <a:miter lim="400000"/>
          </a:ln>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asted-image.pdf"/>
          <p:cNvPicPr/>
          <p:nvPr/>
        </p:nvPicPr>
        <p:blipFill>
          <a:blip r:embed="rId3">
            <a:extLst/>
          </a:blip>
          <a:stretch>
            <a:fillRect/>
          </a:stretch>
        </p:blipFill>
        <p:spPr>
          <a:xfrm>
            <a:off x="269934" y="1590469"/>
            <a:ext cx="12464932" cy="657266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asted-image.pdf"/>
          <p:cNvPicPr/>
          <p:nvPr/>
        </p:nvPicPr>
        <p:blipFill>
          <a:blip r:embed="rId3">
            <a:extLst/>
          </a:blip>
          <a:stretch>
            <a:fillRect/>
          </a:stretch>
        </p:blipFill>
        <p:spPr>
          <a:xfrm>
            <a:off x="241477" y="2142222"/>
            <a:ext cx="12521846" cy="546915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asted-image.pdf"/>
          <p:cNvPicPr/>
          <p:nvPr/>
        </p:nvPicPr>
        <p:blipFill>
          <a:blip r:embed="rId3">
            <a:extLst/>
          </a:blip>
          <a:stretch>
            <a:fillRect/>
          </a:stretch>
        </p:blipFill>
        <p:spPr>
          <a:xfrm>
            <a:off x="727373" y="1683103"/>
            <a:ext cx="11550054" cy="638739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droppedImage.png"/>
          <p:cNvPicPr/>
          <p:nvPr/>
        </p:nvPicPr>
        <p:blipFill>
          <a:blip r:embed="rId3">
            <a:extLst/>
          </a:blip>
          <a:srcRect t="217" r="50124" b="434"/>
          <a:stretch>
            <a:fillRect/>
          </a:stretch>
        </p:blipFill>
        <p:spPr>
          <a:xfrm>
            <a:off x="2519345" y="1108075"/>
            <a:ext cx="7966132" cy="7537313"/>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asted-image.pdf"/>
          <p:cNvPicPr/>
          <p:nvPr/>
        </p:nvPicPr>
        <p:blipFill>
          <a:blip r:embed="rId3">
            <a:extLst/>
          </a:blip>
          <a:stretch>
            <a:fillRect/>
          </a:stretch>
        </p:blipFill>
        <p:spPr>
          <a:xfrm>
            <a:off x="730250" y="1921261"/>
            <a:ext cx="11544301" cy="591107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asted-image.pdf"/>
          <p:cNvPicPr/>
          <p:nvPr/>
        </p:nvPicPr>
        <p:blipFill>
          <a:blip r:embed="rId3">
            <a:extLst/>
          </a:blip>
          <a:stretch>
            <a:fillRect/>
          </a:stretch>
        </p:blipFill>
        <p:spPr>
          <a:xfrm>
            <a:off x="660399" y="2427811"/>
            <a:ext cx="11684001" cy="489797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asted-image.pdf"/>
          <p:cNvPicPr/>
          <p:nvPr/>
        </p:nvPicPr>
        <p:blipFill>
          <a:blip r:embed="rId3">
            <a:extLst/>
          </a:blip>
          <a:stretch>
            <a:fillRect/>
          </a:stretch>
        </p:blipFill>
        <p:spPr>
          <a:xfrm>
            <a:off x="660399" y="2581239"/>
            <a:ext cx="11684001" cy="51107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p_sep2007-jan2008_bothgrids.avi"/>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830292" y="1372719"/>
            <a:ext cx="9946397" cy="745979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O18_budgetts_Palmyra.jpg"/>
          <p:cNvPicPr/>
          <p:nvPr/>
        </p:nvPicPr>
        <p:blipFill>
          <a:blip r:embed="rId3">
            <a:extLst/>
          </a:blip>
          <a:stretch>
            <a:fillRect/>
          </a:stretch>
        </p:blipFill>
        <p:spPr>
          <a:xfrm>
            <a:off x="-831863" y="1444972"/>
            <a:ext cx="14164926" cy="686365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df"/>
          <p:cNvPicPr/>
          <p:nvPr/>
        </p:nvPicPr>
        <p:blipFill>
          <a:blip r:embed="rId3">
            <a:extLst/>
          </a:blip>
          <a:stretch>
            <a:fillRect/>
          </a:stretch>
        </p:blipFill>
        <p:spPr>
          <a:xfrm>
            <a:off x="154381" y="1888170"/>
            <a:ext cx="12704457" cy="589516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asted-image.pdf"/>
          <p:cNvPicPr/>
          <p:nvPr/>
        </p:nvPicPr>
        <p:blipFill>
          <a:blip r:embed="rId3">
            <a:extLst/>
          </a:blip>
          <a:stretch>
            <a:fillRect/>
          </a:stretch>
        </p:blipFill>
        <p:spPr>
          <a:xfrm>
            <a:off x="175371" y="1070948"/>
            <a:ext cx="12654058" cy="761170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asted-image.pdf"/>
          <p:cNvPicPr/>
          <p:nvPr/>
        </p:nvPicPr>
        <p:blipFill>
          <a:blip r:embed="rId3">
            <a:extLst/>
          </a:blip>
          <a:stretch>
            <a:fillRect/>
          </a:stretch>
        </p:blipFill>
        <p:spPr>
          <a:xfrm>
            <a:off x="253528" y="1394227"/>
            <a:ext cx="12497744" cy="696514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df"/>
          <p:cNvPicPr/>
          <p:nvPr/>
        </p:nvPicPr>
        <p:blipFill>
          <a:blip r:embed="rId3">
            <a:extLst/>
          </a:blip>
          <a:stretch>
            <a:fillRect/>
          </a:stretch>
        </p:blipFill>
        <p:spPr>
          <a:xfrm>
            <a:off x="203798" y="739055"/>
            <a:ext cx="12524217" cy="79770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df"/>
          <p:cNvPicPr/>
          <p:nvPr/>
        </p:nvPicPr>
        <p:blipFill>
          <a:blip r:embed="rId3">
            <a:extLst/>
          </a:blip>
          <a:stretch>
            <a:fillRect/>
          </a:stretch>
        </p:blipFill>
        <p:spPr>
          <a:xfrm>
            <a:off x="508354" y="951100"/>
            <a:ext cx="12102373" cy="774409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droppedImage.png"/>
          <p:cNvPicPr/>
          <p:nvPr/>
        </p:nvPicPr>
        <p:blipFill>
          <a:blip r:embed="rId3">
            <a:extLst/>
          </a:blip>
          <a:srcRect l="49847" t="237" r="1457" b="605"/>
          <a:stretch>
            <a:fillRect/>
          </a:stretch>
        </p:blipFill>
        <p:spPr>
          <a:xfrm>
            <a:off x="2451100" y="921940"/>
            <a:ext cx="8102600" cy="7909682"/>
          </a:xfrm>
          <a:prstGeom prst="rect">
            <a:avLst/>
          </a:prstGeom>
          <a:ln w="12700">
            <a:miter lim="400000"/>
          </a:ln>
        </p:spPr>
      </p:pic>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df"/>
          <p:cNvPicPr/>
          <p:nvPr/>
        </p:nvPicPr>
        <p:blipFill>
          <a:blip r:embed="rId3">
            <a:extLst/>
          </a:blip>
          <a:stretch>
            <a:fillRect/>
          </a:stretch>
        </p:blipFill>
        <p:spPr>
          <a:xfrm>
            <a:off x="0" y="699646"/>
            <a:ext cx="12754716" cy="833749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title"/>
          </p:nvPr>
        </p:nvSpPr>
        <p:spPr>
          <a:prstGeom prst="rect">
            <a:avLst/>
          </a:prstGeom>
        </p:spPr>
        <p:txBody>
          <a:bodyPr/>
          <a:lstStyle/>
          <a:p>
            <a:pPr lvl="0">
              <a:defRPr sz="1800"/>
            </a:pPr>
            <a:r>
              <a:rPr sz="8000"/>
              <a:t>To-do</a:t>
            </a:r>
          </a:p>
        </p:txBody>
      </p:sp>
      <p:sp>
        <p:nvSpPr>
          <p:cNvPr id="251" name="Shape 251"/>
          <p:cNvSpPr>
            <a:spLocks noGrp="1"/>
          </p:cNvSpPr>
          <p:nvPr>
            <p:ph type="body" idx="1"/>
          </p:nvPr>
        </p:nvSpPr>
        <p:spPr>
          <a:prstGeom prst="rect">
            <a:avLst/>
          </a:prstGeom>
        </p:spPr>
        <p:txBody>
          <a:bodyPr/>
          <a:lstStyle/>
          <a:p>
            <a:pPr marL="395604" lvl="0" indent="-395604" defTabSz="519937">
              <a:spcBef>
                <a:spcPts val="3700"/>
              </a:spcBef>
              <a:defRPr sz="1800"/>
            </a:pPr>
            <a:r>
              <a:rPr sz="3204"/>
              <a:t>Use new 2-way nesting of ROMS</a:t>
            </a:r>
          </a:p>
          <a:p>
            <a:pPr marL="395604" lvl="0" indent="-395604" defTabSz="519937">
              <a:spcBef>
                <a:spcPts val="3700"/>
              </a:spcBef>
              <a:defRPr sz="1800"/>
            </a:pPr>
            <a:r>
              <a:rPr sz="3204"/>
              <a:t>Cover the full period of CORE forcing (1940s—)</a:t>
            </a:r>
          </a:p>
          <a:p>
            <a:pPr marL="395604" lvl="0" indent="-395604" defTabSz="519937">
              <a:spcBef>
                <a:spcPts val="3700"/>
              </a:spcBef>
              <a:defRPr sz="1800"/>
            </a:pPr>
            <a:r>
              <a:rPr sz="3204"/>
              <a:t>What are the dynamical mechanisms for El Nino intensification at Palmyra</a:t>
            </a:r>
          </a:p>
          <a:p>
            <a:pPr marL="395604" lvl="0" indent="-395604" defTabSz="519937">
              <a:spcBef>
                <a:spcPts val="3700"/>
              </a:spcBef>
              <a:defRPr sz="1800"/>
            </a:pPr>
            <a:r>
              <a:rPr sz="3204"/>
              <a:t>Continued downscaling: capture fine-scale dynamics (complete freshening of Christmas lagoon).</a:t>
            </a:r>
          </a:p>
          <a:p>
            <a:pPr marL="395604" lvl="0" indent="-395604" defTabSz="519937">
              <a:spcBef>
                <a:spcPts val="3700"/>
              </a:spcBef>
              <a:defRPr sz="1800"/>
            </a:pPr>
            <a:r>
              <a:rPr sz="3204"/>
              <a:t>Develop dynamical relationship between            and ocean state.</a:t>
            </a:r>
          </a:p>
        </p:txBody>
      </p:sp>
      <p:pic>
        <p:nvPicPr>
          <p:cNvPr id="252" name="pasted-image.pdf"/>
          <p:cNvPicPr/>
          <p:nvPr/>
        </p:nvPicPr>
        <p:blipFill>
          <a:blip r:embed="rId2">
            <a:extLst/>
          </a:blip>
          <a:stretch>
            <a:fillRect/>
          </a:stretch>
        </p:blipFill>
        <p:spPr>
          <a:xfrm>
            <a:off x="8956896" y="7776830"/>
            <a:ext cx="927101" cy="4191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18O_sep2007-jan2008_bothgrids.avi"/>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565462" y="1316714"/>
            <a:ext cx="10310450" cy="773283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asted-image.pdf"/>
          <p:cNvPicPr/>
          <p:nvPr/>
        </p:nvPicPr>
        <p:blipFill>
          <a:blip r:embed="rId3">
            <a:extLst/>
          </a:blip>
          <a:stretch>
            <a:fillRect/>
          </a:stretch>
        </p:blipFill>
        <p:spPr>
          <a:xfrm>
            <a:off x="6350" y="1524000"/>
            <a:ext cx="12992100" cy="6705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asted-image.pdf"/>
          <p:cNvPicPr/>
          <p:nvPr/>
        </p:nvPicPr>
        <p:blipFill>
          <a:blip r:embed="rId3">
            <a:extLst/>
          </a:blip>
          <a:stretch>
            <a:fillRect/>
          </a:stretch>
        </p:blipFill>
        <p:spPr>
          <a:xfrm>
            <a:off x="399993" y="1743131"/>
            <a:ext cx="12204814" cy="626733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asted-image.pdf"/>
          <p:cNvPicPr/>
          <p:nvPr/>
        </p:nvPicPr>
        <p:blipFill>
          <a:blip r:embed="rId3">
            <a:extLst/>
          </a:blip>
          <a:stretch>
            <a:fillRect/>
          </a:stretch>
        </p:blipFill>
        <p:spPr>
          <a:xfrm>
            <a:off x="209521" y="1452733"/>
            <a:ext cx="12585758" cy="684813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droppedImage.png"/>
          <p:cNvPicPr/>
          <p:nvPr/>
        </p:nvPicPr>
        <p:blipFill>
          <a:blip r:embed="rId3">
            <a:extLst/>
          </a:blip>
          <a:srcRect r="50139"/>
          <a:stretch>
            <a:fillRect/>
          </a:stretch>
        </p:blipFill>
        <p:spPr>
          <a:xfrm>
            <a:off x="2451100" y="1017333"/>
            <a:ext cx="8102600" cy="7718915"/>
          </a:xfrm>
          <a:prstGeom prst="rect">
            <a:avLst/>
          </a:prstGeom>
          <a:ln w="12700">
            <a:miter lim="400000"/>
          </a:ln>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droppedImage.png"/>
          <p:cNvPicPr/>
          <p:nvPr/>
        </p:nvPicPr>
        <p:blipFill>
          <a:blip r:embed="rId3">
            <a:extLst/>
          </a:blip>
          <a:srcRect l="20" r="50929"/>
          <a:stretch>
            <a:fillRect/>
          </a:stretch>
        </p:blipFill>
        <p:spPr>
          <a:xfrm>
            <a:off x="2451099" y="917062"/>
            <a:ext cx="8102601" cy="7919316"/>
          </a:xfrm>
          <a:prstGeom prst="rect">
            <a:avLst/>
          </a:prstGeom>
          <a:ln w="12700">
            <a:miter lim="400000"/>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26 at 11.2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393" y="1515123"/>
            <a:ext cx="10627883" cy="7582466"/>
          </a:xfrm>
          <a:prstGeom prst="rect">
            <a:avLst/>
          </a:prstGeom>
        </p:spPr>
      </p:pic>
    </p:spTree>
    <p:extLst>
      <p:ext uri="{BB962C8B-B14F-4D97-AF65-F5344CB8AC3E}">
        <p14:creationId xmlns:p14="http://schemas.microsoft.com/office/powerpoint/2010/main" val="2866730686"/>
      </p:ext>
    </p:extLst>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asted-image.pdf"/>
          <p:cNvPicPr/>
          <p:nvPr/>
        </p:nvPicPr>
        <p:blipFill>
          <a:blip r:embed="rId3">
            <a:extLst/>
          </a:blip>
          <a:stretch>
            <a:fillRect/>
          </a:stretch>
        </p:blipFill>
        <p:spPr>
          <a:xfrm>
            <a:off x="3075478" y="371169"/>
            <a:ext cx="6853844" cy="9011262"/>
          </a:xfrm>
          <a:prstGeom prst="rect">
            <a:avLst/>
          </a:prstGeom>
          <a:ln w="12700">
            <a:miter lim="400000"/>
          </a:ln>
        </p:spPr>
      </p:pic>
      <p:sp>
        <p:nvSpPr>
          <p:cNvPr id="50" name="Shape 50"/>
          <p:cNvSpPr/>
          <p:nvPr/>
        </p:nvSpPr>
        <p:spPr>
          <a:xfrm>
            <a:off x="9064271" y="9209705"/>
            <a:ext cx="3754884"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j-lt"/>
                <a:ea typeface="+mj-ea"/>
                <a:cs typeface="+mj-cs"/>
                <a:sym typeface="Palatino"/>
              </a:defRPr>
            </a:lvl1pPr>
          </a:lstStyle>
          <a:p>
            <a:pPr lvl="0">
              <a:defRPr sz="1800"/>
            </a:pPr>
            <a:r>
              <a:rPr sz="2400" dirty="0"/>
              <a:t>NOAA CDC, </a:t>
            </a:r>
            <a:r>
              <a:rPr lang="en-US" sz="2400" dirty="0" smtClean="0"/>
              <a:t>26 </a:t>
            </a:r>
            <a:r>
              <a:rPr sz="2400" dirty="0" smtClean="0"/>
              <a:t>May</a:t>
            </a:r>
            <a:r>
              <a:rPr sz="2400" dirty="0"/>
              <a:t>, 2014</a:t>
            </a: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sted-image.png"/>
          <p:cNvPicPr/>
          <p:nvPr/>
        </p:nvPicPr>
        <p:blipFill>
          <a:blip r:embed="rId3">
            <a:extLst/>
          </a:blip>
          <a:stretch>
            <a:fillRect/>
          </a:stretch>
        </p:blipFill>
        <p:spPr>
          <a:xfrm>
            <a:off x="1509183" y="1026098"/>
            <a:ext cx="9986434" cy="7701404"/>
          </a:xfrm>
          <a:prstGeom prst="rect">
            <a:avLst/>
          </a:prstGeom>
          <a:ln w="12700">
            <a:miter lim="400000"/>
          </a:ln>
        </p:spPr>
      </p:pic>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latino"/>
        <a:ea typeface="Palatino"/>
        <a:cs typeface="Palatino"/>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latino"/>
        <a:ea typeface="Palatino"/>
        <a:cs typeface="Palatino"/>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7357</TotalTime>
  <Words>1336</Words>
  <Application>Microsoft Macintosh PowerPoint</Application>
  <PresentationFormat>Custom</PresentationFormat>
  <Paragraphs>76</Paragraphs>
  <Slides>45</Slides>
  <Notes>39</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White</vt:lpstr>
      <vt:lpstr>Improving Model ENSO Validation by Constraining Isotopic Signatures of Extreme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Model ENSO Validation by Constraining Isotopic Signatures of Extreme Events</dc:title>
  <cp:lastModifiedBy>Brian Powell</cp:lastModifiedBy>
  <cp:revision>17</cp:revision>
  <dcterms:modified xsi:type="dcterms:W3CDTF">2014-05-26T21:52:12Z</dcterms:modified>
</cp:coreProperties>
</file>