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97" r:id="rId2"/>
    <p:sldId id="267" r:id="rId3"/>
    <p:sldId id="270" r:id="rId4"/>
    <p:sldId id="271" r:id="rId5"/>
    <p:sldId id="259" r:id="rId6"/>
    <p:sldId id="281" r:id="rId7"/>
    <p:sldId id="265" r:id="rId8"/>
    <p:sldId id="280" r:id="rId9"/>
    <p:sldId id="277" r:id="rId10"/>
    <p:sldId id="278" r:id="rId11"/>
    <p:sldId id="261" r:id="rId12"/>
    <p:sldId id="279" r:id="rId13"/>
    <p:sldId id="264" r:id="rId14"/>
    <p:sldId id="282" r:id="rId15"/>
    <p:sldId id="284" r:id="rId16"/>
    <p:sldId id="285" r:id="rId17"/>
    <p:sldId id="275" r:id="rId18"/>
    <p:sldId id="291" r:id="rId19"/>
    <p:sldId id="290" r:id="rId20"/>
    <p:sldId id="295" r:id="rId21"/>
    <p:sldId id="274" r:id="rId22"/>
    <p:sldId id="301" r:id="rId23"/>
    <p:sldId id="29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92" autoAdjust="0"/>
  </p:normalViewPr>
  <p:slideViewPr>
    <p:cSldViewPr snapToGrid="0" snapToObjects="1">
      <p:cViewPr varScale="1">
        <p:scale>
          <a:sx n="76" d="100"/>
          <a:sy n="76" d="100"/>
        </p:scale>
        <p:origin x="-15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3E3DD-F90F-C644-8A8B-10DC74115A09}" type="datetimeFigureOut">
              <a:rPr lang="en-US" smtClean="0"/>
              <a:t>5/26/14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3A566-C17B-2B40-AAF6-5148866B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80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41028" indent="-370885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4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49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0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A42C13-59D3-EC44-8E96-3213D2314FA9}" type="slidenum">
              <a:rPr lang="en-US" sz="1200">
                <a:solidFill>
                  <a:srgbClr val="000000"/>
                </a:solidFill>
              </a:rPr>
              <a:pPr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3A566-C17B-2B40-AAF6-5148866B88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60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41028" indent="-370885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4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49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0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05F211-F886-B24F-B20A-9BEAED8E39DF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41028" indent="-370885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4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49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0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05F211-F886-B24F-B20A-9BEAED8E39DF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3A566-C17B-2B40-AAF6-5148866B88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9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41028" indent="-370885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4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49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0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1B9D7DD-B0AA-124A-8306-F1F1CFCF7E23}" type="slidenum">
              <a:rPr lang="en-US" sz="1200">
                <a:solidFill>
                  <a:srgbClr val="000000"/>
                </a:solidFill>
              </a:rPr>
              <a:pPr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41028" indent="-370885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4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49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0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A42C13-59D3-EC44-8E96-3213D2314FA9}" type="slidenum">
              <a:rPr lang="en-US" sz="1200">
                <a:solidFill>
                  <a:srgbClr val="000000"/>
                </a:solidFill>
              </a:rPr>
              <a:pPr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5/26/14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75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5/26/14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3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5/26/14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16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5/26/14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0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5/26/14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15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5/26/14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44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5/26/14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96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5/26/14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49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5/26/14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4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5/26/14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5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5/26/14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5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300F5-51CB-BD4C-A7D8-E65FD0EE0DAD}" type="datetimeFigureOut">
              <a:rPr lang="en-US" smtClean="0"/>
              <a:t>5/26/14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6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hyperlink" Target="http://marine.rutgers.edu/~wilkin" TargetMode="External"/><Relationship Id="rId6" Type="http://schemas.openxmlformats.org/officeDocument/2006/relationships/hyperlink" Target="mailto:jwilkin@rutgers.edu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hyperlink" Target="file://localhost/Users/wilkin/Documents/Work/_Conferences%20and%20talks/_ESPreSSO%20Stennis%202009/espresso-osse-t5m.m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RU_units-banner_re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6248400"/>
            <a:ext cx="91725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" descr="imcs_logo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t="2632" r="2393" b="3783"/>
          <a:stretch>
            <a:fillRect/>
          </a:stretch>
        </p:blipFill>
        <p:spPr bwMode="auto">
          <a:xfrm>
            <a:off x="146050" y="5334000"/>
            <a:ext cx="692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797596" y="5715000"/>
            <a:ext cx="3264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Calibri"/>
                <a:hlinkClick r:id="rId5"/>
              </a:rPr>
              <a:t>http://marine.rutgers.edu/wilkin</a:t>
            </a:r>
            <a:endParaRPr lang="en-US" dirty="0">
              <a:solidFill>
                <a:srgbClr val="FFFF00"/>
              </a:solidFill>
              <a:latin typeface="Calibri"/>
            </a:endParaRPr>
          </a:p>
          <a:p>
            <a:pPr algn="ctr"/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838200" y="5410200"/>
            <a:ext cx="792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0000"/>
                </a:solidFill>
                <a:hlinkClick r:id="rId6"/>
              </a:rPr>
              <a:t>jwilkin@rutgers.edu</a:t>
            </a:r>
            <a:r>
              <a:rPr lang="en-US" sz="1800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86000" y="6292850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 smtClean="0">
                <a:solidFill>
                  <a:prstClr val="white"/>
                </a:solidFill>
                <a:latin typeface="Verdana" charset="0"/>
              </a:rPr>
              <a:t>ROMS User Workshop, </a:t>
            </a:r>
            <a:r>
              <a:rPr lang="en-US" sz="1200" dirty="0" err="1" smtClean="0">
                <a:solidFill>
                  <a:prstClr val="white"/>
                </a:solidFill>
                <a:latin typeface="Verdana" charset="0"/>
              </a:rPr>
              <a:t>Rovinj</a:t>
            </a:r>
            <a:r>
              <a:rPr lang="en-US" sz="1200" dirty="0" smtClean="0">
                <a:solidFill>
                  <a:prstClr val="white"/>
                </a:solidFill>
                <a:latin typeface="Verdana" charset="0"/>
              </a:rPr>
              <a:t>, Croatia</a:t>
            </a:r>
            <a:r>
              <a:rPr lang="en-US" sz="1200" dirty="0">
                <a:solidFill>
                  <a:prstClr val="white"/>
                </a:solidFill>
                <a:latin typeface="Verdana" charset="0"/>
              </a:rPr>
              <a:t/>
            </a:r>
            <a:br>
              <a:rPr lang="en-US" sz="1200" dirty="0">
                <a:solidFill>
                  <a:prstClr val="white"/>
                </a:solidFill>
                <a:latin typeface="Verdana" charset="0"/>
              </a:rPr>
            </a:br>
            <a:r>
              <a:rPr lang="en-US" sz="1200" dirty="0" smtClean="0">
                <a:solidFill>
                  <a:prstClr val="white"/>
                </a:solidFill>
                <a:latin typeface="Verdana" charset="0"/>
              </a:rPr>
              <a:t>26-29 May 2014</a:t>
            </a:r>
            <a:endParaRPr lang="en-US" sz="1200" i="1" dirty="0">
              <a:solidFill>
                <a:prstClr val="white"/>
              </a:solidFill>
              <a:latin typeface="Verdana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1427335"/>
            <a:ext cx="7772400" cy="1723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Coastal Mean Dynamic Topography Computed Using ROMS </a:t>
            </a:r>
            <a:r>
              <a:rPr lang="en-US" sz="3600" dirty="0" err="1" smtClean="0"/>
              <a:t>Variational</a:t>
            </a:r>
            <a:r>
              <a:rPr lang="en-US" sz="3600" dirty="0" smtClean="0"/>
              <a:t> Assimilation of Long-Term Mean</a:t>
            </a:r>
            <a:br>
              <a:rPr lang="en-US" sz="3600" dirty="0" smtClean="0"/>
            </a:br>
            <a:r>
              <a:rPr lang="en-US" sz="3600" dirty="0" smtClean="0"/>
              <a:t>Observed Currents and Hydrography</a:t>
            </a:r>
            <a:br>
              <a:rPr lang="en-US" sz="3600" dirty="0" smtClean="0"/>
            </a:br>
            <a:r>
              <a:rPr lang="en-US" sz="3600" dirty="0" smtClean="0"/>
              <a:t> 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551396" y="2941016"/>
            <a:ext cx="821160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600" dirty="0">
                <a:solidFill>
                  <a:srgbClr val="000000"/>
                </a:solidFill>
              </a:rPr>
              <a:t>John Wilkin </a:t>
            </a:r>
            <a:r>
              <a:rPr lang="en-US" sz="2800" dirty="0">
                <a:solidFill>
                  <a:srgbClr val="000000"/>
                </a:solidFill>
              </a:rPr>
              <a:t/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Julia Levin, Javier </a:t>
            </a:r>
            <a:r>
              <a:rPr lang="en-US" sz="2800" dirty="0">
                <a:solidFill>
                  <a:srgbClr val="000000"/>
                </a:solidFill>
              </a:rPr>
              <a:t>Zavala-</a:t>
            </a:r>
            <a:r>
              <a:rPr lang="en-US" sz="2800" dirty="0" err="1" smtClean="0">
                <a:solidFill>
                  <a:srgbClr val="000000"/>
                </a:solidFill>
              </a:rPr>
              <a:t>Garay</a:t>
            </a:r>
            <a:r>
              <a:rPr lang="en-US" sz="2800" dirty="0" smtClean="0">
                <a:solidFill>
                  <a:srgbClr val="000000"/>
                </a:solidFill>
              </a:rPr>
              <a:t> and Naomi Fleming</a:t>
            </a:r>
            <a:endParaRPr lang="en-US" sz="2800" dirty="0">
              <a:solidFill>
                <a:srgbClr val="000000"/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en-US" sz="2000" dirty="0" smtClean="0">
                <a:solidFill>
                  <a:prstClr val="black">
                    <a:tint val="75000"/>
                  </a:prstClr>
                </a:solidFill>
              </a:rPr>
              <a:t>Institute </a:t>
            </a:r>
            <a:r>
              <a:rPr lang="en-US" sz="2000" dirty="0">
                <a:solidFill>
                  <a:prstClr val="black">
                    <a:tint val="75000"/>
                  </a:prstClr>
                </a:solidFill>
              </a:rPr>
              <a:t>of Marine and Coastal Sciences </a:t>
            </a:r>
            <a:r>
              <a:rPr lang="en-US" sz="2000" dirty="0" smtClean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en-US" sz="2000" dirty="0" smtClean="0">
                <a:solidFill>
                  <a:prstClr val="black">
                    <a:tint val="75000"/>
                  </a:prstClr>
                </a:solidFill>
              </a:rPr>
            </a:br>
            <a:r>
              <a:rPr lang="en-US" sz="2000" dirty="0" smtClean="0">
                <a:solidFill>
                  <a:prstClr val="black">
                    <a:tint val="75000"/>
                  </a:prstClr>
                </a:solidFill>
              </a:rPr>
              <a:t>Rutgers</a:t>
            </a:r>
            <a:r>
              <a:rPr lang="en-US" sz="2000" dirty="0">
                <a:solidFill>
                  <a:prstClr val="black">
                    <a:tint val="75000"/>
                  </a:prstClr>
                </a:solidFill>
              </a:rPr>
              <a:t>, </a:t>
            </a:r>
            <a:r>
              <a:rPr lang="en-US" sz="2000" dirty="0" smtClean="0">
                <a:solidFill>
                  <a:prstClr val="black">
                    <a:tint val="75000"/>
                  </a:prstClr>
                </a:solidFill>
              </a:rPr>
              <a:t>the State University </a:t>
            </a:r>
            <a:r>
              <a:rPr lang="en-US" sz="2000" dirty="0">
                <a:solidFill>
                  <a:prstClr val="black">
                    <a:tint val="75000"/>
                  </a:prstClr>
                </a:solidFill>
              </a:rPr>
              <a:t>of New Jersey</a:t>
            </a:r>
            <a:endParaRPr lang="en-US" sz="24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276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098" y="935842"/>
            <a:ext cx="5686233" cy="44314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2375" y="5406069"/>
            <a:ext cx="6642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ean </a:t>
            </a:r>
            <a:r>
              <a:rPr lang="en-US" dirty="0"/>
              <a:t>depth-averaged </a:t>
            </a:r>
            <a:r>
              <a:rPr lang="en-US" dirty="0" smtClean="0"/>
              <a:t>current (</a:t>
            </a:r>
            <a:r>
              <a:rPr lang="en-US" dirty="0"/>
              <a:t>blue), and mean wind stress </a:t>
            </a:r>
            <a:r>
              <a:rPr lang="en-US" dirty="0" smtClean="0"/>
              <a:t>(</a:t>
            </a:r>
            <a:r>
              <a:rPr lang="en-US" dirty="0"/>
              <a:t>red</a:t>
            </a:r>
            <a:r>
              <a:rPr lang="en-US" dirty="0" smtClean="0"/>
              <a:t>)</a:t>
            </a:r>
            <a:r>
              <a:rPr lang="en-US" dirty="0"/>
              <a:t> </a:t>
            </a:r>
            <a:r>
              <a:rPr lang="en-US" dirty="0" smtClean="0"/>
              <a:t>from current </a:t>
            </a:r>
            <a:r>
              <a:rPr lang="en-US" dirty="0"/>
              <a:t>time series longer than 200 </a:t>
            </a:r>
            <a:r>
              <a:rPr lang="en-US" dirty="0" smtClean="0"/>
              <a:t>days. Light lines are 50</a:t>
            </a:r>
            <a:r>
              <a:rPr lang="en-US" dirty="0"/>
              <a:t>-, 100-, and 1000-m </a:t>
            </a:r>
            <a:r>
              <a:rPr lang="en-US" dirty="0" smtClean="0"/>
              <a:t>isobaths</a:t>
            </a:r>
            <a:r>
              <a:rPr lang="en-US" dirty="0"/>
              <a:t>.</a:t>
            </a: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33690" y="6329399"/>
            <a:ext cx="77260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Lentz, S</a:t>
            </a:r>
            <a:r>
              <a:rPr lang="en-US" sz="1400" dirty="0" smtClean="0"/>
              <a:t>., 2008: </a:t>
            </a:r>
            <a:r>
              <a:rPr lang="en-US" sz="1400" dirty="0"/>
              <a:t>Observations and a Model of the Mean Circulation over the Middle Atlantic Bight Continental Shelf, </a:t>
            </a:r>
            <a:r>
              <a:rPr lang="en-US" sz="1400" i="1" dirty="0"/>
              <a:t>JPO</a:t>
            </a:r>
            <a:r>
              <a:rPr lang="en-US" sz="1400" dirty="0"/>
              <a:t>, </a:t>
            </a:r>
            <a:r>
              <a:rPr lang="en-US" sz="1400" i="1" dirty="0"/>
              <a:t>38</a:t>
            </a:r>
            <a:r>
              <a:rPr lang="en-US" sz="1400" dirty="0"/>
              <a:t>(6), 1203.</a:t>
            </a:r>
          </a:p>
        </p:txBody>
      </p:sp>
      <p:sp>
        <p:nvSpPr>
          <p:cNvPr id="2" name="Oval 1"/>
          <p:cNvSpPr/>
          <p:nvPr/>
        </p:nvSpPr>
        <p:spPr>
          <a:xfrm>
            <a:off x="3964196" y="2753936"/>
            <a:ext cx="1439334" cy="762000"/>
          </a:xfrm>
          <a:prstGeom prst="ellipse">
            <a:avLst/>
          </a:prstGeom>
          <a:noFill/>
          <a:ln w="254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023" y="484648"/>
            <a:ext cx="67505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ea typeface="ＭＳ Ｐゴシック" charset="0"/>
                <a:cs typeface="ＭＳ Ｐゴシック" charset="0"/>
              </a:rPr>
              <a:t>M</a:t>
            </a:r>
            <a:r>
              <a:rPr lang="en-US" sz="2200" dirty="0" smtClean="0">
                <a:ea typeface="ＭＳ Ｐゴシック" charset="0"/>
                <a:cs typeface="ＭＳ Ｐゴシック" charset="0"/>
              </a:rPr>
              <a:t>ean 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velocity </a:t>
            </a:r>
            <a:r>
              <a:rPr lang="en-US" sz="2200" dirty="0" smtClean="0">
                <a:ea typeface="ＭＳ Ｐゴシック" charset="0"/>
                <a:cs typeface="ＭＳ Ｐゴシック" charset="0"/>
              </a:rPr>
              <a:t>from long-term moorings (&gt; 200 days)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33314" y="0"/>
            <a:ext cx="75191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ea typeface="ＭＳ Ｐゴシック" charset="0"/>
                <a:cs typeface="ＭＳ Ｐゴシック" charset="0"/>
              </a:rPr>
              <a:t>Data assimilated in the mean circulation analysis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64982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293" y="574038"/>
            <a:ext cx="4620560" cy="5855952"/>
          </a:xfrm>
          <a:prstGeom prst="rect">
            <a:avLst/>
          </a:prstGeom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137690" y="2336293"/>
            <a:ext cx="426179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latin typeface="+mn-lt"/>
              </a:rPr>
              <a:t>ADCP mounted on vessel making 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monthly transits from NY </a:t>
            </a:r>
            <a:r>
              <a:rPr lang="en-US" sz="2000" dirty="0">
                <a:latin typeface="+mn-lt"/>
              </a:rPr>
              <a:t>to Bermuda</a:t>
            </a:r>
          </a:p>
          <a:p>
            <a:pPr eaLnBrk="1" hangingPunct="1"/>
            <a:endParaRPr lang="en-US" sz="2000" dirty="0">
              <a:latin typeface="+mn-lt"/>
            </a:endParaRPr>
          </a:p>
          <a:p>
            <a:pPr marL="236538" indent="-236538" eaLnBrk="1" hangingPunct="1">
              <a:buFont typeface="Arial"/>
              <a:buChar char="•"/>
            </a:pPr>
            <a:r>
              <a:rPr lang="en-US" sz="2000" dirty="0">
                <a:latin typeface="+mn-lt"/>
              </a:rPr>
              <a:t>Mean </a:t>
            </a:r>
            <a:r>
              <a:rPr lang="en-US" sz="2000" dirty="0" smtClean="0">
                <a:latin typeface="+mn-lt"/>
              </a:rPr>
              <a:t>shelf-break jet 13 </a:t>
            </a:r>
            <a:r>
              <a:rPr lang="en-US" sz="2000" dirty="0">
                <a:latin typeface="+mn-lt"/>
              </a:rPr>
              <a:t>cm/s, </a:t>
            </a:r>
            <a:r>
              <a:rPr lang="en-US" sz="2000" dirty="0" smtClean="0">
                <a:latin typeface="+mn-lt"/>
              </a:rPr>
              <a:t/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max 35 </a:t>
            </a:r>
            <a:r>
              <a:rPr lang="en-US" sz="2000" dirty="0">
                <a:latin typeface="+mn-lt"/>
              </a:rPr>
              <a:t>cm/s, 30 km jet </a:t>
            </a:r>
            <a:r>
              <a:rPr lang="en-US" sz="2000" dirty="0" smtClean="0">
                <a:latin typeface="+mn-lt"/>
              </a:rPr>
              <a:t>width</a:t>
            </a:r>
          </a:p>
          <a:p>
            <a:pPr marL="236538" indent="-236538" eaLnBrk="1" hangingPunct="1">
              <a:buFont typeface="Arial"/>
              <a:buChar char="•"/>
            </a:pPr>
            <a:r>
              <a:rPr lang="en-US" sz="2000" dirty="0" smtClean="0">
                <a:latin typeface="+mn-lt"/>
              </a:rPr>
              <a:t>Vertical </a:t>
            </a:r>
            <a:r>
              <a:rPr lang="en-US" sz="2000" dirty="0">
                <a:latin typeface="+mn-lt"/>
              </a:rPr>
              <a:t>scale of jet is 50 m</a:t>
            </a:r>
            <a:r>
              <a:rPr lang="en-US" sz="2000" dirty="0" smtClean="0">
                <a:latin typeface="+mn-lt"/>
              </a:rPr>
              <a:t>, 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relative </a:t>
            </a:r>
            <a:r>
              <a:rPr lang="en-US" sz="2000" dirty="0" err="1">
                <a:latin typeface="+mn-lt"/>
              </a:rPr>
              <a:t>vorticity</a:t>
            </a:r>
            <a:r>
              <a:rPr lang="en-US" sz="2000" dirty="0">
                <a:latin typeface="+mn-lt"/>
              </a:rPr>
              <a:t>/f ~ </a:t>
            </a:r>
            <a:r>
              <a:rPr lang="en-US" sz="2000" dirty="0" smtClean="0">
                <a:latin typeface="+mn-lt"/>
              </a:rPr>
              <a:t>0.2</a:t>
            </a:r>
          </a:p>
          <a:p>
            <a:pPr marL="236538" indent="-236538" eaLnBrk="1" hangingPunct="1">
              <a:buFont typeface="Arial"/>
              <a:buChar char="•"/>
            </a:pPr>
            <a:r>
              <a:rPr lang="en-US" sz="2000" dirty="0" smtClean="0">
                <a:latin typeface="+mn-lt"/>
              </a:rPr>
              <a:t>Data </a:t>
            </a:r>
            <a:r>
              <a:rPr lang="en-US" sz="2000" dirty="0">
                <a:latin typeface="+mn-lt"/>
              </a:rPr>
              <a:t>shows offshore flow </a:t>
            </a:r>
            <a:r>
              <a:rPr lang="en-US" sz="2000" dirty="0" smtClean="0">
                <a:latin typeface="+mn-lt"/>
              </a:rPr>
              <a:t>near bottom </a:t>
            </a:r>
            <a:r>
              <a:rPr lang="en-US" sz="2000" dirty="0">
                <a:latin typeface="+mn-lt"/>
              </a:rPr>
              <a:t>consistent with </a:t>
            </a:r>
            <a:r>
              <a:rPr lang="en-US" sz="2000" dirty="0" smtClean="0">
                <a:latin typeface="+mn-lt"/>
              </a:rPr>
              <a:t>observations</a:t>
            </a:r>
          </a:p>
          <a:p>
            <a:pPr marL="236538" indent="-236538" eaLnBrk="1" hangingPunct="1">
              <a:buFont typeface="Arial"/>
              <a:buChar char="•"/>
            </a:pPr>
            <a:r>
              <a:rPr lang="en-US" sz="2000" dirty="0" smtClean="0">
                <a:latin typeface="+mn-lt"/>
              </a:rPr>
              <a:t>Jet </a:t>
            </a:r>
            <a:r>
              <a:rPr lang="en-US" sz="2000" dirty="0">
                <a:latin typeface="+mn-lt"/>
              </a:rPr>
              <a:t>core is over the 120 m </a:t>
            </a:r>
            <a:r>
              <a:rPr lang="en-US" sz="2000" dirty="0" smtClean="0">
                <a:latin typeface="+mn-lt"/>
              </a:rPr>
              <a:t>isobath but </a:t>
            </a:r>
            <a:r>
              <a:rPr lang="en-US" sz="2000" dirty="0">
                <a:latin typeface="+mn-lt"/>
              </a:rPr>
              <a:t>varies from 80 to 150 </a:t>
            </a:r>
            <a:r>
              <a:rPr lang="en-US" sz="2000" dirty="0" smtClean="0">
                <a:latin typeface="+mn-lt"/>
              </a:rPr>
              <a:t>m isobaths</a:t>
            </a:r>
            <a:endParaRPr lang="en-US" sz="2000" dirty="0">
              <a:latin typeface="+mn-lt"/>
            </a:endParaRPr>
          </a:p>
          <a:p>
            <a:pPr eaLnBrk="1" hangingPunct="1"/>
            <a:endParaRPr lang="en-US" sz="2000" dirty="0">
              <a:latin typeface="+mn-lt"/>
            </a:endParaRPr>
          </a:p>
          <a:p>
            <a:pPr eaLnBrk="1" hangingPunct="1"/>
            <a:endParaRPr lang="en-US" sz="2000" dirty="0">
              <a:latin typeface="+mn-lt"/>
            </a:endParaRP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4480452" y="563058"/>
            <a:ext cx="418654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20 </a:t>
            </a:r>
            <a:endParaRPr lang="en-US" dirty="0"/>
          </a:p>
        </p:txBody>
      </p:sp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4399485" y="2733690"/>
            <a:ext cx="53564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+mn-lt"/>
              </a:rPr>
              <a:t>400</a:t>
            </a:r>
          </a:p>
        </p:txBody>
      </p:sp>
      <p:sp>
        <p:nvSpPr>
          <p:cNvPr id="19463" name="TextBox 6"/>
          <p:cNvSpPr txBox="1">
            <a:spLocks noChangeArrowheads="1"/>
          </p:cNvSpPr>
          <p:nvPr/>
        </p:nvSpPr>
        <p:spPr bwMode="auto">
          <a:xfrm>
            <a:off x="4646546" y="3036210"/>
            <a:ext cx="53564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120</a:t>
            </a:r>
          </a:p>
        </p:txBody>
      </p:sp>
      <p:sp>
        <p:nvSpPr>
          <p:cNvPr id="19464" name="TextBox 7"/>
          <p:cNvSpPr txBox="1">
            <a:spLocks noChangeArrowheads="1"/>
          </p:cNvSpPr>
          <p:nvPr/>
        </p:nvSpPr>
        <p:spPr bwMode="auto">
          <a:xfrm>
            <a:off x="8174984" y="3021211"/>
            <a:ext cx="53564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+mn-lt"/>
              </a:rPr>
              <a:t>280</a:t>
            </a:r>
          </a:p>
        </p:txBody>
      </p:sp>
      <p:sp>
        <p:nvSpPr>
          <p:cNvPr id="19465" name="TextBox 8"/>
          <p:cNvSpPr txBox="1">
            <a:spLocks noChangeArrowheads="1"/>
          </p:cNvSpPr>
          <p:nvPr/>
        </p:nvSpPr>
        <p:spPr bwMode="auto">
          <a:xfrm>
            <a:off x="5265804" y="3055878"/>
            <a:ext cx="252054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latin typeface="+mn-lt"/>
              </a:rPr>
              <a:t>     Cross</a:t>
            </a:r>
            <a:r>
              <a:rPr lang="en-US" sz="1600" dirty="0">
                <a:latin typeface="+mn-lt"/>
              </a:rPr>
              <a:t>-shelf Distance (km</a:t>
            </a:r>
            <a:r>
              <a:rPr lang="en-US" sz="1600" dirty="0" smtClean="0">
                <a:latin typeface="+mn-lt"/>
              </a:rPr>
              <a:t>)         </a:t>
            </a:r>
            <a:endParaRPr lang="en-US" sz="1600" dirty="0">
              <a:latin typeface="+mn-lt"/>
            </a:endParaRPr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5578932" y="402648"/>
            <a:ext cx="202174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+mn-lt"/>
              </a:rPr>
              <a:t>Along-shelf velocity</a:t>
            </a:r>
            <a:endParaRPr lang="en-US" sz="1800" dirty="0">
              <a:latin typeface="+mn-lt"/>
            </a:endParaRPr>
          </a:p>
        </p:txBody>
      </p:sp>
      <p:sp>
        <p:nvSpPr>
          <p:cNvPr id="19467" name="TextBox 10"/>
          <p:cNvSpPr txBox="1">
            <a:spLocks noChangeArrowheads="1"/>
          </p:cNvSpPr>
          <p:nvPr/>
        </p:nvSpPr>
        <p:spPr bwMode="auto">
          <a:xfrm>
            <a:off x="5668755" y="3472808"/>
            <a:ext cx="212419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latin typeface="+mn-lt"/>
              </a:rPr>
              <a:t>Across</a:t>
            </a:r>
            <a:r>
              <a:rPr lang="en-US" dirty="0">
                <a:latin typeface="+mn-lt"/>
              </a:rPr>
              <a:t>-shelf Velocity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24" y="518072"/>
            <a:ext cx="41322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ea typeface="ＭＳ Ｐゴシック" charset="0"/>
                <a:cs typeface="ＭＳ Ｐゴシック" charset="0"/>
              </a:rPr>
              <a:t>Long-term mean velocity </a:t>
            </a:r>
            <a:r>
              <a:rPr lang="en-US" sz="2200" dirty="0" smtClean="0">
                <a:ea typeface="ＭＳ Ｐゴシック" charset="0"/>
                <a:cs typeface="ＭＳ Ｐゴシック" charset="0"/>
              </a:rPr>
              <a:t>from </a:t>
            </a:r>
            <a:br>
              <a:rPr lang="en-US" sz="2200" dirty="0" smtClean="0">
                <a:ea typeface="ＭＳ Ｐゴシック" charset="0"/>
                <a:cs typeface="ＭＳ Ｐゴシック" charset="0"/>
              </a:rPr>
            </a:br>
            <a:r>
              <a:rPr lang="en-US" sz="2200" dirty="0" smtClean="0">
                <a:ea typeface="ＭＳ Ｐゴシック" charset="0"/>
                <a:cs typeface="ＭＳ Ｐゴシック" charset="0"/>
              </a:rPr>
              <a:t>M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/V </a:t>
            </a:r>
            <a:r>
              <a:rPr lang="en-US" sz="2200" i="1" dirty="0">
                <a:ea typeface="ＭＳ Ｐゴシック" charset="0"/>
                <a:cs typeface="ＭＳ Ｐゴシック" charset="0"/>
              </a:rPr>
              <a:t>Oleander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smtClean="0">
                <a:ea typeface="ＭＳ Ｐゴシック" charset="0"/>
                <a:cs typeface="ＭＳ Ｐゴシック" charset="0"/>
              </a:rPr>
              <a:t>ADCP transect </a:t>
            </a:r>
            <a:br>
              <a:rPr lang="en-US" sz="2200" dirty="0" smtClean="0">
                <a:ea typeface="ＭＳ Ｐゴシック" charset="0"/>
                <a:cs typeface="ＭＳ Ｐゴシック" charset="0"/>
              </a:rPr>
            </a:br>
            <a:r>
              <a:rPr lang="en-US" sz="2200" dirty="0" smtClean="0">
                <a:ea typeface="ＭＳ Ｐゴシック" charset="0"/>
                <a:cs typeface="ＭＳ Ｐゴシック" charset="0"/>
              </a:rPr>
              <a:t>(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Flagg et al. 2006)</a:t>
            </a:r>
            <a:endParaRPr lang="en-US" sz="2200" dirty="0"/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4677174" y="6128365"/>
            <a:ext cx="53564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120</a:t>
            </a: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8205612" y="6113366"/>
            <a:ext cx="53564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+mn-lt"/>
              </a:rPr>
              <a:t>280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5296432" y="6148033"/>
            <a:ext cx="252054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latin typeface="+mn-lt"/>
              </a:rPr>
              <a:t>     Cross</a:t>
            </a:r>
            <a:r>
              <a:rPr lang="en-US" sz="1600" dirty="0">
                <a:latin typeface="+mn-lt"/>
              </a:rPr>
              <a:t>-shelf Distance (km</a:t>
            </a:r>
            <a:r>
              <a:rPr lang="en-US" sz="1600" dirty="0" smtClean="0">
                <a:latin typeface="+mn-lt"/>
              </a:rPr>
              <a:t>)         </a:t>
            </a:r>
            <a:endParaRPr lang="en-US" sz="16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98" y="5836161"/>
            <a:ext cx="48483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Flagg, C</a:t>
            </a:r>
            <a:r>
              <a:rPr lang="en-US" sz="1400" dirty="0" smtClean="0"/>
              <a:t>., </a:t>
            </a:r>
            <a:r>
              <a:rPr lang="en-US" sz="1400" dirty="0"/>
              <a:t>M. Dunn, D.-P. Wang, H. </a:t>
            </a:r>
            <a:r>
              <a:rPr lang="en-US" sz="1400" dirty="0" err="1" smtClean="0"/>
              <a:t>Rossby</a:t>
            </a:r>
            <a:r>
              <a:rPr lang="en-US" sz="1400" dirty="0"/>
              <a:t>, and R. </a:t>
            </a:r>
            <a:r>
              <a:rPr lang="en-US" sz="1400" dirty="0" err="1" smtClean="0"/>
              <a:t>Benway</a:t>
            </a:r>
            <a:r>
              <a:rPr lang="en-US" sz="1400" dirty="0" smtClean="0"/>
              <a:t>,</a:t>
            </a:r>
            <a:br>
              <a:rPr lang="en-US" sz="1400" dirty="0" smtClean="0"/>
            </a:br>
            <a:r>
              <a:rPr lang="en-US" sz="1400" dirty="0" smtClean="0"/>
              <a:t>2006</a:t>
            </a:r>
            <a:r>
              <a:rPr lang="en-US" sz="1400" dirty="0"/>
              <a:t>:</a:t>
            </a:r>
            <a:r>
              <a:rPr lang="en-US" sz="1400" dirty="0" smtClean="0"/>
              <a:t> </a:t>
            </a:r>
            <a:r>
              <a:rPr lang="en-US" sz="1400" dirty="0"/>
              <a:t>A study of the currents of the outer shelf and upper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slope </a:t>
            </a:r>
            <a:r>
              <a:rPr lang="en-US" sz="1400" dirty="0"/>
              <a:t>from a decade of shipboard ADCP observations in the Middle Atlantic Bight, </a:t>
            </a:r>
            <a:r>
              <a:rPr lang="en-US" sz="1400" i="1" dirty="0" smtClean="0"/>
              <a:t>J. </a:t>
            </a:r>
            <a:r>
              <a:rPr lang="en-US" sz="1400" i="1" dirty="0" err="1" smtClean="0"/>
              <a:t>Geophys</a:t>
            </a:r>
            <a:r>
              <a:rPr lang="en-US" sz="1400" i="1" dirty="0" smtClean="0"/>
              <a:t>. Res.</a:t>
            </a:r>
            <a:r>
              <a:rPr lang="en-US" sz="1400" dirty="0" smtClean="0"/>
              <a:t>, </a:t>
            </a:r>
            <a:r>
              <a:rPr lang="en-US" sz="1400" i="1" dirty="0" smtClean="0"/>
              <a:t>111</a:t>
            </a:r>
            <a:r>
              <a:rPr lang="en-US" sz="1400" dirty="0" smtClean="0"/>
              <a:t>, </a:t>
            </a:r>
            <a:r>
              <a:rPr lang="en-US" sz="1400" dirty="0"/>
              <a:t>C06003.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314" y="0"/>
            <a:ext cx="75191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ea typeface="ＭＳ Ｐゴシック" charset="0"/>
                <a:cs typeface="ＭＳ Ｐゴシック" charset="0"/>
              </a:rPr>
              <a:t>Data assimilated in the mean circulation analysis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35883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4" descr="coda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4" t="8577" r="18989" b="25588"/>
          <a:stretch/>
        </p:blipFill>
        <p:spPr bwMode="auto">
          <a:xfrm>
            <a:off x="2527307" y="903240"/>
            <a:ext cx="6496240" cy="579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023" y="501360"/>
            <a:ext cx="4311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ea typeface="ＭＳ Ｐゴシック" charset="0"/>
                <a:cs typeface="ＭＳ Ｐゴシック" charset="0"/>
              </a:rPr>
              <a:t>Long-term mean </a:t>
            </a:r>
            <a:r>
              <a:rPr lang="en-US" sz="2200" dirty="0" smtClean="0">
                <a:ea typeface="ＭＳ Ｐゴシック" charset="0"/>
                <a:cs typeface="ＭＳ Ｐゴシック" charset="0"/>
              </a:rPr>
              <a:t>surface current from HF radar (CODAR) velocity </a:t>
            </a:r>
            <a:endParaRPr lang="en-US" sz="2200" dirty="0"/>
          </a:p>
        </p:txBody>
      </p:sp>
      <p:pic>
        <p:nvPicPr>
          <p:cNvPr id="10" name="Picture 1031" descr="antenna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64" y="1639736"/>
            <a:ext cx="1636000" cy="183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14" y="0"/>
            <a:ext cx="75191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ea typeface="ＭＳ Ｐゴシック" charset="0"/>
                <a:cs typeface="ＭＳ Ｐゴシック" charset="0"/>
              </a:rPr>
              <a:t>Data assimilated in the mean circulation analysis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8110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70" y="309954"/>
            <a:ext cx="8118195" cy="6548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6928" r="71722"/>
          <a:stretch/>
        </p:blipFill>
        <p:spPr>
          <a:xfrm>
            <a:off x="4127123" y="4448241"/>
            <a:ext cx="1580981" cy="1565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14" y="0"/>
            <a:ext cx="61490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ea typeface="ＭＳ Ｐゴシック" charset="0"/>
                <a:cs typeface="ＭＳ Ｐゴシック" charset="0"/>
              </a:rPr>
              <a:t>Data assimilated in the mean circulation analysis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1654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16934" y="59555"/>
            <a:ext cx="4165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Model configuration for climatological simulations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1730" y="512301"/>
            <a:ext cx="3962402" cy="55710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endParaRPr lang="en-US" sz="2200" dirty="0" smtClean="0">
              <a:latin typeface="Calibri" charset="0"/>
              <a:ea typeface="ＭＳ Ｐゴシック" charset="0"/>
              <a:cs typeface="Arial" charset="0"/>
            </a:endParaRPr>
          </a:p>
          <a:p>
            <a:pPr marL="236538" indent="-236538"/>
            <a:r>
              <a:rPr lang="en-US" sz="2200" dirty="0" smtClean="0">
                <a:latin typeface="Calibri" charset="0"/>
                <a:ea typeface="ＭＳ Ｐゴシック" charset="0"/>
                <a:cs typeface="Arial" charset="0"/>
              </a:rPr>
              <a:t>7 km horizontal grid;  </a:t>
            </a:r>
            <a:br>
              <a:rPr lang="en-US" sz="2200" dirty="0" smtClean="0">
                <a:latin typeface="Calibri" charset="0"/>
                <a:ea typeface="ＭＳ Ｐゴシック" charset="0"/>
                <a:cs typeface="Arial" charset="0"/>
              </a:rPr>
            </a:br>
            <a:r>
              <a:rPr lang="en-US" sz="2200" dirty="0" smtClean="0">
                <a:latin typeface="Calibri" charset="0"/>
                <a:ea typeface="ＭＳ Ｐゴシック" charset="0"/>
                <a:cs typeface="Arial" charset="0"/>
              </a:rPr>
              <a:t>36 s-levels</a:t>
            </a:r>
          </a:p>
          <a:p>
            <a:pPr marL="236538" indent="-236538"/>
            <a:r>
              <a:rPr lang="en-US" sz="2200" dirty="0" smtClean="0">
                <a:latin typeface="Calibri" charset="0"/>
                <a:ea typeface="ＭＳ Ｐゴシック" charset="0"/>
                <a:cs typeface="Arial" charset="0"/>
              </a:rPr>
              <a:t>surface stress and air-sea fluxes from mean of 1998-2007 NCEP NARR reanalysis</a:t>
            </a:r>
          </a:p>
          <a:p>
            <a:pPr marL="236538" indent="-236538"/>
            <a:r>
              <a:rPr lang="en-US" sz="2200" dirty="0" smtClean="0">
                <a:latin typeface="Calibri" charset="0"/>
                <a:ea typeface="ＭＳ Ｐゴシック" charset="0"/>
                <a:cs typeface="Arial" charset="0"/>
              </a:rPr>
              <a:t>mean USGS river discharge</a:t>
            </a:r>
          </a:p>
          <a:p>
            <a:pPr marL="236538" indent="-236538"/>
            <a:r>
              <a:rPr lang="en-US" sz="2200" dirty="0" smtClean="0">
                <a:latin typeface="Calibri" charset="0"/>
                <a:ea typeface="ＭＳ Ｐゴシック" charset="0"/>
                <a:cs typeface="Arial" charset="0"/>
              </a:rPr>
              <a:t>no tides</a:t>
            </a:r>
          </a:p>
          <a:p>
            <a:pPr marL="236538" indent="-236538"/>
            <a:endParaRPr lang="en-US" sz="2200" dirty="0" smtClean="0">
              <a:latin typeface="Calibri" charset="0"/>
              <a:ea typeface="ＭＳ Ｐゴシック" charset="0"/>
              <a:cs typeface="Arial" charset="0"/>
            </a:endParaRPr>
          </a:p>
          <a:p>
            <a:pPr marL="0" indent="0">
              <a:buNone/>
            </a:pPr>
            <a:r>
              <a:rPr lang="en-US" sz="2200" i="1" dirty="0">
                <a:latin typeface="Calibri" charset="0"/>
                <a:ea typeface="ＭＳ Ｐゴシック" charset="0"/>
                <a:cs typeface="Arial" charset="0"/>
              </a:rPr>
              <a:t>P</a:t>
            </a:r>
            <a:r>
              <a:rPr lang="en-US" sz="2200" i="1" dirty="0" smtClean="0">
                <a:latin typeface="Calibri" charset="0"/>
                <a:ea typeface="ＭＳ Ｐゴシック" charset="0"/>
                <a:cs typeface="Arial" charset="0"/>
              </a:rPr>
              <a:t>rior solution</a:t>
            </a:r>
            <a:r>
              <a:rPr lang="en-US" sz="2200" dirty="0" smtClean="0">
                <a:latin typeface="Calibri" charset="0"/>
                <a:ea typeface="ＭＳ Ｐゴシック" charset="0"/>
                <a:cs typeface="Arial" charset="0"/>
              </a:rPr>
              <a:t>:</a:t>
            </a:r>
          </a:p>
          <a:p>
            <a:pPr marL="236538" indent="-236538"/>
            <a:r>
              <a:rPr lang="en-US" sz="2200" dirty="0" smtClean="0">
                <a:latin typeface="Calibri" charset="0"/>
                <a:ea typeface="ＭＳ Ｐゴシック" charset="0"/>
                <a:cs typeface="Arial" charset="0"/>
              </a:rPr>
              <a:t>average </a:t>
            </a:r>
            <a:r>
              <a:rPr lang="en-US" sz="2200" dirty="0">
                <a:latin typeface="Calibri" charset="0"/>
                <a:ea typeface="ＭＳ Ｐゴシック" charset="0"/>
                <a:cs typeface="Arial" charset="0"/>
              </a:rPr>
              <a:t>of 12 short forward (no DA) </a:t>
            </a:r>
            <a:r>
              <a:rPr lang="en-US" sz="2200" dirty="0" smtClean="0">
                <a:latin typeface="Calibri" charset="0"/>
                <a:ea typeface="ＭＳ Ｐゴシック" charset="0"/>
                <a:cs typeface="Arial" charset="0"/>
              </a:rPr>
              <a:t>simulations</a:t>
            </a:r>
          </a:p>
          <a:p>
            <a:pPr marL="401638" lvl="1" indent="-176213"/>
            <a:r>
              <a:rPr lang="en-US" sz="1800" dirty="0" smtClean="0">
                <a:latin typeface="Calibri" charset="0"/>
                <a:ea typeface="ＭＳ Ｐゴシック" charset="0"/>
                <a:cs typeface="Arial" charset="0"/>
              </a:rPr>
              <a:t>initial </a:t>
            </a:r>
            <a:r>
              <a:rPr lang="en-US" sz="1800" dirty="0">
                <a:latin typeface="Calibri" charset="0"/>
                <a:ea typeface="ＭＳ Ｐゴシック" charset="0"/>
                <a:cs typeface="Arial" charset="0"/>
              </a:rPr>
              <a:t>and boundary </a:t>
            </a:r>
            <a:r>
              <a:rPr lang="en-US" sz="1800" dirty="0" smtClean="0">
                <a:latin typeface="Calibri" charset="0"/>
                <a:ea typeface="ＭＳ Ｐゴシック" charset="0"/>
                <a:cs typeface="Arial" charset="0"/>
              </a:rPr>
              <a:t>T/S from climatology, sea level and velocity from HYCOM</a:t>
            </a:r>
            <a:endParaRPr lang="en-US" sz="1800" dirty="0">
              <a:latin typeface="Calibri" charset="0"/>
              <a:ea typeface="ＭＳ Ｐゴシック" charset="0"/>
              <a:cs typeface="Arial" charset="0"/>
            </a:endParaRPr>
          </a:p>
          <a:p>
            <a:pPr marL="0" indent="0">
              <a:buNone/>
            </a:pPr>
            <a:endParaRPr lang="en-US" sz="2200" dirty="0" smtClean="0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00726" y="120200"/>
            <a:ext cx="4101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6538" lvl="0" indent="-236538" algn="ctr"/>
            <a:r>
              <a:rPr lang="en-US" sz="2400" b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Data Assimilation </a:t>
            </a:r>
            <a:r>
              <a:rPr lang="en-US" sz="24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experiments </a:t>
            </a:r>
            <a:endParaRPr lang="en-US" sz="2400" b="1" dirty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85653" y="271179"/>
            <a:ext cx="4639814" cy="53816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endParaRPr lang="en-US" sz="2200" dirty="0" smtClean="0">
              <a:latin typeface="Calibri" charset="0"/>
              <a:ea typeface="ＭＳ Ｐゴシック" charset="0"/>
              <a:cs typeface="Arial" charset="0"/>
            </a:endParaRPr>
          </a:p>
          <a:p>
            <a:pPr marL="0" indent="0">
              <a:buNone/>
            </a:pPr>
            <a:r>
              <a:rPr lang="en-US" sz="2200" i="1" dirty="0" smtClean="0">
                <a:latin typeface="Calibri" charset="0"/>
                <a:ea typeface="ＭＳ Ｐゴシック" charset="0"/>
                <a:cs typeface="Arial" charset="0"/>
              </a:rPr>
              <a:t>IS4DVAR: 2-day analysis window:</a:t>
            </a:r>
          </a:p>
          <a:p>
            <a:pPr marL="236538" indent="-236538"/>
            <a:r>
              <a:rPr lang="en-US" sz="2200" dirty="0" smtClean="0">
                <a:latin typeface="Calibri" charset="0"/>
                <a:ea typeface="ＭＳ Ｐゴシック" charset="0"/>
                <a:cs typeface="Arial" charset="0"/>
              </a:rPr>
              <a:t>Control variables</a:t>
            </a:r>
          </a:p>
          <a:p>
            <a:pPr marL="457200" lvl="1" indent="-169863"/>
            <a:r>
              <a:rPr lang="en-US" sz="2000" dirty="0" smtClean="0">
                <a:latin typeface="Calibri" charset="0"/>
                <a:ea typeface="ＭＳ Ｐゴシック" charset="0"/>
                <a:cs typeface="Arial" charset="0"/>
              </a:rPr>
              <a:t> initial conditions, boundary conditions, and surface forcing</a:t>
            </a:r>
          </a:p>
          <a:p>
            <a:pPr marL="236538" indent="-236538"/>
            <a:r>
              <a:rPr lang="en-US" sz="2200" dirty="0" smtClean="0">
                <a:latin typeface="Calibri" charset="0"/>
                <a:ea typeface="ＭＳ Ｐゴシック" charset="0"/>
                <a:cs typeface="Arial" charset="0"/>
              </a:rPr>
              <a:t>Data:</a:t>
            </a:r>
          </a:p>
          <a:p>
            <a:pPr marL="457200" lvl="1" indent="-169863"/>
            <a:r>
              <a:rPr lang="en-US" sz="2000" dirty="0" smtClean="0">
                <a:latin typeface="Calibri" charset="0"/>
                <a:ea typeface="ＭＳ Ｐゴシック" charset="0"/>
                <a:cs typeface="Arial" charset="0"/>
              </a:rPr>
              <a:t> T/S 3-D climatology, and velocity</a:t>
            </a:r>
          </a:p>
          <a:p>
            <a:pPr marL="457200" lvl="1" indent="-169863"/>
            <a:r>
              <a:rPr lang="en-US" sz="2000" dirty="0" smtClean="0">
                <a:latin typeface="Calibri" charset="0"/>
                <a:ea typeface="ＭＳ Ｐゴシック" charset="0"/>
                <a:cs typeface="Arial" charset="0"/>
              </a:rPr>
              <a:t> data are repeated in the analysis interval to constrain time evolution of solution</a:t>
            </a:r>
          </a:p>
          <a:p>
            <a:pPr marL="457200" lvl="1" indent="-169863"/>
            <a:endParaRPr lang="en-US" sz="2200" i="1" dirty="0" smtClean="0">
              <a:latin typeface="Calibri" charset="0"/>
              <a:ea typeface="ＭＳ Ｐゴシック" charset="0"/>
              <a:cs typeface="Arial" charset="0"/>
            </a:endParaRPr>
          </a:p>
          <a:p>
            <a:pPr marL="0" indent="0">
              <a:buNone/>
            </a:pPr>
            <a:r>
              <a:rPr lang="en-US" sz="2200" i="1" dirty="0">
                <a:latin typeface="Calibri" charset="0"/>
                <a:ea typeface="ＭＳ Ｐゴシック" charset="0"/>
                <a:cs typeface="Arial" charset="0"/>
              </a:rPr>
              <a:t>A</a:t>
            </a:r>
            <a:r>
              <a:rPr lang="en-US" sz="2200" i="1" dirty="0" smtClean="0">
                <a:latin typeface="Calibri" charset="0"/>
                <a:ea typeface="ＭＳ Ｐゴシック" charset="0"/>
                <a:cs typeface="Arial" charset="0"/>
              </a:rPr>
              <a:t>nnual </a:t>
            </a:r>
            <a:r>
              <a:rPr lang="en-US" sz="2200" i="1" dirty="0">
                <a:latin typeface="Calibri" charset="0"/>
                <a:ea typeface="ＭＳ Ｐゴシック" charset="0"/>
                <a:cs typeface="Arial" charset="0"/>
              </a:rPr>
              <a:t>mean DA analysis: </a:t>
            </a:r>
            <a:endParaRPr lang="en-US" sz="2200" dirty="0" smtClean="0">
              <a:latin typeface="Calibri" charset="0"/>
              <a:ea typeface="ＭＳ Ｐゴシック" charset="0"/>
              <a:cs typeface="Arial" charset="0"/>
            </a:endParaRPr>
          </a:p>
          <a:p>
            <a:pPr marL="236538" indent="-236538"/>
            <a:r>
              <a:rPr lang="en-US" sz="2200" dirty="0">
                <a:latin typeface="Calibri" charset="0"/>
                <a:ea typeface="ＭＳ Ｐゴシック" charset="0"/>
                <a:cs typeface="Arial" charset="0"/>
              </a:rPr>
              <a:t>MDT becomes prior for subsequent seasonal mean </a:t>
            </a:r>
            <a:r>
              <a:rPr lang="en-US" sz="2200" dirty="0" smtClean="0">
                <a:latin typeface="Calibri" charset="0"/>
                <a:ea typeface="ＭＳ Ｐゴシック" charset="0"/>
                <a:cs typeface="Arial" charset="0"/>
              </a:rPr>
              <a:t>experiments</a:t>
            </a:r>
            <a:endParaRPr lang="en-US" sz="2200" dirty="0">
              <a:latin typeface="Calibri" charset="0"/>
              <a:ea typeface="ＭＳ Ｐゴシック" charset="0"/>
              <a:cs typeface="Arial" charset="0"/>
            </a:endParaRPr>
          </a:p>
          <a:p>
            <a:pPr marL="0" indent="0">
              <a:buNone/>
            </a:pPr>
            <a:r>
              <a:rPr lang="en-US" sz="2200" i="1" dirty="0" smtClean="0">
                <a:latin typeface="Calibri" charset="0"/>
                <a:ea typeface="ＭＳ Ｐゴシック" charset="0"/>
                <a:cs typeface="Arial" charset="0"/>
              </a:rPr>
              <a:t>Seasonal DA experiments:</a:t>
            </a:r>
          </a:p>
          <a:p>
            <a:pPr marL="236538" indent="-236538"/>
            <a:r>
              <a:rPr lang="en-US" sz="2200" dirty="0" smtClean="0">
                <a:latin typeface="Calibri" charset="0"/>
                <a:ea typeface="ＭＳ Ｐゴシック" charset="0"/>
                <a:cs typeface="Arial" charset="0"/>
              </a:rPr>
              <a:t>TS, TSV and TSVH …</a:t>
            </a:r>
          </a:p>
          <a:p>
            <a:pPr marL="287337" lvl="1" indent="0">
              <a:buNone/>
            </a:pPr>
            <a:endParaRPr lang="en-US" sz="2200" dirty="0" smtClean="0"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74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4136" y="1023024"/>
            <a:ext cx="379306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i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Analyses for each month using that month’s average of surface forcing and data (T/S velocity, and Jason SLA)</a:t>
            </a:r>
          </a:p>
          <a:p>
            <a:pPr lvl="0"/>
            <a:endParaRPr lang="en-US" sz="2200" i="1" dirty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2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TS: </a:t>
            </a:r>
            <a:r>
              <a:rPr lang="en-US" sz="22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3-D temperature and salinity climatology only</a:t>
            </a:r>
          </a:p>
          <a:p>
            <a:pPr marL="342900" lvl="0" indent="-342900">
              <a:buFont typeface="Arial"/>
              <a:buChar char="•"/>
            </a:pPr>
            <a:endParaRPr lang="en-US" sz="2200" dirty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2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TSV: </a:t>
            </a:r>
            <a:r>
              <a:rPr lang="en-US" sz="22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T/S and velocity (current-meters, Oleander and CODAR)</a:t>
            </a:r>
          </a:p>
          <a:p>
            <a:pPr marL="342900" lvl="0" indent="-342900">
              <a:buFont typeface="Arial"/>
              <a:buChar char="•"/>
            </a:pPr>
            <a:endParaRPr lang="en-US" sz="2200" dirty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2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TSVH: </a:t>
            </a:r>
            <a:r>
              <a:rPr lang="en-US" sz="22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T/S, velocity and monthly altimetry </a:t>
            </a:r>
            <a:endParaRPr lang="en-US" sz="2200" dirty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73733" y="299599"/>
            <a:ext cx="53046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6538" lvl="0" indent="-236538" algn="ctr"/>
            <a:r>
              <a:rPr lang="en-US" sz="24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Seasonal Data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Assimilation </a:t>
            </a:r>
            <a:r>
              <a:rPr lang="en-US" sz="24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experiments </a:t>
            </a:r>
            <a:endParaRPr lang="en-US" sz="2400" b="1" dirty="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4436535" y="3911603"/>
            <a:ext cx="270933" cy="795864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/>
          <p:cNvSpPr/>
          <p:nvPr/>
        </p:nvSpPr>
        <p:spPr>
          <a:xfrm>
            <a:off x="4436538" y="5046117"/>
            <a:ext cx="270933" cy="795864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4436538" y="2760162"/>
            <a:ext cx="270933" cy="795864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86395" y="2235200"/>
            <a:ext cx="3234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C</a:t>
            </a:r>
            <a:r>
              <a:rPr lang="en-US" sz="2400" dirty="0" smtClean="0"/>
              <a:t>ompute new annual mean fields from </a:t>
            </a:r>
            <a:r>
              <a:rPr lang="en-US" sz="2400" dirty="0"/>
              <a:t>monthly mean </a:t>
            </a:r>
            <a:r>
              <a:rPr lang="en-US" sz="2400" dirty="0" smtClean="0"/>
              <a:t>analyses (best estimate of MDT)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163724" y="4334895"/>
            <a:ext cx="2556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Compute seasonal means for analysis of seasonal cycle of MAB dynamics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859867" y="2979381"/>
            <a:ext cx="491066" cy="203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859867" y="3115733"/>
            <a:ext cx="491066" cy="121916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859867" y="3556026"/>
            <a:ext cx="491066" cy="18795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59870" y="3199075"/>
            <a:ext cx="999066" cy="130386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59867" y="4334895"/>
            <a:ext cx="999069" cy="54190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859867" y="5435601"/>
            <a:ext cx="999069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45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225"/>
            <a:ext cx="9144000" cy="62480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756" y="160750"/>
            <a:ext cx="5344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 fit to data: mean velocity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50352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959" y="0"/>
            <a:ext cx="67411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756" y="160750"/>
            <a:ext cx="534463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 fit to data:</a:t>
            </a:r>
          </a:p>
          <a:p>
            <a:r>
              <a:rPr lang="en-US" sz="2400" dirty="0" smtClean="0"/>
              <a:t>velocity </a:t>
            </a:r>
            <a:r>
              <a:rPr lang="en-US" sz="2400" dirty="0" smtClean="0"/>
              <a:t>seasonal </a:t>
            </a:r>
            <a:br>
              <a:rPr lang="en-US" sz="2400" dirty="0" smtClean="0"/>
            </a:br>
            <a:r>
              <a:rPr lang="en-US" sz="2400" dirty="0" smtClean="0"/>
              <a:t>variance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2540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9144000" cy="5057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068" y="152404"/>
            <a:ext cx="94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TSV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234753" y="152404"/>
            <a:ext cx="6689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/>
              <a:t>Summer-winter cycle of SSH along Jason ground-tracks </a:t>
            </a:r>
            <a:br>
              <a:rPr lang="en-US" sz="2200" dirty="0" smtClean="0"/>
            </a:br>
            <a:r>
              <a:rPr lang="en-US" sz="2200" dirty="0" smtClean="0"/>
              <a:t>compared to 2006-2011 mean of Jason   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8185150" y="4749800"/>
            <a:ext cx="31115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88300" y="4914900"/>
            <a:ext cx="10795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0" y="4555351"/>
            <a:ext cx="19685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88200" y="5588000"/>
            <a:ext cx="31115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88250" y="5238750"/>
            <a:ext cx="31115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147050" y="3644900"/>
            <a:ext cx="31115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536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9144000" cy="50556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068" y="152404"/>
            <a:ext cx="94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TSVH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234753" y="152404"/>
            <a:ext cx="6689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/>
              <a:t>Summer-winter cycle of SSH along Jason ground-tracks </a:t>
            </a:r>
            <a:br>
              <a:rPr lang="en-US" sz="2200" dirty="0" smtClean="0"/>
            </a:br>
            <a:r>
              <a:rPr lang="en-US" sz="2200" dirty="0" smtClean="0"/>
              <a:t>compared to 2006-2011 mean of Jason   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8185150" y="4749800"/>
            <a:ext cx="31115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88300" y="4914900"/>
            <a:ext cx="10795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0" y="4555351"/>
            <a:ext cx="19685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88200" y="5588000"/>
            <a:ext cx="31115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88250" y="5238750"/>
            <a:ext cx="31115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47050" y="3644900"/>
            <a:ext cx="31115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20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0990"/>
          <a:stretch/>
        </p:blipFill>
        <p:spPr>
          <a:xfrm>
            <a:off x="0" y="24555"/>
            <a:ext cx="9144000" cy="5698418"/>
          </a:xfrm>
          <a:prstGeom prst="rect">
            <a:avLst/>
          </a:prstGeom>
        </p:spPr>
      </p:pic>
      <p:pic>
        <p:nvPicPr>
          <p:cNvPr id="3" name="Picture 3" descr="ShelfbreakProcess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91" y="3348349"/>
            <a:ext cx="4286099" cy="339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3672" y="1443790"/>
            <a:ext cx="200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NSF Ocean Observatories Initiative </a:t>
            </a:r>
            <a:r>
              <a:rPr lang="en-US" b="1" dirty="0"/>
              <a:t>Pioneer Array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4111" y="5788384"/>
            <a:ext cx="3151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OOI Pioneer Array focuses on shelf-sea/deep-ocean exchange at the shelf-break front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406587" y="239505"/>
            <a:ext cx="3371738" cy="3076331"/>
            <a:chOff x="5406587" y="239505"/>
            <a:chExt cx="3371738" cy="3076331"/>
          </a:xfrm>
        </p:grpSpPr>
        <p:sp>
          <p:nvSpPr>
            <p:cNvPr id="16" name="Freeform 15"/>
            <p:cNvSpPr/>
            <p:nvPr/>
          </p:nvSpPr>
          <p:spPr>
            <a:xfrm>
              <a:off x="5406587" y="431183"/>
              <a:ext cx="3303984" cy="2884653"/>
            </a:xfrm>
            <a:custGeom>
              <a:avLst/>
              <a:gdLst>
                <a:gd name="connsiteX0" fmla="*/ 2158356 w 3654449"/>
                <a:gd name="connsiteY0" fmla="*/ 0 h 3096320"/>
                <a:gd name="connsiteX1" fmla="*/ 2158356 w 3654449"/>
                <a:gd name="connsiteY1" fmla="*/ 0 h 3096320"/>
                <a:gd name="connsiteX2" fmla="*/ 1619066 w 3654449"/>
                <a:gd name="connsiteY2" fmla="*/ 52185 h 3096320"/>
                <a:gd name="connsiteX3" fmla="*/ 1532084 w 3654449"/>
                <a:gd name="connsiteY3" fmla="*/ 69580 h 3096320"/>
                <a:gd name="connsiteX4" fmla="*/ 1427705 w 3654449"/>
                <a:gd name="connsiteY4" fmla="*/ 86975 h 3096320"/>
                <a:gd name="connsiteX5" fmla="*/ 1114570 w 3654449"/>
                <a:gd name="connsiteY5" fmla="*/ 121765 h 3096320"/>
                <a:gd name="connsiteX6" fmla="*/ 958002 w 3654449"/>
                <a:gd name="connsiteY6" fmla="*/ 156555 h 3096320"/>
                <a:gd name="connsiteX7" fmla="*/ 871020 w 3654449"/>
                <a:gd name="connsiteY7" fmla="*/ 191346 h 3096320"/>
                <a:gd name="connsiteX8" fmla="*/ 18594 w 3654449"/>
                <a:gd name="connsiteY8" fmla="*/ 226136 h 3096320"/>
                <a:gd name="connsiteX9" fmla="*/ 35991 w 3654449"/>
                <a:gd name="connsiteY9" fmla="*/ 295716 h 3096320"/>
                <a:gd name="connsiteX10" fmla="*/ 88180 w 3654449"/>
                <a:gd name="connsiteY10" fmla="*/ 1617740 h 3096320"/>
                <a:gd name="connsiteX11" fmla="*/ 1932202 w 3654449"/>
                <a:gd name="connsiteY11" fmla="*/ 3096320 h 3096320"/>
                <a:gd name="connsiteX12" fmla="*/ 3654449 w 3654449"/>
                <a:gd name="connsiteY12" fmla="*/ 2574468 h 3096320"/>
                <a:gd name="connsiteX13" fmla="*/ 3654449 w 3654449"/>
                <a:gd name="connsiteY13" fmla="*/ 834963 h 3096320"/>
                <a:gd name="connsiteX14" fmla="*/ 2053977 w 3654449"/>
                <a:gd name="connsiteY14" fmla="*/ 0 h 3096320"/>
                <a:gd name="connsiteX0" fmla="*/ 2215343 w 3711436"/>
                <a:gd name="connsiteY0" fmla="*/ 0 h 3096320"/>
                <a:gd name="connsiteX1" fmla="*/ 2215343 w 3711436"/>
                <a:gd name="connsiteY1" fmla="*/ 0 h 3096320"/>
                <a:gd name="connsiteX2" fmla="*/ 1676053 w 3711436"/>
                <a:gd name="connsiteY2" fmla="*/ 52185 h 3096320"/>
                <a:gd name="connsiteX3" fmla="*/ 1589071 w 3711436"/>
                <a:gd name="connsiteY3" fmla="*/ 69580 h 3096320"/>
                <a:gd name="connsiteX4" fmla="*/ 1484692 w 3711436"/>
                <a:gd name="connsiteY4" fmla="*/ 86975 h 3096320"/>
                <a:gd name="connsiteX5" fmla="*/ 1171557 w 3711436"/>
                <a:gd name="connsiteY5" fmla="*/ 121765 h 3096320"/>
                <a:gd name="connsiteX6" fmla="*/ 1014989 w 3711436"/>
                <a:gd name="connsiteY6" fmla="*/ 156555 h 3096320"/>
                <a:gd name="connsiteX7" fmla="*/ 75581 w 3711436"/>
                <a:gd name="connsiteY7" fmla="*/ 226136 h 3096320"/>
                <a:gd name="connsiteX8" fmla="*/ 92978 w 3711436"/>
                <a:gd name="connsiteY8" fmla="*/ 295716 h 3096320"/>
                <a:gd name="connsiteX9" fmla="*/ 145167 w 3711436"/>
                <a:gd name="connsiteY9" fmla="*/ 1617740 h 3096320"/>
                <a:gd name="connsiteX10" fmla="*/ 1989189 w 3711436"/>
                <a:gd name="connsiteY10" fmla="*/ 3096320 h 3096320"/>
                <a:gd name="connsiteX11" fmla="*/ 3711436 w 3711436"/>
                <a:gd name="connsiteY11" fmla="*/ 2574468 h 3096320"/>
                <a:gd name="connsiteX12" fmla="*/ 3711436 w 3711436"/>
                <a:gd name="connsiteY12" fmla="*/ 834963 h 3096320"/>
                <a:gd name="connsiteX13" fmla="*/ 2110964 w 3711436"/>
                <a:gd name="connsiteY13" fmla="*/ 0 h 3096320"/>
                <a:gd name="connsiteX0" fmla="*/ 2226881 w 3722974"/>
                <a:gd name="connsiteY0" fmla="*/ 0 h 3096320"/>
                <a:gd name="connsiteX1" fmla="*/ 2226881 w 3722974"/>
                <a:gd name="connsiteY1" fmla="*/ 0 h 3096320"/>
                <a:gd name="connsiteX2" fmla="*/ 1687591 w 3722974"/>
                <a:gd name="connsiteY2" fmla="*/ 52185 h 3096320"/>
                <a:gd name="connsiteX3" fmla="*/ 1600609 w 3722974"/>
                <a:gd name="connsiteY3" fmla="*/ 69580 h 3096320"/>
                <a:gd name="connsiteX4" fmla="*/ 1496230 w 3722974"/>
                <a:gd name="connsiteY4" fmla="*/ 86975 h 3096320"/>
                <a:gd name="connsiteX5" fmla="*/ 1183095 w 3722974"/>
                <a:gd name="connsiteY5" fmla="*/ 121765 h 3096320"/>
                <a:gd name="connsiteX6" fmla="*/ 87119 w 3722974"/>
                <a:gd name="connsiteY6" fmla="*/ 226136 h 3096320"/>
                <a:gd name="connsiteX7" fmla="*/ 104516 w 3722974"/>
                <a:gd name="connsiteY7" fmla="*/ 295716 h 3096320"/>
                <a:gd name="connsiteX8" fmla="*/ 156705 w 3722974"/>
                <a:gd name="connsiteY8" fmla="*/ 1617740 h 3096320"/>
                <a:gd name="connsiteX9" fmla="*/ 2000727 w 3722974"/>
                <a:gd name="connsiteY9" fmla="*/ 3096320 h 3096320"/>
                <a:gd name="connsiteX10" fmla="*/ 3722974 w 3722974"/>
                <a:gd name="connsiteY10" fmla="*/ 2574468 h 3096320"/>
                <a:gd name="connsiteX11" fmla="*/ 3722974 w 3722974"/>
                <a:gd name="connsiteY11" fmla="*/ 834963 h 3096320"/>
                <a:gd name="connsiteX12" fmla="*/ 2122502 w 3722974"/>
                <a:gd name="connsiteY12" fmla="*/ 0 h 3096320"/>
                <a:gd name="connsiteX0" fmla="*/ 2249997 w 3746090"/>
                <a:gd name="connsiteY0" fmla="*/ 0 h 3096320"/>
                <a:gd name="connsiteX1" fmla="*/ 2249997 w 3746090"/>
                <a:gd name="connsiteY1" fmla="*/ 0 h 3096320"/>
                <a:gd name="connsiteX2" fmla="*/ 1710707 w 3746090"/>
                <a:gd name="connsiteY2" fmla="*/ 52185 h 3096320"/>
                <a:gd name="connsiteX3" fmla="*/ 1623725 w 3746090"/>
                <a:gd name="connsiteY3" fmla="*/ 69580 h 3096320"/>
                <a:gd name="connsiteX4" fmla="*/ 1519346 w 3746090"/>
                <a:gd name="connsiteY4" fmla="*/ 86975 h 3096320"/>
                <a:gd name="connsiteX5" fmla="*/ 110235 w 3746090"/>
                <a:gd name="connsiteY5" fmla="*/ 226136 h 3096320"/>
                <a:gd name="connsiteX6" fmla="*/ 127632 w 3746090"/>
                <a:gd name="connsiteY6" fmla="*/ 295716 h 3096320"/>
                <a:gd name="connsiteX7" fmla="*/ 179821 w 3746090"/>
                <a:gd name="connsiteY7" fmla="*/ 1617740 h 3096320"/>
                <a:gd name="connsiteX8" fmla="*/ 2023843 w 3746090"/>
                <a:gd name="connsiteY8" fmla="*/ 3096320 h 3096320"/>
                <a:gd name="connsiteX9" fmla="*/ 3746090 w 3746090"/>
                <a:gd name="connsiteY9" fmla="*/ 2574468 h 3096320"/>
                <a:gd name="connsiteX10" fmla="*/ 3746090 w 3746090"/>
                <a:gd name="connsiteY10" fmla="*/ 834963 h 3096320"/>
                <a:gd name="connsiteX11" fmla="*/ 2145618 w 3746090"/>
                <a:gd name="connsiteY11" fmla="*/ 0 h 3096320"/>
                <a:gd name="connsiteX0" fmla="*/ 2257709 w 3753802"/>
                <a:gd name="connsiteY0" fmla="*/ 0 h 3096320"/>
                <a:gd name="connsiteX1" fmla="*/ 2257709 w 3753802"/>
                <a:gd name="connsiteY1" fmla="*/ 0 h 3096320"/>
                <a:gd name="connsiteX2" fmla="*/ 1718419 w 3753802"/>
                <a:gd name="connsiteY2" fmla="*/ 52185 h 3096320"/>
                <a:gd name="connsiteX3" fmla="*/ 1631437 w 3753802"/>
                <a:gd name="connsiteY3" fmla="*/ 69580 h 3096320"/>
                <a:gd name="connsiteX4" fmla="*/ 117947 w 3753802"/>
                <a:gd name="connsiteY4" fmla="*/ 226136 h 3096320"/>
                <a:gd name="connsiteX5" fmla="*/ 135344 w 3753802"/>
                <a:gd name="connsiteY5" fmla="*/ 295716 h 3096320"/>
                <a:gd name="connsiteX6" fmla="*/ 187533 w 3753802"/>
                <a:gd name="connsiteY6" fmla="*/ 1617740 h 3096320"/>
                <a:gd name="connsiteX7" fmla="*/ 2031555 w 3753802"/>
                <a:gd name="connsiteY7" fmla="*/ 3096320 h 3096320"/>
                <a:gd name="connsiteX8" fmla="*/ 3753802 w 3753802"/>
                <a:gd name="connsiteY8" fmla="*/ 2574468 h 3096320"/>
                <a:gd name="connsiteX9" fmla="*/ 3753802 w 3753802"/>
                <a:gd name="connsiteY9" fmla="*/ 834963 h 3096320"/>
                <a:gd name="connsiteX10" fmla="*/ 2153330 w 3753802"/>
                <a:gd name="connsiteY10" fmla="*/ 0 h 3096320"/>
                <a:gd name="connsiteX0" fmla="*/ 2264138 w 3760231"/>
                <a:gd name="connsiteY0" fmla="*/ 0 h 3096320"/>
                <a:gd name="connsiteX1" fmla="*/ 2264138 w 3760231"/>
                <a:gd name="connsiteY1" fmla="*/ 0 h 3096320"/>
                <a:gd name="connsiteX2" fmla="*/ 1724848 w 3760231"/>
                <a:gd name="connsiteY2" fmla="*/ 52185 h 3096320"/>
                <a:gd name="connsiteX3" fmla="*/ 124376 w 3760231"/>
                <a:gd name="connsiteY3" fmla="*/ 226136 h 3096320"/>
                <a:gd name="connsiteX4" fmla="*/ 141773 w 3760231"/>
                <a:gd name="connsiteY4" fmla="*/ 295716 h 3096320"/>
                <a:gd name="connsiteX5" fmla="*/ 193962 w 3760231"/>
                <a:gd name="connsiteY5" fmla="*/ 1617740 h 3096320"/>
                <a:gd name="connsiteX6" fmla="*/ 2037984 w 3760231"/>
                <a:gd name="connsiteY6" fmla="*/ 3096320 h 3096320"/>
                <a:gd name="connsiteX7" fmla="*/ 3760231 w 3760231"/>
                <a:gd name="connsiteY7" fmla="*/ 2574468 h 3096320"/>
                <a:gd name="connsiteX8" fmla="*/ 3760231 w 3760231"/>
                <a:gd name="connsiteY8" fmla="*/ 834963 h 3096320"/>
                <a:gd name="connsiteX9" fmla="*/ 2159759 w 3760231"/>
                <a:gd name="connsiteY9" fmla="*/ 0 h 3096320"/>
                <a:gd name="connsiteX0" fmla="*/ 2304023 w 3800116"/>
                <a:gd name="connsiteY0" fmla="*/ 0 h 3096320"/>
                <a:gd name="connsiteX1" fmla="*/ 2304023 w 3800116"/>
                <a:gd name="connsiteY1" fmla="*/ 0 h 3096320"/>
                <a:gd name="connsiteX2" fmla="*/ 164261 w 3800116"/>
                <a:gd name="connsiteY2" fmla="*/ 226136 h 3096320"/>
                <a:gd name="connsiteX3" fmla="*/ 181658 w 3800116"/>
                <a:gd name="connsiteY3" fmla="*/ 295716 h 3096320"/>
                <a:gd name="connsiteX4" fmla="*/ 233847 w 3800116"/>
                <a:gd name="connsiteY4" fmla="*/ 1617740 h 3096320"/>
                <a:gd name="connsiteX5" fmla="*/ 2077869 w 3800116"/>
                <a:gd name="connsiteY5" fmla="*/ 3096320 h 3096320"/>
                <a:gd name="connsiteX6" fmla="*/ 3800116 w 3800116"/>
                <a:gd name="connsiteY6" fmla="*/ 2574468 h 3096320"/>
                <a:gd name="connsiteX7" fmla="*/ 3800116 w 3800116"/>
                <a:gd name="connsiteY7" fmla="*/ 834963 h 3096320"/>
                <a:gd name="connsiteX8" fmla="*/ 2199644 w 3800116"/>
                <a:gd name="connsiteY8" fmla="*/ 0 h 3096320"/>
                <a:gd name="connsiteX0" fmla="*/ 2304023 w 3800116"/>
                <a:gd name="connsiteY0" fmla="*/ 0 h 3096320"/>
                <a:gd name="connsiteX1" fmla="*/ 2304023 w 3800116"/>
                <a:gd name="connsiteY1" fmla="*/ 0 h 3096320"/>
                <a:gd name="connsiteX2" fmla="*/ 164261 w 3800116"/>
                <a:gd name="connsiteY2" fmla="*/ 226136 h 3096320"/>
                <a:gd name="connsiteX3" fmla="*/ 181658 w 3800116"/>
                <a:gd name="connsiteY3" fmla="*/ 295716 h 3096320"/>
                <a:gd name="connsiteX4" fmla="*/ 233847 w 3800116"/>
                <a:gd name="connsiteY4" fmla="*/ 1617740 h 3096320"/>
                <a:gd name="connsiteX5" fmla="*/ 2077869 w 3800116"/>
                <a:gd name="connsiteY5" fmla="*/ 3096320 h 3096320"/>
                <a:gd name="connsiteX6" fmla="*/ 3800116 w 3800116"/>
                <a:gd name="connsiteY6" fmla="*/ 2574468 h 3096320"/>
                <a:gd name="connsiteX7" fmla="*/ 3800116 w 3800116"/>
                <a:gd name="connsiteY7" fmla="*/ 834963 h 3096320"/>
                <a:gd name="connsiteX8" fmla="*/ 2199644 w 3800116"/>
                <a:gd name="connsiteY8" fmla="*/ 0 h 3096320"/>
                <a:gd name="connsiteX9" fmla="*/ 2304023 w 3800116"/>
                <a:gd name="connsiteY9" fmla="*/ 0 h 3096320"/>
                <a:gd name="connsiteX0" fmla="*/ 2199644 w 3800116"/>
                <a:gd name="connsiteY0" fmla="*/ 0 h 3096320"/>
                <a:gd name="connsiteX1" fmla="*/ 2304023 w 3800116"/>
                <a:gd name="connsiteY1" fmla="*/ 0 h 3096320"/>
                <a:gd name="connsiteX2" fmla="*/ 164261 w 3800116"/>
                <a:gd name="connsiteY2" fmla="*/ 226136 h 3096320"/>
                <a:gd name="connsiteX3" fmla="*/ 181658 w 3800116"/>
                <a:gd name="connsiteY3" fmla="*/ 295716 h 3096320"/>
                <a:gd name="connsiteX4" fmla="*/ 233847 w 3800116"/>
                <a:gd name="connsiteY4" fmla="*/ 1617740 h 3096320"/>
                <a:gd name="connsiteX5" fmla="*/ 2077869 w 3800116"/>
                <a:gd name="connsiteY5" fmla="*/ 3096320 h 3096320"/>
                <a:gd name="connsiteX6" fmla="*/ 3800116 w 3800116"/>
                <a:gd name="connsiteY6" fmla="*/ 2574468 h 3096320"/>
                <a:gd name="connsiteX7" fmla="*/ 3800116 w 3800116"/>
                <a:gd name="connsiteY7" fmla="*/ 834963 h 3096320"/>
                <a:gd name="connsiteX8" fmla="*/ 2199644 w 3800116"/>
                <a:gd name="connsiteY8" fmla="*/ 0 h 3096320"/>
                <a:gd name="connsiteX0" fmla="*/ 3800116 w 3800116"/>
                <a:gd name="connsiteY0" fmla="*/ 834963 h 3096320"/>
                <a:gd name="connsiteX1" fmla="*/ 2304023 w 3800116"/>
                <a:gd name="connsiteY1" fmla="*/ 0 h 3096320"/>
                <a:gd name="connsiteX2" fmla="*/ 164261 w 3800116"/>
                <a:gd name="connsiteY2" fmla="*/ 226136 h 3096320"/>
                <a:gd name="connsiteX3" fmla="*/ 181658 w 3800116"/>
                <a:gd name="connsiteY3" fmla="*/ 295716 h 3096320"/>
                <a:gd name="connsiteX4" fmla="*/ 233847 w 3800116"/>
                <a:gd name="connsiteY4" fmla="*/ 1617740 h 3096320"/>
                <a:gd name="connsiteX5" fmla="*/ 2077869 w 3800116"/>
                <a:gd name="connsiteY5" fmla="*/ 3096320 h 3096320"/>
                <a:gd name="connsiteX6" fmla="*/ 3800116 w 3800116"/>
                <a:gd name="connsiteY6" fmla="*/ 2574468 h 3096320"/>
                <a:gd name="connsiteX7" fmla="*/ 3800116 w 3800116"/>
                <a:gd name="connsiteY7" fmla="*/ 834963 h 3096320"/>
                <a:gd name="connsiteX0" fmla="*/ 3644200 w 3644200"/>
                <a:gd name="connsiteY0" fmla="*/ 834963 h 3096320"/>
                <a:gd name="connsiteX1" fmla="*/ 2148107 w 3644200"/>
                <a:gd name="connsiteY1" fmla="*/ 0 h 3096320"/>
                <a:gd name="connsiteX2" fmla="*/ 8345 w 3644200"/>
                <a:gd name="connsiteY2" fmla="*/ 226136 h 3096320"/>
                <a:gd name="connsiteX3" fmla="*/ 25742 w 3644200"/>
                <a:gd name="connsiteY3" fmla="*/ 295716 h 3096320"/>
                <a:gd name="connsiteX4" fmla="*/ 77931 w 3644200"/>
                <a:gd name="connsiteY4" fmla="*/ 1617740 h 3096320"/>
                <a:gd name="connsiteX5" fmla="*/ 1921953 w 3644200"/>
                <a:gd name="connsiteY5" fmla="*/ 3096320 h 3096320"/>
                <a:gd name="connsiteX6" fmla="*/ 3644200 w 3644200"/>
                <a:gd name="connsiteY6" fmla="*/ 2574468 h 3096320"/>
                <a:gd name="connsiteX7" fmla="*/ 3644200 w 3644200"/>
                <a:gd name="connsiteY7" fmla="*/ 834963 h 3096320"/>
                <a:gd name="connsiteX0" fmla="*/ 3853854 w 3853854"/>
                <a:gd name="connsiteY0" fmla="*/ 834963 h 3096320"/>
                <a:gd name="connsiteX1" fmla="*/ 2357761 w 3853854"/>
                <a:gd name="connsiteY1" fmla="*/ 0 h 3096320"/>
                <a:gd name="connsiteX2" fmla="*/ 217999 w 3853854"/>
                <a:gd name="connsiteY2" fmla="*/ 226136 h 3096320"/>
                <a:gd name="connsiteX3" fmla="*/ 287585 w 3853854"/>
                <a:gd name="connsiteY3" fmla="*/ 1617740 h 3096320"/>
                <a:gd name="connsiteX4" fmla="*/ 2131607 w 3853854"/>
                <a:gd name="connsiteY4" fmla="*/ 3096320 h 3096320"/>
                <a:gd name="connsiteX5" fmla="*/ 3853854 w 3853854"/>
                <a:gd name="connsiteY5" fmla="*/ 2574468 h 3096320"/>
                <a:gd name="connsiteX6" fmla="*/ 3853854 w 3853854"/>
                <a:gd name="connsiteY6" fmla="*/ 834963 h 3096320"/>
                <a:gd name="connsiteX0" fmla="*/ 3779635 w 3779635"/>
                <a:gd name="connsiteY0" fmla="*/ 834963 h 3096320"/>
                <a:gd name="connsiteX1" fmla="*/ 2283542 w 3779635"/>
                <a:gd name="connsiteY1" fmla="*/ 0 h 3096320"/>
                <a:gd name="connsiteX2" fmla="*/ 143780 w 3779635"/>
                <a:gd name="connsiteY2" fmla="*/ 226136 h 3096320"/>
                <a:gd name="connsiteX3" fmla="*/ 213366 w 3779635"/>
                <a:gd name="connsiteY3" fmla="*/ 1617740 h 3096320"/>
                <a:gd name="connsiteX4" fmla="*/ 2057388 w 3779635"/>
                <a:gd name="connsiteY4" fmla="*/ 3096320 h 3096320"/>
                <a:gd name="connsiteX5" fmla="*/ 3779635 w 3779635"/>
                <a:gd name="connsiteY5" fmla="*/ 2574468 h 3096320"/>
                <a:gd name="connsiteX6" fmla="*/ 3779635 w 3779635"/>
                <a:gd name="connsiteY6" fmla="*/ 834963 h 3096320"/>
                <a:gd name="connsiteX0" fmla="*/ 3635855 w 3635855"/>
                <a:gd name="connsiteY0" fmla="*/ 834963 h 3096320"/>
                <a:gd name="connsiteX1" fmla="*/ 2139762 w 3635855"/>
                <a:gd name="connsiteY1" fmla="*/ 0 h 3096320"/>
                <a:gd name="connsiteX2" fmla="*/ 0 w 3635855"/>
                <a:gd name="connsiteY2" fmla="*/ 226136 h 3096320"/>
                <a:gd name="connsiteX3" fmla="*/ 69586 w 3635855"/>
                <a:gd name="connsiteY3" fmla="*/ 1617740 h 3096320"/>
                <a:gd name="connsiteX4" fmla="*/ 1913608 w 3635855"/>
                <a:gd name="connsiteY4" fmla="*/ 3096320 h 3096320"/>
                <a:gd name="connsiteX5" fmla="*/ 3635855 w 3635855"/>
                <a:gd name="connsiteY5" fmla="*/ 2574468 h 3096320"/>
                <a:gd name="connsiteX6" fmla="*/ 3635855 w 3635855"/>
                <a:gd name="connsiteY6" fmla="*/ 834963 h 3096320"/>
                <a:gd name="connsiteX0" fmla="*/ 3566269 w 3566269"/>
                <a:gd name="connsiteY0" fmla="*/ 856109 h 3117466"/>
                <a:gd name="connsiteX1" fmla="*/ 2070176 w 3566269"/>
                <a:gd name="connsiteY1" fmla="*/ 21146 h 3117466"/>
                <a:gd name="connsiteX2" fmla="*/ 48947 w 3566269"/>
                <a:gd name="connsiteY2" fmla="*/ 272682 h 3117466"/>
                <a:gd name="connsiteX3" fmla="*/ 0 w 3566269"/>
                <a:gd name="connsiteY3" fmla="*/ 1638886 h 3117466"/>
                <a:gd name="connsiteX4" fmla="*/ 1844022 w 3566269"/>
                <a:gd name="connsiteY4" fmla="*/ 3117466 h 3117466"/>
                <a:gd name="connsiteX5" fmla="*/ 3566269 w 3566269"/>
                <a:gd name="connsiteY5" fmla="*/ 2595614 h 3117466"/>
                <a:gd name="connsiteX6" fmla="*/ 3566269 w 3566269"/>
                <a:gd name="connsiteY6" fmla="*/ 856109 h 3117466"/>
                <a:gd name="connsiteX0" fmla="*/ 3566269 w 3566269"/>
                <a:gd name="connsiteY0" fmla="*/ 856109 h 3117466"/>
                <a:gd name="connsiteX1" fmla="*/ 2070176 w 3566269"/>
                <a:gd name="connsiteY1" fmla="*/ 21146 h 3117466"/>
                <a:gd name="connsiteX2" fmla="*/ 48947 w 3566269"/>
                <a:gd name="connsiteY2" fmla="*/ 272682 h 3117466"/>
                <a:gd name="connsiteX3" fmla="*/ 0 w 3566269"/>
                <a:gd name="connsiteY3" fmla="*/ 1638886 h 3117466"/>
                <a:gd name="connsiteX4" fmla="*/ 1844022 w 3566269"/>
                <a:gd name="connsiteY4" fmla="*/ 3117466 h 3117466"/>
                <a:gd name="connsiteX5" fmla="*/ 3566269 w 3566269"/>
                <a:gd name="connsiteY5" fmla="*/ 2595614 h 3117466"/>
                <a:gd name="connsiteX6" fmla="*/ 3566269 w 3566269"/>
                <a:gd name="connsiteY6" fmla="*/ 856109 h 3117466"/>
                <a:gd name="connsiteX0" fmla="*/ 3566269 w 3566269"/>
                <a:gd name="connsiteY0" fmla="*/ 856109 h 3117466"/>
                <a:gd name="connsiteX1" fmla="*/ 2070176 w 3566269"/>
                <a:gd name="connsiteY1" fmla="*/ 21146 h 3117466"/>
                <a:gd name="connsiteX2" fmla="*/ 48947 w 3566269"/>
                <a:gd name="connsiteY2" fmla="*/ 272682 h 3117466"/>
                <a:gd name="connsiteX3" fmla="*/ 0 w 3566269"/>
                <a:gd name="connsiteY3" fmla="*/ 1638886 h 3117466"/>
                <a:gd name="connsiteX4" fmla="*/ 1844022 w 3566269"/>
                <a:gd name="connsiteY4" fmla="*/ 3117466 h 3117466"/>
                <a:gd name="connsiteX5" fmla="*/ 3566269 w 3566269"/>
                <a:gd name="connsiteY5" fmla="*/ 2595614 h 3117466"/>
                <a:gd name="connsiteX6" fmla="*/ 3566269 w 3566269"/>
                <a:gd name="connsiteY6" fmla="*/ 856109 h 3117466"/>
                <a:gd name="connsiteX0" fmla="*/ 3566269 w 3566269"/>
                <a:gd name="connsiteY0" fmla="*/ 856109 h 3117466"/>
                <a:gd name="connsiteX1" fmla="*/ 2070176 w 3566269"/>
                <a:gd name="connsiteY1" fmla="*/ 21146 h 3117466"/>
                <a:gd name="connsiteX2" fmla="*/ 48947 w 3566269"/>
                <a:gd name="connsiteY2" fmla="*/ 272682 h 3117466"/>
                <a:gd name="connsiteX3" fmla="*/ 0 w 3566269"/>
                <a:gd name="connsiteY3" fmla="*/ 1638886 h 3117466"/>
                <a:gd name="connsiteX4" fmla="*/ 1844022 w 3566269"/>
                <a:gd name="connsiteY4" fmla="*/ 3117466 h 3117466"/>
                <a:gd name="connsiteX5" fmla="*/ 3566269 w 3566269"/>
                <a:gd name="connsiteY5" fmla="*/ 2595614 h 3117466"/>
                <a:gd name="connsiteX6" fmla="*/ 3566269 w 3566269"/>
                <a:gd name="connsiteY6" fmla="*/ 856109 h 3117466"/>
                <a:gd name="connsiteX0" fmla="*/ 3566269 w 3566269"/>
                <a:gd name="connsiteY0" fmla="*/ 856109 h 3117466"/>
                <a:gd name="connsiteX1" fmla="*/ 2070176 w 3566269"/>
                <a:gd name="connsiteY1" fmla="*/ 21146 h 3117466"/>
                <a:gd name="connsiteX2" fmla="*/ 48947 w 3566269"/>
                <a:gd name="connsiteY2" fmla="*/ 272682 h 3117466"/>
                <a:gd name="connsiteX3" fmla="*/ 0 w 3566269"/>
                <a:gd name="connsiteY3" fmla="*/ 1638886 h 3117466"/>
                <a:gd name="connsiteX4" fmla="*/ 1844022 w 3566269"/>
                <a:gd name="connsiteY4" fmla="*/ 3117466 h 3117466"/>
                <a:gd name="connsiteX5" fmla="*/ 3566269 w 3566269"/>
                <a:gd name="connsiteY5" fmla="*/ 2595614 h 3117466"/>
                <a:gd name="connsiteX6" fmla="*/ 3566269 w 3566269"/>
                <a:gd name="connsiteY6" fmla="*/ 856109 h 3117466"/>
                <a:gd name="connsiteX0" fmla="*/ 3566269 w 3566269"/>
                <a:gd name="connsiteY0" fmla="*/ 834963 h 3096320"/>
                <a:gd name="connsiteX1" fmla="*/ 2070176 w 3566269"/>
                <a:gd name="connsiteY1" fmla="*/ 0 h 3096320"/>
                <a:gd name="connsiteX2" fmla="*/ 48947 w 3566269"/>
                <a:gd name="connsiteY2" fmla="*/ 251536 h 3096320"/>
                <a:gd name="connsiteX3" fmla="*/ 0 w 3566269"/>
                <a:gd name="connsiteY3" fmla="*/ 1617740 h 3096320"/>
                <a:gd name="connsiteX4" fmla="*/ 1844022 w 3566269"/>
                <a:gd name="connsiteY4" fmla="*/ 3096320 h 3096320"/>
                <a:gd name="connsiteX5" fmla="*/ 3566269 w 3566269"/>
                <a:gd name="connsiteY5" fmla="*/ 2574468 h 3096320"/>
                <a:gd name="connsiteX6" fmla="*/ 3566269 w 3566269"/>
                <a:gd name="connsiteY6" fmla="*/ 834963 h 3096320"/>
                <a:gd name="connsiteX0" fmla="*/ 3566269 w 3566269"/>
                <a:gd name="connsiteY0" fmla="*/ 733363 h 2994720"/>
                <a:gd name="connsiteX1" fmla="*/ 1790776 w 3566269"/>
                <a:gd name="connsiteY1" fmla="*/ 0 h 2994720"/>
                <a:gd name="connsiteX2" fmla="*/ 48947 w 3566269"/>
                <a:gd name="connsiteY2" fmla="*/ 149936 h 2994720"/>
                <a:gd name="connsiteX3" fmla="*/ 0 w 3566269"/>
                <a:gd name="connsiteY3" fmla="*/ 1516140 h 2994720"/>
                <a:gd name="connsiteX4" fmla="*/ 1844022 w 3566269"/>
                <a:gd name="connsiteY4" fmla="*/ 2994720 h 2994720"/>
                <a:gd name="connsiteX5" fmla="*/ 3566269 w 3566269"/>
                <a:gd name="connsiteY5" fmla="*/ 2472868 h 2994720"/>
                <a:gd name="connsiteX6" fmla="*/ 3566269 w 3566269"/>
                <a:gd name="connsiteY6" fmla="*/ 733363 h 2994720"/>
                <a:gd name="connsiteX0" fmla="*/ 3523935 w 3566269"/>
                <a:gd name="connsiteY0" fmla="*/ 928096 h 2994720"/>
                <a:gd name="connsiteX1" fmla="*/ 1790776 w 3566269"/>
                <a:gd name="connsiteY1" fmla="*/ 0 h 2994720"/>
                <a:gd name="connsiteX2" fmla="*/ 48947 w 3566269"/>
                <a:gd name="connsiteY2" fmla="*/ 149936 h 2994720"/>
                <a:gd name="connsiteX3" fmla="*/ 0 w 3566269"/>
                <a:gd name="connsiteY3" fmla="*/ 1516140 h 2994720"/>
                <a:gd name="connsiteX4" fmla="*/ 1844022 w 3566269"/>
                <a:gd name="connsiteY4" fmla="*/ 2994720 h 2994720"/>
                <a:gd name="connsiteX5" fmla="*/ 3566269 w 3566269"/>
                <a:gd name="connsiteY5" fmla="*/ 2472868 h 2994720"/>
                <a:gd name="connsiteX6" fmla="*/ 3523935 w 3566269"/>
                <a:gd name="connsiteY6" fmla="*/ 928096 h 2994720"/>
                <a:gd name="connsiteX0" fmla="*/ 3523935 w 3523935"/>
                <a:gd name="connsiteY0" fmla="*/ 928096 h 2994720"/>
                <a:gd name="connsiteX1" fmla="*/ 1790776 w 3523935"/>
                <a:gd name="connsiteY1" fmla="*/ 0 h 2994720"/>
                <a:gd name="connsiteX2" fmla="*/ 48947 w 3523935"/>
                <a:gd name="connsiteY2" fmla="*/ 149936 h 2994720"/>
                <a:gd name="connsiteX3" fmla="*/ 0 w 3523935"/>
                <a:gd name="connsiteY3" fmla="*/ 1516140 h 2994720"/>
                <a:gd name="connsiteX4" fmla="*/ 1844022 w 3523935"/>
                <a:gd name="connsiteY4" fmla="*/ 2994720 h 2994720"/>
                <a:gd name="connsiteX5" fmla="*/ 3396936 w 3523935"/>
                <a:gd name="connsiteY5" fmla="*/ 2532135 h 2994720"/>
                <a:gd name="connsiteX6" fmla="*/ 3523935 w 3523935"/>
                <a:gd name="connsiteY6" fmla="*/ 928096 h 2994720"/>
                <a:gd name="connsiteX0" fmla="*/ 3422335 w 3422335"/>
                <a:gd name="connsiteY0" fmla="*/ 928096 h 2994720"/>
                <a:gd name="connsiteX1" fmla="*/ 1790776 w 3422335"/>
                <a:gd name="connsiteY1" fmla="*/ 0 h 2994720"/>
                <a:gd name="connsiteX2" fmla="*/ 48947 w 3422335"/>
                <a:gd name="connsiteY2" fmla="*/ 149936 h 2994720"/>
                <a:gd name="connsiteX3" fmla="*/ 0 w 3422335"/>
                <a:gd name="connsiteY3" fmla="*/ 1516140 h 2994720"/>
                <a:gd name="connsiteX4" fmla="*/ 1844022 w 3422335"/>
                <a:gd name="connsiteY4" fmla="*/ 2994720 h 2994720"/>
                <a:gd name="connsiteX5" fmla="*/ 3396936 w 3422335"/>
                <a:gd name="connsiteY5" fmla="*/ 2532135 h 2994720"/>
                <a:gd name="connsiteX6" fmla="*/ 3422335 w 3422335"/>
                <a:gd name="connsiteY6" fmla="*/ 928096 h 2994720"/>
                <a:gd name="connsiteX0" fmla="*/ 3456202 w 3456202"/>
                <a:gd name="connsiteY0" fmla="*/ 928096 h 2994720"/>
                <a:gd name="connsiteX1" fmla="*/ 1790776 w 3456202"/>
                <a:gd name="connsiteY1" fmla="*/ 0 h 2994720"/>
                <a:gd name="connsiteX2" fmla="*/ 48947 w 3456202"/>
                <a:gd name="connsiteY2" fmla="*/ 149936 h 2994720"/>
                <a:gd name="connsiteX3" fmla="*/ 0 w 3456202"/>
                <a:gd name="connsiteY3" fmla="*/ 1516140 h 2994720"/>
                <a:gd name="connsiteX4" fmla="*/ 1844022 w 3456202"/>
                <a:gd name="connsiteY4" fmla="*/ 2994720 h 2994720"/>
                <a:gd name="connsiteX5" fmla="*/ 3396936 w 3456202"/>
                <a:gd name="connsiteY5" fmla="*/ 2532135 h 2994720"/>
                <a:gd name="connsiteX6" fmla="*/ 3456202 w 3456202"/>
                <a:gd name="connsiteY6" fmla="*/ 928096 h 2994720"/>
                <a:gd name="connsiteX0" fmla="*/ 3456202 w 3456202"/>
                <a:gd name="connsiteY0" fmla="*/ 928096 h 2918520"/>
                <a:gd name="connsiteX1" fmla="*/ 1790776 w 3456202"/>
                <a:gd name="connsiteY1" fmla="*/ 0 h 2918520"/>
                <a:gd name="connsiteX2" fmla="*/ 48947 w 3456202"/>
                <a:gd name="connsiteY2" fmla="*/ 149936 h 2918520"/>
                <a:gd name="connsiteX3" fmla="*/ 0 w 3456202"/>
                <a:gd name="connsiteY3" fmla="*/ 1516140 h 2918520"/>
                <a:gd name="connsiteX4" fmla="*/ 1801689 w 3456202"/>
                <a:gd name="connsiteY4" fmla="*/ 2918520 h 2918520"/>
                <a:gd name="connsiteX5" fmla="*/ 3396936 w 3456202"/>
                <a:gd name="connsiteY5" fmla="*/ 2532135 h 2918520"/>
                <a:gd name="connsiteX6" fmla="*/ 3456202 w 3456202"/>
                <a:gd name="connsiteY6" fmla="*/ 928096 h 2918520"/>
                <a:gd name="connsiteX0" fmla="*/ 3407255 w 3407255"/>
                <a:gd name="connsiteY0" fmla="*/ 928096 h 2918520"/>
                <a:gd name="connsiteX1" fmla="*/ 1741829 w 3407255"/>
                <a:gd name="connsiteY1" fmla="*/ 0 h 2918520"/>
                <a:gd name="connsiteX2" fmla="*/ 0 w 3407255"/>
                <a:gd name="connsiteY2" fmla="*/ 149936 h 2918520"/>
                <a:gd name="connsiteX3" fmla="*/ 27253 w 3407255"/>
                <a:gd name="connsiteY3" fmla="*/ 1397606 h 2918520"/>
                <a:gd name="connsiteX4" fmla="*/ 1752742 w 3407255"/>
                <a:gd name="connsiteY4" fmla="*/ 2918520 h 2918520"/>
                <a:gd name="connsiteX5" fmla="*/ 3347989 w 3407255"/>
                <a:gd name="connsiteY5" fmla="*/ 2532135 h 2918520"/>
                <a:gd name="connsiteX6" fmla="*/ 3407255 w 3407255"/>
                <a:gd name="connsiteY6" fmla="*/ 928096 h 2918520"/>
                <a:gd name="connsiteX0" fmla="*/ 3380002 w 3380002"/>
                <a:gd name="connsiteY0" fmla="*/ 928096 h 2918520"/>
                <a:gd name="connsiteX1" fmla="*/ 1714576 w 3380002"/>
                <a:gd name="connsiteY1" fmla="*/ 0 h 2918520"/>
                <a:gd name="connsiteX2" fmla="*/ 23547 w 3380002"/>
                <a:gd name="connsiteY2" fmla="*/ 175336 h 2918520"/>
                <a:gd name="connsiteX3" fmla="*/ 0 w 3380002"/>
                <a:gd name="connsiteY3" fmla="*/ 1397606 h 2918520"/>
                <a:gd name="connsiteX4" fmla="*/ 1725489 w 3380002"/>
                <a:gd name="connsiteY4" fmla="*/ 2918520 h 2918520"/>
                <a:gd name="connsiteX5" fmla="*/ 3320736 w 3380002"/>
                <a:gd name="connsiteY5" fmla="*/ 2532135 h 2918520"/>
                <a:gd name="connsiteX6" fmla="*/ 3380002 w 3380002"/>
                <a:gd name="connsiteY6" fmla="*/ 928096 h 2918520"/>
                <a:gd name="connsiteX0" fmla="*/ 3356455 w 3356455"/>
                <a:gd name="connsiteY0" fmla="*/ 928096 h 2918520"/>
                <a:gd name="connsiteX1" fmla="*/ 1691029 w 3356455"/>
                <a:gd name="connsiteY1" fmla="*/ 0 h 2918520"/>
                <a:gd name="connsiteX2" fmla="*/ 0 w 3356455"/>
                <a:gd name="connsiteY2" fmla="*/ 175336 h 2918520"/>
                <a:gd name="connsiteX3" fmla="*/ 18786 w 3356455"/>
                <a:gd name="connsiteY3" fmla="*/ 1397606 h 2918520"/>
                <a:gd name="connsiteX4" fmla="*/ 1701942 w 3356455"/>
                <a:gd name="connsiteY4" fmla="*/ 2918520 h 2918520"/>
                <a:gd name="connsiteX5" fmla="*/ 3297189 w 3356455"/>
                <a:gd name="connsiteY5" fmla="*/ 2532135 h 2918520"/>
                <a:gd name="connsiteX6" fmla="*/ 3356455 w 3356455"/>
                <a:gd name="connsiteY6" fmla="*/ 928096 h 2918520"/>
                <a:gd name="connsiteX0" fmla="*/ 3337669 w 3337669"/>
                <a:gd name="connsiteY0" fmla="*/ 928096 h 2918520"/>
                <a:gd name="connsiteX1" fmla="*/ 1672243 w 3337669"/>
                <a:gd name="connsiteY1" fmla="*/ 0 h 2918520"/>
                <a:gd name="connsiteX2" fmla="*/ 6614 w 3337669"/>
                <a:gd name="connsiteY2" fmla="*/ 175336 h 2918520"/>
                <a:gd name="connsiteX3" fmla="*/ 0 w 3337669"/>
                <a:gd name="connsiteY3" fmla="*/ 1397606 h 2918520"/>
                <a:gd name="connsiteX4" fmla="*/ 1683156 w 3337669"/>
                <a:gd name="connsiteY4" fmla="*/ 2918520 h 2918520"/>
                <a:gd name="connsiteX5" fmla="*/ 3278403 w 3337669"/>
                <a:gd name="connsiteY5" fmla="*/ 2532135 h 2918520"/>
                <a:gd name="connsiteX6" fmla="*/ 3337669 w 3337669"/>
                <a:gd name="connsiteY6" fmla="*/ 928096 h 2918520"/>
                <a:gd name="connsiteX0" fmla="*/ 3295336 w 3295336"/>
                <a:gd name="connsiteY0" fmla="*/ 885763 h 2918520"/>
                <a:gd name="connsiteX1" fmla="*/ 1672243 w 3295336"/>
                <a:gd name="connsiteY1" fmla="*/ 0 h 2918520"/>
                <a:gd name="connsiteX2" fmla="*/ 6614 w 3295336"/>
                <a:gd name="connsiteY2" fmla="*/ 175336 h 2918520"/>
                <a:gd name="connsiteX3" fmla="*/ 0 w 3295336"/>
                <a:gd name="connsiteY3" fmla="*/ 1397606 h 2918520"/>
                <a:gd name="connsiteX4" fmla="*/ 1683156 w 3295336"/>
                <a:gd name="connsiteY4" fmla="*/ 2918520 h 2918520"/>
                <a:gd name="connsiteX5" fmla="*/ 3278403 w 3295336"/>
                <a:gd name="connsiteY5" fmla="*/ 2532135 h 2918520"/>
                <a:gd name="connsiteX6" fmla="*/ 3295336 w 3295336"/>
                <a:gd name="connsiteY6" fmla="*/ 885763 h 2918520"/>
                <a:gd name="connsiteX0" fmla="*/ 3253003 w 3278403"/>
                <a:gd name="connsiteY0" fmla="*/ 851896 h 2918520"/>
                <a:gd name="connsiteX1" fmla="*/ 1672243 w 3278403"/>
                <a:gd name="connsiteY1" fmla="*/ 0 h 2918520"/>
                <a:gd name="connsiteX2" fmla="*/ 6614 w 3278403"/>
                <a:gd name="connsiteY2" fmla="*/ 175336 h 2918520"/>
                <a:gd name="connsiteX3" fmla="*/ 0 w 3278403"/>
                <a:gd name="connsiteY3" fmla="*/ 1397606 h 2918520"/>
                <a:gd name="connsiteX4" fmla="*/ 1683156 w 3278403"/>
                <a:gd name="connsiteY4" fmla="*/ 2918520 h 2918520"/>
                <a:gd name="connsiteX5" fmla="*/ 3278403 w 3278403"/>
                <a:gd name="connsiteY5" fmla="*/ 2532135 h 2918520"/>
                <a:gd name="connsiteX6" fmla="*/ 3253003 w 3278403"/>
                <a:gd name="connsiteY6" fmla="*/ 851896 h 2918520"/>
                <a:gd name="connsiteX0" fmla="*/ 3269936 w 3278403"/>
                <a:gd name="connsiteY0" fmla="*/ 801096 h 2918520"/>
                <a:gd name="connsiteX1" fmla="*/ 1672243 w 3278403"/>
                <a:gd name="connsiteY1" fmla="*/ 0 h 2918520"/>
                <a:gd name="connsiteX2" fmla="*/ 6614 w 3278403"/>
                <a:gd name="connsiteY2" fmla="*/ 175336 h 2918520"/>
                <a:gd name="connsiteX3" fmla="*/ 0 w 3278403"/>
                <a:gd name="connsiteY3" fmla="*/ 1397606 h 2918520"/>
                <a:gd name="connsiteX4" fmla="*/ 1683156 w 3278403"/>
                <a:gd name="connsiteY4" fmla="*/ 2918520 h 2918520"/>
                <a:gd name="connsiteX5" fmla="*/ 3278403 w 3278403"/>
                <a:gd name="connsiteY5" fmla="*/ 2532135 h 2918520"/>
                <a:gd name="connsiteX6" fmla="*/ 3269936 w 3278403"/>
                <a:gd name="connsiteY6" fmla="*/ 801096 h 2918520"/>
                <a:gd name="connsiteX0" fmla="*/ 3295336 w 3295580"/>
                <a:gd name="connsiteY0" fmla="*/ 792629 h 2918520"/>
                <a:gd name="connsiteX1" fmla="*/ 1672243 w 3295580"/>
                <a:gd name="connsiteY1" fmla="*/ 0 h 2918520"/>
                <a:gd name="connsiteX2" fmla="*/ 6614 w 3295580"/>
                <a:gd name="connsiteY2" fmla="*/ 175336 h 2918520"/>
                <a:gd name="connsiteX3" fmla="*/ 0 w 3295580"/>
                <a:gd name="connsiteY3" fmla="*/ 1397606 h 2918520"/>
                <a:gd name="connsiteX4" fmla="*/ 1683156 w 3295580"/>
                <a:gd name="connsiteY4" fmla="*/ 2918520 h 2918520"/>
                <a:gd name="connsiteX5" fmla="*/ 3278403 w 3295580"/>
                <a:gd name="connsiteY5" fmla="*/ 2532135 h 2918520"/>
                <a:gd name="connsiteX6" fmla="*/ 3295336 w 3295580"/>
                <a:gd name="connsiteY6" fmla="*/ 792629 h 2918520"/>
                <a:gd name="connsiteX0" fmla="*/ 3303803 w 3303984"/>
                <a:gd name="connsiteY0" fmla="*/ 851896 h 2918520"/>
                <a:gd name="connsiteX1" fmla="*/ 1672243 w 3303984"/>
                <a:gd name="connsiteY1" fmla="*/ 0 h 2918520"/>
                <a:gd name="connsiteX2" fmla="*/ 6614 w 3303984"/>
                <a:gd name="connsiteY2" fmla="*/ 175336 h 2918520"/>
                <a:gd name="connsiteX3" fmla="*/ 0 w 3303984"/>
                <a:gd name="connsiteY3" fmla="*/ 1397606 h 2918520"/>
                <a:gd name="connsiteX4" fmla="*/ 1683156 w 3303984"/>
                <a:gd name="connsiteY4" fmla="*/ 2918520 h 2918520"/>
                <a:gd name="connsiteX5" fmla="*/ 3278403 w 3303984"/>
                <a:gd name="connsiteY5" fmla="*/ 2532135 h 2918520"/>
                <a:gd name="connsiteX6" fmla="*/ 3303803 w 3303984"/>
                <a:gd name="connsiteY6" fmla="*/ 851896 h 2918520"/>
                <a:gd name="connsiteX0" fmla="*/ 3303803 w 3303984"/>
                <a:gd name="connsiteY0" fmla="*/ 818029 h 2884653"/>
                <a:gd name="connsiteX1" fmla="*/ 1697643 w 3303984"/>
                <a:gd name="connsiteY1" fmla="*/ 0 h 2884653"/>
                <a:gd name="connsiteX2" fmla="*/ 6614 w 3303984"/>
                <a:gd name="connsiteY2" fmla="*/ 141469 h 2884653"/>
                <a:gd name="connsiteX3" fmla="*/ 0 w 3303984"/>
                <a:gd name="connsiteY3" fmla="*/ 1363739 h 2884653"/>
                <a:gd name="connsiteX4" fmla="*/ 1683156 w 3303984"/>
                <a:gd name="connsiteY4" fmla="*/ 2884653 h 2884653"/>
                <a:gd name="connsiteX5" fmla="*/ 3278403 w 3303984"/>
                <a:gd name="connsiteY5" fmla="*/ 2498268 h 2884653"/>
                <a:gd name="connsiteX6" fmla="*/ 3303803 w 3303984"/>
                <a:gd name="connsiteY6" fmla="*/ 818029 h 288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03984" h="2884653">
                  <a:moveTo>
                    <a:pt x="3303803" y="818029"/>
                  </a:moveTo>
                  <a:lnTo>
                    <a:pt x="1697643" y="0"/>
                  </a:lnTo>
                  <a:lnTo>
                    <a:pt x="6614" y="141469"/>
                  </a:lnTo>
                  <a:cubicBezTo>
                    <a:pt x="4409" y="548892"/>
                    <a:pt x="2205" y="956316"/>
                    <a:pt x="0" y="1363739"/>
                  </a:cubicBezTo>
                  <a:lnTo>
                    <a:pt x="1683156" y="2884653"/>
                  </a:lnTo>
                  <a:lnTo>
                    <a:pt x="3278403" y="2498268"/>
                  </a:lnTo>
                  <a:cubicBezTo>
                    <a:pt x="3275581" y="1921255"/>
                    <a:pt x="3306625" y="1395042"/>
                    <a:pt x="3303803" y="81802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62001" y="239505"/>
              <a:ext cx="3316324" cy="3017855"/>
            </a:xfrm>
            <a:prstGeom prst="rect">
              <a:avLst/>
            </a:prstGeom>
          </p:spPr>
        </p:pic>
      </p:grpSp>
      <p:cxnSp>
        <p:nvCxnSpPr>
          <p:cNvPr id="8" name="Straight Arrow Connector 7"/>
          <p:cNvCxnSpPr/>
          <p:nvPr/>
        </p:nvCxnSpPr>
        <p:spPr>
          <a:xfrm>
            <a:off x="2661666" y="2435379"/>
            <a:ext cx="313121" cy="7956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161983" y="2435379"/>
            <a:ext cx="2700615" cy="11827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23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595" y="752552"/>
            <a:ext cx="6125633" cy="55922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7756" y="160750"/>
            <a:ext cx="5344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Seasonal cycle in dynamic topography</a:t>
            </a:r>
          </a:p>
        </p:txBody>
      </p:sp>
    </p:spTree>
    <p:extLst>
      <p:ext uri="{BB962C8B-B14F-4D97-AF65-F5344CB8AC3E}">
        <p14:creationId xmlns:p14="http://schemas.microsoft.com/office/powerpoint/2010/main" val="687811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1723"/>
          <a:stretch/>
        </p:blipFill>
        <p:spPr>
          <a:xfrm>
            <a:off x="0" y="1470617"/>
            <a:ext cx="9144000" cy="2805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756" y="160750"/>
            <a:ext cx="7772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Seasonal cycle across-shelf flow and stratification</a:t>
            </a:r>
          </a:p>
        </p:txBody>
      </p:sp>
    </p:spTree>
    <p:extLst>
      <p:ext uri="{BB962C8B-B14F-4D97-AF65-F5344CB8AC3E}">
        <p14:creationId xmlns:p14="http://schemas.microsoft.com/office/powerpoint/2010/main" val="1912158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fig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2" t="2218" r="14934" b="9081"/>
          <a:stretch/>
        </p:blipFill>
        <p:spPr>
          <a:xfrm>
            <a:off x="6865070" y="191347"/>
            <a:ext cx="2122366" cy="2129804"/>
          </a:xfrm>
          <a:prstGeom prst="rect">
            <a:avLst/>
          </a:prstGeom>
        </p:spPr>
      </p:pic>
      <p:pic>
        <p:nvPicPr>
          <p:cNvPr id="7" name="Picture 6" descr="fig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" t="34860" r="72604"/>
          <a:stretch/>
        </p:blipFill>
        <p:spPr>
          <a:xfrm>
            <a:off x="6715019" y="2390730"/>
            <a:ext cx="2017986" cy="446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3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RU_units-banner_re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6248400"/>
            <a:ext cx="91725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86000" y="6292850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 smtClean="0">
                <a:solidFill>
                  <a:prstClr val="white"/>
                </a:solidFill>
                <a:latin typeface="Verdana" charset="0"/>
              </a:rPr>
              <a:t>ROMS User Workshop, </a:t>
            </a:r>
            <a:r>
              <a:rPr lang="en-US" sz="1200" dirty="0" err="1" smtClean="0">
                <a:solidFill>
                  <a:prstClr val="white"/>
                </a:solidFill>
                <a:latin typeface="Verdana" charset="0"/>
              </a:rPr>
              <a:t>Rovinj</a:t>
            </a:r>
            <a:r>
              <a:rPr lang="en-US" sz="1200" dirty="0" smtClean="0">
                <a:solidFill>
                  <a:prstClr val="white"/>
                </a:solidFill>
                <a:latin typeface="Verdana" charset="0"/>
              </a:rPr>
              <a:t>, Croatia</a:t>
            </a:r>
            <a:r>
              <a:rPr lang="en-US" sz="1200" dirty="0">
                <a:solidFill>
                  <a:prstClr val="white"/>
                </a:solidFill>
                <a:latin typeface="Verdana" charset="0"/>
              </a:rPr>
              <a:t/>
            </a:r>
            <a:br>
              <a:rPr lang="en-US" sz="1200" dirty="0">
                <a:solidFill>
                  <a:prstClr val="white"/>
                </a:solidFill>
                <a:latin typeface="Verdana" charset="0"/>
              </a:rPr>
            </a:br>
            <a:r>
              <a:rPr lang="en-US" sz="1200" dirty="0" smtClean="0">
                <a:solidFill>
                  <a:prstClr val="white"/>
                </a:solidFill>
                <a:latin typeface="Verdana" charset="0"/>
              </a:rPr>
              <a:t>26-29 May 2014</a:t>
            </a:r>
            <a:endParaRPr lang="en-US" sz="1200" i="1" dirty="0">
              <a:solidFill>
                <a:prstClr val="white"/>
              </a:solidFill>
              <a:latin typeface="Verdana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3465" y="51769"/>
            <a:ext cx="7670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Computing MDT to combine with coastal altimetry </a:t>
            </a:r>
            <a:r>
              <a:rPr lang="en-US" sz="2800" b="1" dirty="0"/>
              <a:t>in a real-time </a:t>
            </a:r>
            <a:r>
              <a:rPr lang="en-US" sz="2800" b="1" dirty="0" smtClean="0"/>
              <a:t>coastal ocean forecast system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11510" y="1186188"/>
            <a:ext cx="8478386" cy="4667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200" dirty="0" smtClean="0"/>
              <a:t>4D-Var with boundary sea level and velocity in control variables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200" dirty="0" smtClean="0"/>
              <a:t>Data: Regional hydrographic climatology of temperature and salinity; surface current from HF-Radar; mean of monthly shipboard ADCP currents (the </a:t>
            </a:r>
            <a:r>
              <a:rPr lang="en-US" sz="2200" i="1" dirty="0" smtClean="0"/>
              <a:t>Oleander Line</a:t>
            </a:r>
            <a:r>
              <a:rPr lang="en-US" sz="2200" dirty="0" smtClean="0"/>
              <a:t>) and Line W; ~40 moored current-meter deployments (&gt; 200 days)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200" dirty="0" smtClean="0"/>
              <a:t>Annual mean and seasonal mean analyses (seasonal analyses included Jason SLA in the assimilated data)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200" dirty="0" smtClean="0"/>
              <a:t>Best estimate MDT derived from mean of monthly analyses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200" dirty="0" smtClean="0"/>
              <a:t>MDT recovers along-shelf mean slope absent from boundary conditions adopted from a global data assimilative model. 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200" dirty="0" smtClean="0"/>
              <a:t>Forecast model improves using new MDT in altimetry DA, and freely running simulations improve with MDT in open boundary conditions</a:t>
            </a:r>
          </a:p>
        </p:txBody>
      </p:sp>
    </p:spTree>
    <p:extLst>
      <p:ext uri="{BB962C8B-B14F-4D97-AF65-F5344CB8AC3E}">
        <p14:creationId xmlns:p14="http://schemas.microsoft.com/office/powerpoint/2010/main" val="9931943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23497"/>
            <a:ext cx="4191000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 Box 3"/>
          <p:cNvSpPr txBox="1">
            <a:spLocks noChangeArrowheads="1"/>
          </p:cNvSpPr>
          <p:nvPr/>
        </p:nvSpPr>
        <p:spPr bwMode="auto">
          <a:xfrm>
            <a:off x="162624" y="73429"/>
            <a:ext cx="38947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latin typeface="Calibri" charset="0"/>
                <a:cs typeface="Calibri" charset="0"/>
              </a:rPr>
              <a:t>Mean c</a:t>
            </a:r>
            <a:r>
              <a:rPr lang="en-US" sz="2200" b="1" dirty="0" smtClean="0">
                <a:latin typeface="Calibri" charset="0"/>
                <a:cs typeface="Calibri" charset="0"/>
              </a:rPr>
              <a:t>irculation from an idealized 2-D model of MAB shelf dynamics</a:t>
            </a:r>
            <a:r>
              <a:rPr lang="en-US" sz="2200" dirty="0" smtClean="0">
                <a:latin typeface="Calibri" charset="0"/>
                <a:cs typeface="Calibri" charset="0"/>
              </a:rPr>
              <a:t> (Lentz, 2008)</a:t>
            </a:r>
            <a:endParaRPr lang="en-US" sz="2200" dirty="0">
              <a:latin typeface="Calibri" charset="0"/>
              <a:cs typeface="Calibri" charset="0"/>
            </a:endParaRPr>
          </a:p>
        </p:txBody>
      </p:sp>
      <p:sp>
        <p:nvSpPr>
          <p:cNvPr id="78854" name="Text Box 4"/>
          <p:cNvSpPr txBox="1">
            <a:spLocks noChangeArrowheads="1"/>
          </p:cNvSpPr>
          <p:nvPr/>
        </p:nvSpPr>
        <p:spPr bwMode="auto">
          <a:xfrm>
            <a:off x="168016" y="1219337"/>
            <a:ext cx="4581450" cy="24006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smtClean="0">
                <a:latin typeface="Calibri" charset="0"/>
                <a:cs typeface="Calibri" charset="0"/>
              </a:rPr>
              <a:t>Along</a:t>
            </a:r>
            <a:r>
              <a:rPr lang="en-US" sz="2000" dirty="0">
                <a:latin typeface="Calibri" charset="0"/>
                <a:cs typeface="Calibri" charset="0"/>
              </a:rPr>
              <a:t>-shelf </a:t>
            </a:r>
            <a:r>
              <a:rPr lang="en-US" sz="2000" dirty="0" smtClean="0">
                <a:latin typeface="Calibri" charset="0"/>
                <a:cs typeface="Calibri" charset="0"/>
              </a:rPr>
              <a:t>momentum includes significant along-shelf pressure </a:t>
            </a:r>
            <a:r>
              <a:rPr lang="en-US" sz="2000" dirty="0">
                <a:latin typeface="Calibri" charset="0"/>
                <a:cs typeface="Calibri" charset="0"/>
              </a:rPr>
              <a:t>gradient.</a:t>
            </a:r>
          </a:p>
          <a:p>
            <a:pPr>
              <a:spcBef>
                <a:spcPct val="50000"/>
              </a:spcBef>
            </a:pPr>
            <a:endParaRPr lang="en-US" sz="2000" dirty="0" smtClean="0">
              <a:latin typeface="Calibri" charset="0"/>
              <a:cs typeface="Calibri" charset="0"/>
            </a:endParaRPr>
          </a:p>
          <a:p>
            <a:pPr>
              <a:spcBef>
                <a:spcPct val="50000"/>
              </a:spcBef>
            </a:pPr>
            <a:endParaRPr lang="en-US" sz="2000" dirty="0">
              <a:latin typeface="Calibri" charset="0"/>
              <a:cs typeface="Calibri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Calibri" charset="0"/>
                <a:cs typeface="Calibri" charset="0"/>
              </a:rPr>
              <a:t>Lentz (2008</a:t>
            </a:r>
            <a:r>
              <a:rPr lang="en-US" sz="2000" dirty="0">
                <a:latin typeface="Calibri" charset="0"/>
                <a:cs typeface="Calibri" charset="0"/>
              </a:rPr>
              <a:t>) estimates slope of </a:t>
            </a:r>
            <a:r>
              <a:rPr lang="en-US" sz="2000" dirty="0" smtClean="0">
                <a:latin typeface="Calibri" charset="0"/>
                <a:cs typeface="Calibri" charset="0"/>
              </a:rPr>
              <a:t/>
            </a:r>
            <a:br>
              <a:rPr lang="en-US" sz="2000" dirty="0" smtClean="0">
                <a:latin typeface="Calibri" charset="0"/>
                <a:cs typeface="Calibri" charset="0"/>
              </a:rPr>
            </a:br>
            <a:r>
              <a:rPr lang="en-US" sz="2000" dirty="0" smtClean="0">
                <a:latin typeface="Calibri" charset="0"/>
                <a:cs typeface="Calibri" charset="0"/>
              </a:rPr>
              <a:t>3.7 </a:t>
            </a:r>
            <a:r>
              <a:rPr lang="en-US" sz="2000" dirty="0">
                <a:latin typeface="Calibri" charset="0"/>
                <a:cs typeface="Calibri" charset="0"/>
              </a:rPr>
              <a:t>x 10</a:t>
            </a:r>
            <a:r>
              <a:rPr lang="en-US" sz="2000" baseline="30000" dirty="0">
                <a:latin typeface="Calibri" charset="0"/>
                <a:cs typeface="Calibri" charset="0"/>
              </a:rPr>
              <a:t>-8</a:t>
            </a:r>
            <a:r>
              <a:rPr lang="en-US" sz="2000" dirty="0">
                <a:latin typeface="Calibri" charset="0"/>
                <a:cs typeface="Calibri" charset="0"/>
              </a:rPr>
              <a:t> = 0.03 m in 800 km</a:t>
            </a:r>
          </a:p>
        </p:txBody>
      </p:sp>
      <p:sp>
        <p:nvSpPr>
          <p:cNvPr id="78855" name="Rectangle 6"/>
          <p:cNvSpPr>
            <a:spLocks noChangeArrowheads="1"/>
          </p:cNvSpPr>
          <p:nvPr/>
        </p:nvSpPr>
        <p:spPr bwMode="auto">
          <a:xfrm rot="1652343">
            <a:off x="4877562" y="1675030"/>
            <a:ext cx="1257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latin typeface="Calibri" charset="0"/>
                <a:cs typeface="Calibri" charset="0"/>
              </a:rPr>
              <a:t>Lentz (JPO, 2008) </a:t>
            </a:r>
            <a:endParaRPr lang="en-US" sz="1200" dirty="0">
              <a:ea typeface="Calibri" charset="0"/>
              <a:cs typeface="Calibri" charset="0"/>
            </a:endParaRPr>
          </a:p>
        </p:txBody>
      </p:sp>
      <p:cxnSp>
        <p:nvCxnSpPr>
          <p:cNvPr id="78856" name="Straight Arrow Connector 8"/>
          <p:cNvCxnSpPr>
            <a:cxnSpLocks noChangeShapeType="1"/>
          </p:cNvCxnSpPr>
          <p:nvPr/>
        </p:nvCxnSpPr>
        <p:spPr bwMode="auto">
          <a:xfrm rot="5400000">
            <a:off x="7731410" y="1768009"/>
            <a:ext cx="236220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78857" name="Rectangle 9"/>
          <p:cNvSpPr>
            <a:spLocks noChangeArrowheads="1"/>
          </p:cNvSpPr>
          <p:nvPr/>
        </p:nvSpPr>
        <p:spPr bwMode="auto">
          <a:xfrm rot="-5400000">
            <a:off x="8707533" y="1604496"/>
            <a:ext cx="5762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latin typeface="Calibri" charset="0"/>
                <a:cs typeface="Calibri" charset="0"/>
              </a:rPr>
              <a:t>100 m</a:t>
            </a:r>
            <a:endParaRPr lang="en-US" sz="1200" dirty="0">
              <a:ea typeface="Calibri" charset="0"/>
              <a:cs typeface="Calibri" charset="0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7543800" y="66231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 rot="1700877">
            <a:off x="7504113" y="2211715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 rot="10800000">
            <a:off x="8231348" y="154737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7619322" y="122640"/>
            <a:ext cx="381000" cy="381000"/>
            <a:chOff x="9637549" y="914400"/>
            <a:chExt cx="381000" cy="381000"/>
          </a:xfrm>
        </p:grpSpPr>
        <p:sp>
          <p:nvSpPr>
            <p:cNvPr id="21" name="Multiply 20"/>
            <p:cNvSpPr/>
            <p:nvPr/>
          </p:nvSpPr>
          <p:spPr bwMode="auto">
            <a:xfrm>
              <a:off x="9677237" y="946150"/>
              <a:ext cx="304800" cy="304800"/>
            </a:xfrm>
            <a:prstGeom prst="mathMultiply">
              <a:avLst/>
            </a:prstGeom>
            <a:solidFill>
              <a:srgbClr val="66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6" charset="0"/>
                <a:ea typeface="+mn-ea"/>
                <a:cs typeface="+mn-cs"/>
              </a:endParaRPr>
            </a:p>
          </p:txBody>
        </p:sp>
        <p:sp>
          <p:nvSpPr>
            <p:cNvPr id="22" name="Donut 21"/>
            <p:cNvSpPr/>
            <p:nvPr/>
          </p:nvSpPr>
          <p:spPr bwMode="auto">
            <a:xfrm>
              <a:off x="9637549" y="914400"/>
              <a:ext cx="381000" cy="381000"/>
            </a:xfrm>
            <a:prstGeom prst="donut">
              <a:avLst>
                <a:gd name="adj" fmla="val 8739"/>
              </a:avLst>
            </a:prstGeom>
            <a:solidFill>
              <a:srgbClr val="66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6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611309" y="1790965"/>
            <a:ext cx="381000" cy="381000"/>
            <a:chOff x="9557601" y="2038390"/>
            <a:chExt cx="381000" cy="381000"/>
          </a:xfrm>
        </p:grpSpPr>
        <p:sp>
          <p:nvSpPr>
            <p:cNvPr id="16" name="Donut 15"/>
            <p:cNvSpPr/>
            <p:nvPr/>
          </p:nvSpPr>
          <p:spPr bwMode="auto">
            <a:xfrm>
              <a:off x="9557601" y="2038390"/>
              <a:ext cx="381000" cy="381000"/>
            </a:xfrm>
            <a:prstGeom prst="donut">
              <a:avLst>
                <a:gd name="adj" fmla="val 8739"/>
              </a:avLst>
            </a:prstGeom>
            <a:solidFill>
              <a:srgbClr val="66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6" charset="0"/>
                <a:ea typeface="+mn-ea"/>
                <a:cs typeface="+mn-cs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9698619" y="2176463"/>
              <a:ext cx="98966" cy="98966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rgbClr val="66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01882" y="5569457"/>
            <a:ext cx="36855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Lentz, S</a:t>
            </a:r>
            <a:r>
              <a:rPr lang="en-US" sz="1400" dirty="0" smtClean="0"/>
              <a:t>., 2008: </a:t>
            </a:r>
            <a:r>
              <a:rPr lang="en-US" sz="1400" dirty="0"/>
              <a:t>Observations and a </a:t>
            </a:r>
            <a:r>
              <a:rPr lang="en-US" sz="1400" dirty="0" smtClean="0"/>
              <a:t>model </a:t>
            </a:r>
            <a:r>
              <a:rPr lang="en-US" sz="1400" dirty="0"/>
              <a:t>of the m</a:t>
            </a:r>
            <a:r>
              <a:rPr lang="en-US" sz="1400" dirty="0" smtClean="0"/>
              <a:t>ean circulation </a:t>
            </a:r>
            <a:r>
              <a:rPr lang="en-US" sz="1400" dirty="0"/>
              <a:t>over the Middle </a:t>
            </a:r>
            <a:r>
              <a:rPr lang="en-US" sz="1400" dirty="0" smtClean="0"/>
              <a:t>Atlantic </a:t>
            </a:r>
            <a:br>
              <a:rPr lang="en-US" sz="1400" dirty="0" smtClean="0"/>
            </a:br>
            <a:r>
              <a:rPr lang="en-US" sz="1400" dirty="0" smtClean="0"/>
              <a:t>Bight continental </a:t>
            </a:r>
            <a:r>
              <a:rPr lang="en-US" sz="1400" dirty="0"/>
              <a:t>s</a:t>
            </a:r>
            <a:r>
              <a:rPr lang="en-US" sz="1400" dirty="0" smtClean="0"/>
              <a:t>helf</a:t>
            </a:r>
            <a:r>
              <a:rPr lang="en-US" sz="1400" dirty="0"/>
              <a:t>, </a:t>
            </a:r>
            <a:r>
              <a:rPr lang="en-US" sz="1400" i="1" dirty="0"/>
              <a:t>JPO</a:t>
            </a:r>
            <a:r>
              <a:rPr lang="en-US" sz="1400" dirty="0"/>
              <a:t>, </a:t>
            </a:r>
            <a:r>
              <a:rPr lang="en-US" sz="1400" i="1" dirty="0" smtClean="0"/>
              <a:t>38</a:t>
            </a:r>
            <a:r>
              <a:rPr lang="en-US" sz="1400" dirty="0" smtClean="0"/>
              <a:t>, 1203-1221</a:t>
            </a:r>
            <a:endParaRPr lang="en-US" sz="1400" dirty="0"/>
          </a:p>
        </p:txBody>
      </p:sp>
      <p:pic>
        <p:nvPicPr>
          <p:cNvPr id="788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2" t="6526" r="17549" b="17685"/>
          <a:stretch>
            <a:fillRect/>
          </a:stretch>
        </p:blipFill>
        <p:spPr bwMode="auto">
          <a:xfrm>
            <a:off x="4585390" y="2816753"/>
            <a:ext cx="3996446" cy="374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44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4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D:\research\roms\paper\sbfront2d\figs\fig7_csection_uvwrho_d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14285" r="8749" b="10477"/>
          <a:stretch>
            <a:fillRect/>
          </a:stretch>
        </p:blipFill>
        <p:spPr bwMode="auto">
          <a:xfrm>
            <a:off x="3560708" y="32"/>
            <a:ext cx="5593317" cy="600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164480" y="1352033"/>
            <a:ext cx="3513738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latin typeface="+mn-lt"/>
              </a:rPr>
              <a:t>Simple nudging to along-shelf average of regional </a:t>
            </a:r>
            <a:r>
              <a:rPr lang="en-US" sz="2000" dirty="0">
                <a:latin typeface="+mn-lt"/>
              </a:rPr>
              <a:t>3-D </a:t>
            </a:r>
            <a:r>
              <a:rPr lang="en-US" sz="2000" dirty="0" smtClean="0">
                <a:latin typeface="+mn-lt"/>
              </a:rPr>
              <a:t>climatology “MOCHA” (Fleming and Wilkin) and </a:t>
            </a:r>
            <a:r>
              <a:rPr lang="en-US" sz="2000" b="1" u="sng" dirty="0" smtClean="0">
                <a:latin typeface="+mn-lt"/>
              </a:rPr>
              <a:t>imposed</a:t>
            </a:r>
            <a:r>
              <a:rPr lang="en-US" sz="2000" dirty="0" smtClean="0">
                <a:latin typeface="+mn-lt"/>
              </a:rPr>
              <a:t> along-shelf pressure force equivalent to a mean sea level tilt</a:t>
            </a:r>
            <a:endParaRPr lang="en-US" sz="2000" dirty="0">
              <a:latin typeface="+mn-lt"/>
            </a:endParaRPr>
          </a:p>
          <a:p>
            <a:pPr eaLnBrk="1" hangingPunct="1"/>
            <a:endParaRPr lang="en-US" sz="2000" dirty="0">
              <a:latin typeface="+mn-lt"/>
            </a:endParaRPr>
          </a:p>
          <a:p>
            <a:pPr marL="165100" indent="-165100" eaLnBrk="1" hangingPunct="1">
              <a:buFont typeface="Arial"/>
              <a:buChar char="•"/>
            </a:pPr>
            <a:r>
              <a:rPr lang="en-US" sz="2000" dirty="0">
                <a:latin typeface="+mn-lt"/>
              </a:rPr>
              <a:t>Offshore flow near </a:t>
            </a:r>
            <a:r>
              <a:rPr lang="en-US" sz="2000" dirty="0" smtClean="0">
                <a:latin typeface="+mn-lt"/>
              </a:rPr>
              <a:t>surface and </a:t>
            </a:r>
            <a:r>
              <a:rPr lang="en-US" sz="2000" dirty="0">
                <a:latin typeface="+mn-lt"/>
              </a:rPr>
              <a:t>bottom in all </a:t>
            </a:r>
            <a:r>
              <a:rPr lang="en-US" sz="2000" dirty="0" smtClean="0">
                <a:latin typeface="+mn-lt"/>
              </a:rPr>
              <a:t>seasons, balanced </a:t>
            </a:r>
            <a:r>
              <a:rPr lang="en-US" sz="2000" dirty="0">
                <a:latin typeface="+mn-lt"/>
              </a:rPr>
              <a:t>by onshore </a:t>
            </a:r>
            <a:r>
              <a:rPr lang="en-US" sz="2000" dirty="0" smtClean="0">
                <a:latin typeface="+mn-lt"/>
              </a:rPr>
              <a:t>flow at </a:t>
            </a:r>
            <a:r>
              <a:rPr lang="en-US" sz="2000" dirty="0">
                <a:latin typeface="+mn-lt"/>
              </a:rPr>
              <a:t>mid-</a:t>
            </a:r>
            <a:r>
              <a:rPr lang="en-US" sz="2000" dirty="0" smtClean="0">
                <a:latin typeface="+mn-lt"/>
              </a:rPr>
              <a:t>depth</a:t>
            </a:r>
          </a:p>
          <a:p>
            <a:pPr marL="165100" indent="-165100" eaLnBrk="1" hangingPunct="1">
              <a:buFont typeface="Arial"/>
              <a:buChar char="•"/>
            </a:pPr>
            <a:r>
              <a:rPr lang="en-US" sz="2000" dirty="0" smtClean="0">
                <a:latin typeface="+mn-lt"/>
              </a:rPr>
              <a:t>Mean flow is similar to long</a:t>
            </a:r>
            <a:r>
              <a:rPr lang="en-US" sz="2000" dirty="0">
                <a:latin typeface="+mn-lt"/>
              </a:rPr>
              <a:t>-</a:t>
            </a:r>
            <a:r>
              <a:rPr lang="en-US" sz="2000" dirty="0" smtClean="0">
                <a:latin typeface="+mn-lt"/>
              </a:rPr>
              <a:t>term mooring measurements</a:t>
            </a:r>
          </a:p>
          <a:p>
            <a:pPr marL="165100" indent="-165100" eaLnBrk="1" hangingPunct="1">
              <a:buFont typeface="Arial"/>
              <a:buChar char="•"/>
            </a:pPr>
            <a:r>
              <a:rPr lang="en-US" sz="2000" dirty="0" smtClean="0">
                <a:latin typeface="+mn-lt"/>
              </a:rPr>
              <a:t>Persistent upwelling near shelf-break</a:t>
            </a:r>
            <a:endParaRPr lang="en-US" sz="20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6334780"/>
            <a:ext cx="8500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Zhang, W. G., G. </a:t>
            </a:r>
            <a:r>
              <a:rPr lang="en-US" sz="1400" dirty="0" err="1"/>
              <a:t>Gawarkiewicz</a:t>
            </a:r>
            <a:r>
              <a:rPr lang="en-US" sz="1400" dirty="0"/>
              <a:t>, D. </a:t>
            </a:r>
            <a:r>
              <a:rPr lang="en-US" sz="1400" dirty="0" err="1"/>
              <a:t>McGillicuddy</a:t>
            </a:r>
            <a:r>
              <a:rPr lang="en-US" sz="1400" dirty="0"/>
              <a:t> and J. </a:t>
            </a:r>
            <a:r>
              <a:rPr lang="en-US" sz="1400" dirty="0" smtClean="0"/>
              <a:t>Wilkin, 2011, </a:t>
            </a:r>
            <a:r>
              <a:rPr lang="en-US" sz="1400" dirty="0"/>
              <a:t>Climatological mean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circulation </a:t>
            </a:r>
            <a:r>
              <a:rPr lang="en-US" sz="1400" dirty="0"/>
              <a:t>at the </a:t>
            </a:r>
            <a:r>
              <a:rPr lang="en-US" sz="1400" dirty="0" smtClean="0"/>
              <a:t>New </a:t>
            </a:r>
            <a:r>
              <a:rPr lang="en-US" sz="1400" dirty="0"/>
              <a:t>England shelf break, </a:t>
            </a:r>
            <a:r>
              <a:rPr lang="en-US" sz="1400" dirty="0" smtClean="0"/>
              <a:t>J. Phys. </a:t>
            </a:r>
            <a:r>
              <a:rPr lang="en-US" sz="1400" dirty="0" err="1" smtClean="0"/>
              <a:t>Oceanogr</a:t>
            </a:r>
            <a:r>
              <a:rPr lang="en-US" sz="1400" dirty="0" smtClean="0"/>
              <a:t>., </a:t>
            </a:r>
            <a:r>
              <a:rPr lang="en-US" sz="1400" dirty="0"/>
              <a:t>41, 1874-1893, </a:t>
            </a:r>
            <a:r>
              <a:rPr lang="en-US" sz="1400" dirty="0" err="1"/>
              <a:t>doi</a:t>
            </a:r>
            <a:r>
              <a:rPr lang="en-US" sz="1400" dirty="0"/>
              <a:t>: 10.1175/2011JPO4604.1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3814" y="124378"/>
            <a:ext cx="322101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latin typeface="+mn-lt"/>
                <a:ea typeface="ＭＳ Ｐゴシック" charset="0"/>
                <a:cs typeface="ＭＳ Ｐゴシック" charset="0"/>
              </a:rPr>
              <a:t>ROMS 2-dimensional climatological simulation </a:t>
            </a:r>
            <a:r>
              <a:rPr lang="en-US" sz="2200" dirty="0" smtClean="0">
                <a:latin typeface="+mn-lt"/>
                <a:ea typeface="ＭＳ Ｐゴシック" charset="0"/>
                <a:cs typeface="ＭＳ Ｐゴシック" charset="0"/>
              </a:rPr>
              <a:t>(Zhang et al. 2011)</a:t>
            </a:r>
            <a:endParaRPr lang="en-US" sz="2200" dirty="0">
              <a:latin typeface="+mn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25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026" b="19260"/>
          <a:stretch/>
        </p:blipFill>
        <p:spPr>
          <a:xfrm>
            <a:off x="2212794" y="139161"/>
            <a:ext cx="6388100" cy="47836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3814" y="124378"/>
            <a:ext cx="322101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latin typeface="+mn-lt"/>
                <a:ea typeface="ＭＳ Ｐゴシック" charset="0"/>
                <a:cs typeface="ＭＳ Ｐゴシック" charset="0"/>
              </a:rPr>
              <a:t>ROMS 2-dimensional climatological </a:t>
            </a:r>
            <a:br>
              <a:rPr lang="en-US" sz="2200" b="1" dirty="0" smtClean="0"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2200" b="1" dirty="0" smtClean="0">
                <a:latin typeface="+mn-lt"/>
                <a:ea typeface="ＭＳ Ｐゴシック" charset="0"/>
                <a:cs typeface="ＭＳ Ｐゴシック" charset="0"/>
              </a:rPr>
              <a:t>simulation </a:t>
            </a:r>
            <a:br>
              <a:rPr lang="en-US" sz="2200" b="1" dirty="0" smtClean="0"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2200" dirty="0" smtClean="0">
                <a:latin typeface="+mn-lt"/>
                <a:ea typeface="ＭＳ Ｐゴシック" charset="0"/>
                <a:cs typeface="ＭＳ Ｐゴシック" charset="0"/>
              </a:rPr>
              <a:t>(Zhang et al. 2011)</a:t>
            </a:r>
            <a:endParaRPr lang="en-US" sz="22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2123" y="4651731"/>
            <a:ext cx="35797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distance from 100-m isobath (km)</a:t>
            </a:r>
            <a:endParaRPr lang="en-US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2474138" y="5043269"/>
            <a:ext cx="6469940" cy="1133662"/>
            <a:chOff x="2474138" y="4960794"/>
            <a:chExt cx="6469940" cy="1133662"/>
          </a:xfrm>
        </p:grpSpPr>
        <p:sp>
          <p:nvSpPr>
            <p:cNvPr id="4" name="Rectangle 3"/>
            <p:cNvSpPr/>
            <p:nvPr/>
          </p:nvSpPr>
          <p:spPr>
            <a:xfrm>
              <a:off x="2474138" y="4960794"/>
              <a:ext cx="646994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Cross-shelf distribution of the along-shelf sea level </a:t>
              </a:r>
              <a:r>
                <a:rPr lang="en-US" sz="2000" dirty="0" smtClean="0"/>
                <a:t>tilt imposed </a:t>
              </a:r>
              <a:r>
                <a:rPr lang="en-US" sz="2000" dirty="0"/>
                <a:t>in </a:t>
              </a:r>
              <a:r>
                <a:rPr lang="en-US" sz="2000" dirty="0" smtClean="0"/>
                <a:t>simulations. Symbols </a:t>
              </a:r>
              <a:r>
                <a:rPr lang="en-US" sz="2000" dirty="0"/>
                <a:t>show </a:t>
              </a:r>
              <a:r>
                <a:rPr lang="en-US" sz="2000" dirty="0" smtClean="0"/>
                <a:t>previous estimates of annual </a:t>
              </a:r>
              <a:r>
                <a:rPr lang="en-US" sz="2000" dirty="0"/>
                <a:t>mean </a:t>
              </a:r>
              <a:r>
                <a:rPr lang="en-US" sz="2000" dirty="0" smtClean="0"/>
                <a:t>(</a:t>
              </a:r>
              <a:r>
                <a:rPr lang="en-US" sz="20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★</a:t>
              </a:r>
              <a:r>
                <a:rPr lang="en-US" sz="2000" dirty="0" smtClean="0"/>
                <a:t>) </a:t>
              </a:r>
              <a:r>
                <a:rPr lang="en-US" sz="2000" dirty="0"/>
                <a:t>and summer </a:t>
              </a:r>
              <a:r>
                <a:rPr lang="en-US" sz="2000" dirty="0" smtClean="0"/>
                <a:t>mean (</a:t>
              </a:r>
              <a:r>
                <a:rPr lang="en-US" sz="2000" dirty="0" smtClean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</a:t>
              </a:r>
              <a:r>
                <a:rPr lang="en-US" sz="2000" dirty="0" smtClean="0"/>
                <a:t>,    ) tilt.</a:t>
              </a:r>
              <a:endParaRPr lang="en-US" sz="20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91148" y="5448125"/>
              <a:ext cx="44807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 </a:t>
              </a:r>
              <a:r>
                <a:rPr lang="en-US" sz="36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 rot="16200000">
            <a:off x="1406308" y="2463946"/>
            <a:ext cx="22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sea level tilt x 10</a:t>
            </a:r>
            <a:r>
              <a:rPr lang="en-US" i="1" baseline="30000" dirty="0" smtClean="0"/>
              <a:t>-7</a:t>
            </a:r>
            <a:endParaRPr lang="en-US" i="1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-1" y="6334780"/>
            <a:ext cx="8500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Zhang, W. G., G. </a:t>
            </a:r>
            <a:r>
              <a:rPr lang="en-US" sz="1400" dirty="0" err="1"/>
              <a:t>Gawarkiewicz</a:t>
            </a:r>
            <a:r>
              <a:rPr lang="en-US" sz="1400" dirty="0"/>
              <a:t>, D. </a:t>
            </a:r>
            <a:r>
              <a:rPr lang="en-US" sz="1400" dirty="0" err="1"/>
              <a:t>McGillicuddy</a:t>
            </a:r>
            <a:r>
              <a:rPr lang="en-US" sz="1400" dirty="0"/>
              <a:t> and J. </a:t>
            </a:r>
            <a:r>
              <a:rPr lang="en-US" sz="1400" dirty="0" smtClean="0"/>
              <a:t>Wilkin, 2011, </a:t>
            </a:r>
            <a:r>
              <a:rPr lang="en-US" sz="1400" dirty="0"/>
              <a:t>Climatological mean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circulation </a:t>
            </a:r>
            <a:r>
              <a:rPr lang="en-US" sz="1400" dirty="0"/>
              <a:t>at the </a:t>
            </a:r>
            <a:r>
              <a:rPr lang="en-US" sz="1400" dirty="0" smtClean="0"/>
              <a:t>New </a:t>
            </a:r>
            <a:r>
              <a:rPr lang="en-US" sz="1400" dirty="0"/>
              <a:t>England shelf break, </a:t>
            </a:r>
            <a:r>
              <a:rPr lang="en-US" sz="1400" dirty="0" smtClean="0"/>
              <a:t>J. Phys. </a:t>
            </a:r>
            <a:r>
              <a:rPr lang="en-US" sz="1400" dirty="0" err="1" smtClean="0"/>
              <a:t>Oceanogr</a:t>
            </a:r>
            <a:r>
              <a:rPr lang="en-US" sz="1400" dirty="0" smtClean="0"/>
              <a:t>., </a:t>
            </a:r>
            <a:r>
              <a:rPr lang="en-US" sz="1400" dirty="0"/>
              <a:t>41, 1874-1893, </a:t>
            </a:r>
            <a:r>
              <a:rPr lang="en-US" sz="1400" dirty="0" err="1"/>
              <a:t>doi</a:t>
            </a:r>
            <a:r>
              <a:rPr lang="en-US" sz="1400" dirty="0"/>
              <a:t>: 10.1175/2011JPO4604.1</a:t>
            </a:r>
          </a:p>
        </p:txBody>
      </p:sp>
    </p:spTree>
    <p:extLst>
      <p:ext uri="{BB962C8B-B14F-4D97-AF65-F5344CB8AC3E}">
        <p14:creationId xmlns:p14="http://schemas.microsoft.com/office/powerpoint/2010/main" val="1987190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2" t="6526" r="17549" b="17685"/>
          <a:stretch>
            <a:fillRect/>
          </a:stretch>
        </p:blipFill>
        <p:spPr bwMode="auto">
          <a:xfrm>
            <a:off x="4585390" y="2816753"/>
            <a:ext cx="3996446" cy="374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23497"/>
            <a:ext cx="4191000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 Box 3"/>
          <p:cNvSpPr txBox="1">
            <a:spLocks noChangeArrowheads="1"/>
          </p:cNvSpPr>
          <p:nvPr/>
        </p:nvSpPr>
        <p:spPr bwMode="auto">
          <a:xfrm>
            <a:off x="162624" y="73429"/>
            <a:ext cx="38947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latin typeface="Calibri" charset="0"/>
                <a:cs typeface="Calibri" charset="0"/>
              </a:rPr>
              <a:t>Mean c</a:t>
            </a:r>
            <a:r>
              <a:rPr lang="en-US" sz="2200" b="1" dirty="0" smtClean="0">
                <a:latin typeface="Calibri" charset="0"/>
                <a:cs typeface="Calibri" charset="0"/>
              </a:rPr>
              <a:t>irculation from an idealized 2-D model of MAB shelf dynamics</a:t>
            </a:r>
            <a:r>
              <a:rPr lang="en-US" sz="2200" dirty="0" smtClean="0">
                <a:latin typeface="Calibri" charset="0"/>
                <a:cs typeface="Calibri" charset="0"/>
              </a:rPr>
              <a:t> (Lentz, 2008)</a:t>
            </a:r>
            <a:endParaRPr lang="en-US" sz="2200" dirty="0">
              <a:latin typeface="Calibri" charset="0"/>
              <a:cs typeface="Calibri" charset="0"/>
            </a:endParaRPr>
          </a:p>
        </p:txBody>
      </p:sp>
      <p:sp>
        <p:nvSpPr>
          <p:cNvPr id="78855" name="Rectangle 6"/>
          <p:cNvSpPr>
            <a:spLocks noChangeArrowheads="1"/>
          </p:cNvSpPr>
          <p:nvPr/>
        </p:nvSpPr>
        <p:spPr bwMode="auto">
          <a:xfrm rot="1652343">
            <a:off x="4877562" y="1675030"/>
            <a:ext cx="1257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latin typeface="Calibri" charset="0"/>
                <a:cs typeface="Calibri" charset="0"/>
              </a:rPr>
              <a:t>Lentz (JPO, 2008) </a:t>
            </a:r>
            <a:endParaRPr lang="en-US" sz="1200" dirty="0"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8540" t="54798" r="12119" b="4051"/>
          <a:stretch/>
        </p:blipFill>
        <p:spPr>
          <a:xfrm>
            <a:off x="186270" y="2863096"/>
            <a:ext cx="3386663" cy="374596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476092" y="6131459"/>
            <a:ext cx="36855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Lentz, S</a:t>
            </a:r>
            <a:r>
              <a:rPr lang="en-US" sz="1400" dirty="0" smtClean="0"/>
              <a:t>., 2008: </a:t>
            </a:r>
            <a:r>
              <a:rPr lang="en-US" sz="1400" dirty="0"/>
              <a:t>Observations and a </a:t>
            </a:r>
            <a:r>
              <a:rPr lang="en-US" sz="1400" dirty="0" smtClean="0"/>
              <a:t>model </a:t>
            </a:r>
            <a:r>
              <a:rPr lang="en-US" sz="1400" dirty="0"/>
              <a:t>of the m</a:t>
            </a:r>
            <a:r>
              <a:rPr lang="en-US" sz="1400" dirty="0" smtClean="0"/>
              <a:t>ean circulation </a:t>
            </a:r>
            <a:r>
              <a:rPr lang="en-US" sz="1400" dirty="0"/>
              <a:t>over the Middle </a:t>
            </a:r>
            <a:r>
              <a:rPr lang="en-US" sz="1400" dirty="0" smtClean="0"/>
              <a:t>Atlantic </a:t>
            </a:r>
            <a:br>
              <a:rPr lang="en-US" sz="1400" dirty="0" smtClean="0"/>
            </a:br>
            <a:r>
              <a:rPr lang="en-US" sz="1400" dirty="0" smtClean="0"/>
              <a:t>Bight continental </a:t>
            </a:r>
            <a:r>
              <a:rPr lang="en-US" sz="1400" dirty="0"/>
              <a:t>s</a:t>
            </a:r>
            <a:r>
              <a:rPr lang="en-US" sz="1400" dirty="0" smtClean="0"/>
              <a:t>helf</a:t>
            </a:r>
            <a:r>
              <a:rPr lang="en-US" sz="1400" dirty="0"/>
              <a:t>, </a:t>
            </a:r>
            <a:r>
              <a:rPr lang="en-US" sz="1400" i="1" dirty="0"/>
              <a:t>JPO</a:t>
            </a:r>
            <a:r>
              <a:rPr lang="en-US" sz="1400" dirty="0"/>
              <a:t>, </a:t>
            </a:r>
            <a:r>
              <a:rPr lang="en-US" sz="1400" i="1" dirty="0" smtClean="0"/>
              <a:t>38</a:t>
            </a:r>
            <a:r>
              <a:rPr lang="en-US" sz="1400" dirty="0" smtClean="0"/>
              <a:t>, 1203-1221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237069" y="5245583"/>
            <a:ext cx="2160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MDT from </a:t>
            </a:r>
            <a:br>
              <a:rPr lang="en-US" b="1" dirty="0" smtClean="0"/>
            </a:br>
            <a:r>
              <a:rPr lang="en-US" b="1" dirty="0" smtClean="0"/>
              <a:t>ROMS 4D-Var of climatological data</a:t>
            </a:r>
            <a:endParaRPr lang="en-US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89059" t="54798" r="-1" b="4051"/>
          <a:stretch/>
        </p:blipFill>
        <p:spPr>
          <a:xfrm>
            <a:off x="3437207" y="2913898"/>
            <a:ext cx="941933" cy="3745964"/>
          </a:xfrm>
          <a:prstGeom prst="rect">
            <a:avLst/>
          </a:prstGeom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68016" y="1219337"/>
            <a:ext cx="4581450" cy="1477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smtClean="0">
                <a:latin typeface="Calibri" charset="0"/>
                <a:cs typeface="Calibri" charset="0"/>
              </a:rPr>
              <a:t>Along</a:t>
            </a:r>
            <a:r>
              <a:rPr lang="en-US" sz="2000" dirty="0">
                <a:latin typeface="Calibri" charset="0"/>
                <a:cs typeface="Calibri" charset="0"/>
              </a:rPr>
              <a:t>-shelf </a:t>
            </a:r>
            <a:r>
              <a:rPr lang="en-US" sz="2000" dirty="0" smtClean="0">
                <a:latin typeface="Calibri" charset="0"/>
                <a:cs typeface="Calibri" charset="0"/>
              </a:rPr>
              <a:t>momentum includes significant along-shelf pressure </a:t>
            </a:r>
            <a:r>
              <a:rPr lang="en-US" sz="2000" dirty="0">
                <a:latin typeface="Calibri" charset="0"/>
                <a:cs typeface="Calibri" charset="0"/>
              </a:rPr>
              <a:t>gradient.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Calibri" charset="0"/>
                <a:cs typeface="Calibri" charset="0"/>
              </a:rPr>
              <a:t>Lentz </a:t>
            </a:r>
            <a:r>
              <a:rPr lang="en-US" sz="2000" dirty="0" smtClean="0">
                <a:latin typeface="Calibri" charset="0"/>
                <a:cs typeface="Calibri" charset="0"/>
              </a:rPr>
              <a:t>(2008</a:t>
            </a:r>
            <a:r>
              <a:rPr lang="en-US" sz="2000" dirty="0">
                <a:latin typeface="Calibri" charset="0"/>
                <a:cs typeface="Calibri" charset="0"/>
              </a:rPr>
              <a:t>) estimates slope of </a:t>
            </a:r>
            <a:r>
              <a:rPr lang="en-US" sz="2000" dirty="0" smtClean="0">
                <a:latin typeface="Calibri" charset="0"/>
                <a:cs typeface="Calibri" charset="0"/>
              </a:rPr>
              <a:t/>
            </a:r>
            <a:br>
              <a:rPr lang="en-US" sz="2000" dirty="0" smtClean="0">
                <a:latin typeface="Calibri" charset="0"/>
                <a:cs typeface="Calibri" charset="0"/>
              </a:rPr>
            </a:br>
            <a:r>
              <a:rPr lang="en-US" sz="2000" dirty="0" smtClean="0">
                <a:latin typeface="Calibri" charset="0"/>
                <a:cs typeface="Calibri" charset="0"/>
              </a:rPr>
              <a:t>3.7 </a:t>
            </a:r>
            <a:r>
              <a:rPr lang="en-US" sz="2000" dirty="0">
                <a:latin typeface="Calibri" charset="0"/>
                <a:cs typeface="Calibri" charset="0"/>
              </a:rPr>
              <a:t>x 10</a:t>
            </a:r>
            <a:r>
              <a:rPr lang="en-US" sz="2000" baseline="30000" dirty="0">
                <a:latin typeface="Calibri" charset="0"/>
                <a:cs typeface="Calibri" charset="0"/>
              </a:rPr>
              <a:t>-8</a:t>
            </a:r>
            <a:r>
              <a:rPr lang="en-US" sz="2000" dirty="0">
                <a:latin typeface="Calibri" charset="0"/>
                <a:cs typeface="Calibri" charset="0"/>
              </a:rPr>
              <a:t> = 0.03 m in 800 km</a:t>
            </a:r>
          </a:p>
        </p:txBody>
      </p:sp>
    </p:spTree>
    <p:extLst>
      <p:ext uri="{BB962C8B-B14F-4D97-AF65-F5344CB8AC3E}">
        <p14:creationId xmlns:p14="http://schemas.microsoft.com/office/powerpoint/2010/main" val="2456070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639" y="890724"/>
            <a:ext cx="366037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 smtClean="0"/>
              <a:t>MDT</a:t>
            </a:r>
            <a:br>
              <a:rPr lang="en-US" sz="9600" dirty="0" smtClean="0"/>
            </a:br>
            <a:r>
              <a:rPr lang="en-US" sz="5600" dirty="0" smtClean="0"/>
              <a:t>from</a:t>
            </a: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9600" dirty="0" smtClean="0"/>
              <a:t>4D-Var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824694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20800" y="0"/>
            <a:ext cx="6485188" cy="6858000"/>
            <a:chOff x="1320800" y="0"/>
            <a:chExt cx="6485188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0800" y="0"/>
              <a:ext cx="6485188" cy="6858000"/>
            </a:xfrm>
            <a:prstGeom prst="rect">
              <a:avLst/>
            </a:prstGeom>
          </p:spPr>
        </p:pic>
        <p:pic>
          <p:nvPicPr>
            <p:cNvPr id="3" name="Picture 2" descr="avisomean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40" t="7712" r="58632" b="58357"/>
            <a:stretch/>
          </p:blipFill>
          <p:spPr>
            <a:xfrm>
              <a:off x="1528232" y="372534"/>
              <a:ext cx="2751668" cy="2935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6971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6" y="1112265"/>
            <a:ext cx="48704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18998307">
            <a:off x="-614101" y="1998090"/>
            <a:ext cx="5122862" cy="25368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9684" name="TextBox 5"/>
          <p:cNvSpPr txBox="1">
            <a:spLocks noChangeArrowheads="1"/>
          </p:cNvSpPr>
          <p:nvPr/>
        </p:nvSpPr>
        <p:spPr bwMode="auto">
          <a:xfrm>
            <a:off x="0" y="-8177"/>
            <a:ext cx="44815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Climatological model configuration is the same as the “</a:t>
            </a:r>
            <a:r>
              <a:rPr lang="en-US" sz="2000" b="1" dirty="0" err="1" smtClean="0">
                <a:solidFill>
                  <a:srgbClr val="000000"/>
                </a:solidFill>
                <a:latin typeface="Calibri" charset="0"/>
                <a:cs typeface="Arial" charset="0"/>
              </a:rPr>
              <a:t>ESPreSSO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” real-time ROMS system 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5" t="13663" r="13903" b="11211"/>
          <a:stretch/>
        </p:blipFill>
        <p:spPr bwMode="auto">
          <a:xfrm>
            <a:off x="4680474" y="148463"/>
            <a:ext cx="3625326" cy="352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62700" y="6166960"/>
            <a:ext cx="3981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err="1"/>
              <a:t>maracoos.org</a:t>
            </a:r>
            <a:endParaRPr lang="en-US" sz="2000" dirty="0"/>
          </a:p>
          <a:p>
            <a:pPr algn="r"/>
            <a:r>
              <a:rPr lang="en-US" sz="2000" dirty="0" smtClean="0"/>
              <a:t>MARACOOS Observing System</a:t>
            </a:r>
            <a:endParaRPr lang="en-US" sz="2000" dirty="0"/>
          </a:p>
        </p:txBody>
      </p:sp>
      <p:sp>
        <p:nvSpPr>
          <p:cNvPr id="4" name="Isosceles Triangle 3"/>
          <p:cNvSpPr/>
          <p:nvPr/>
        </p:nvSpPr>
        <p:spPr>
          <a:xfrm rot="9932426">
            <a:off x="7690222" y="167953"/>
            <a:ext cx="803129" cy="994304"/>
          </a:xfrm>
          <a:prstGeom prst="triangle">
            <a:avLst>
              <a:gd name="adj" fmla="val 3682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 rot="570652">
            <a:off x="7830392" y="911649"/>
            <a:ext cx="803129" cy="2733580"/>
          </a:xfrm>
          <a:prstGeom prst="triangle">
            <a:avLst>
              <a:gd name="adj" fmla="val 3682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9685" name="Picture 2" descr="marcoos_070413_zaspect=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819" r="9180" b="7201"/>
          <a:stretch>
            <a:fillRect/>
          </a:stretch>
        </p:blipFill>
        <p:spPr bwMode="auto">
          <a:xfrm>
            <a:off x="4579735" y="2771246"/>
            <a:ext cx="4422089" cy="372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 rot="19050797">
            <a:off x="5396155" y="2086384"/>
            <a:ext cx="3981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err="1"/>
              <a:t>m</a:t>
            </a:r>
            <a:r>
              <a:rPr lang="en-US" sz="2000" dirty="0" err="1" smtClean="0"/>
              <a:t>yroms.org</a:t>
            </a:r>
            <a:r>
              <a:rPr lang="en-US" sz="2000" dirty="0" smtClean="0"/>
              <a:t>/espresso</a:t>
            </a:r>
            <a:endParaRPr lang="en-US" sz="2000" dirty="0"/>
          </a:p>
          <a:p>
            <a:pPr algn="r"/>
            <a:r>
              <a:rPr lang="en-US" sz="2000" dirty="0"/>
              <a:t>m</a:t>
            </a:r>
            <a:r>
              <a:rPr lang="en-US" sz="2000" dirty="0" smtClean="0"/>
              <a:t>odel domain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00370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3253</TotalTime>
  <Words>976</Words>
  <Application>Microsoft Macintosh PowerPoint</Application>
  <PresentationFormat>On-screen Show (4:3)</PresentationFormat>
  <Paragraphs>136</Paragraphs>
  <Slides>23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Mean Dynamic Topography for the Mid Atlantic Bight computed using ROMS variational assimilation of  long-term mean observed currents and a regional hydrography    </dc:title>
  <dc:creator>John Wilkin</dc:creator>
  <cp:lastModifiedBy>John</cp:lastModifiedBy>
  <cp:revision>66</cp:revision>
  <dcterms:created xsi:type="dcterms:W3CDTF">2012-09-17T15:04:37Z</dcterms:created>
  <dcterms:modified xsi:type="dcterms:W3CDTF">2014-05-26T05:37:25Z</dcterms:modified>
</cp:coreProperties>
</file>