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64" r:id="rId2"/>
    <p:sldId id="268" r:id="rId3"/>
    <p:sldId id="269" r:id="rId4"/>
    <p:sldId id="270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FFF58C"/>
    <a:srgbClr val="FFFFFF"/>
    <a:srgbClr val="33CCFF"/>
    <a:srgbClr val="5F5F5F"/>
    <a:srgbClr val="969696"/>
    <a:srgbClr val="FF8A15"/>
    <a:srgbClr val="0066FF"/>
    <a:srgbClr val="CC00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4" autoAdjust="0"/>
    <p:restoredTop sz="94660"/>
  </p:normalViewPr>
  <p:slideViewPr>
    <p:cSldViewPr showGuides="1">
      <p:cViewPr varScale="1">
        <p:scale>
          <a:sx n="67" d="100"/>
          <a:sy n="67" d="100"/>
        </p:scale>
        <p:origin x="-318" y="-96"/>
      </p:cViewPr>
      <p:guideLst>
        <p:guide orient="horz" pos="2160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4EE257"/>
          </a:solidFill>
          <a:prstDash val="solid"/>
        </a:ln>
      </c:spPr>
    </c:sideWall>
    <c:backWall>
      <c:thickness val="0"/>
      <c:spPr>
        <a:noFill/>
        <a:ln w="12700">
          <a:solidFill>
            <a:srgbClr val="4EE257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7528735632183895E-2"/>
          <c:y val="5.95238095238095E-2"/>
          <c:w val="0.92097701149425304"/>
          <c:h val="0.758928571428570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Sheet1!$B$1:$J$1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Sheet1!$B$2:$J$2</c:f>
              <c:numCache>
                <c:formatCode>General</c:formatCode>
                <c:ptCount val="9"/>
                <c:pt idx="0">
                  <c:v>10</c:v>
                </c:pt>
                <c:pt idx="1">
                  <c:v>25</c:v>
                </c:pt>
                <c:pt idx="2">
                  <c:v>24</c:v>
                </c:pt>
                <c:pt idx="3">
                  <c:v>30</c:v>
                </c:pt>
                <c:pt idx="4">
                  <c:v>50</c:v>
                </c:pt>
                <c:pt idx="5">
                  <c:v>44</c:v>
                </c:pt>
                <c:pt idx="6">
                  <c:v>61</c:v>
                </c:pt>
                <c:pt idx="7">
                  <c:v>47</c:v>
                </c:pt>
                <c:pt idx="8">
                  <c:v>61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Sheet1!$B$1:$J$1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Sheet1!$B$3:$J$3</c:f>
              <c:numCache>
                <c:formatCode>General</c:formatCode>
                <c:ptCount val="9"/>
                <c:pt idx="0">
                  <c:v>18</c:v>
                </c:pt>
                <c:pt idx="1">
                  <c:v>24</c:v>
                </c:pt>
                <c:pt idx="2">
                  <c:v>17</c:v>
                </c:pt>
                <c:pt idx="3">
                  <c:v>24</c:v>
                </c:pt>
                <c:pt idx="4">
                  <c:v>26</c:v>
                </c:pt>
                <c:pt idx="5">
                  <c:v>44</c:v>
                </c:pt>
                <c:pt idx="6">
                  <c:v>45</c:v>
                </c:pt>
                <c:pt idx="7">
                  <c:v>45</c:v>
                </c:pt>
                <c:pt idx="8">
                  <c:v>38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Sheet1!$B$1:$J$1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Sheet1!$B$4:$J$4</c:f>
              <c:numCache>
                <c:formatCode>General</c:formatCode>
                <c:ptCount val="9"/>
                <c:pt idx="0">
                  <c:v>13</c:v>
                </c:pt>
                <c:pt idx="1">
                  <c:v>16</c:v>
                </c:pt>
                <c:pt idx="2">
                  <c:v>14</c:v>
                </c:pt>
                <c:pt idx="3">
                  <c:v>39</c:v>
                </c:pt>
                <c:pt idx="4">
                  <c:v>32</c:v>
                </c:pt>
                <c:pt idx="5">
                  <c:v>43</c:v>
                </c:pt>
                <c:pt idx="6">
                  <c:v>60</c:v>
                </c:pt>
                <c:pt idx="7">
                  <c:v>37</c:v>
                </c:pt>
                <c:pt idx="8">
                  <c:v>65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Apr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Sheet1!$B$1:$J$1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Sheet1!$B$5:$J$5</c:f>
              <c:numCache>
                <c:formatCode>General</c:formatCode>
                <c:ptCount val="9"/>
                <c:pt idx="0">
                  <c:v>29</c:v>
                </c:pt>
                <c:pt idx="1">
                  <c:v>25</c:v>
                </c:pt>
                <c:pt idx="2">
                  <c:v>24</c:v>
                </c:pt>
                <c:pt idx="3">
                  <c:v>20</c:v>
                </c:pt>
                <c:pt idx="4">
                  <c:v>29</c:v>
                </c:pt>
                <c:pt idx="5">
                  <c:v>45</c:v>
                </c:pt>
                <c:pt idx="6">
                  <c:v>35</c:v>
                </c:pt>
                <c:pt idx="7">
                  <c:v>41</c:v>
                </c:pt>
                <c:pt idx="8">
                  <c:v>51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May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Sheet1!$B$1:$J$1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Sheet1!$B$6:$J$6</c:f>
              <c:numCache>
                <c:formatCode>General</c:formatCode>
                <c:ptCount val="9"/>
                <c:pt idx="0">
                  <c:v>18</c:v>
                </c:pt>
                <c:pt idx="1">
                  <c:v>22</c:v>
                </c:pt>
                <c:pt idx="2">
                  <c:v>28</c:v>
                </c:pt>
                <c:pt idx="3">
                  <c:v>33</c:v>
                </c:pt>
                <c:pt idx="4">
                  <c:v>35</c:v>
                </c:pt>
                <c:pt idx="5">
                  <c:v>34</c:v>
                </c:pt>
                <c:pt idx="6">
                  <c:v>32</c:v>
                </c:pt>
                <c:pt idx="7">
                  <c:v>37</c:v>
                </c:pt>
                <c:pt idx="8">
                  <c:v>67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Jun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Sheet1!$B$1:$J$1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Sheet1!$B$7:$J$7</c:f>
              <c:numCache>
                <c:formatCode>General</c:formatCode>
                <c:ptCount val="9"/>
                <c:pt idx="0">
                  <c:v>12</c:v>
                </c:pt>
                <c:pt idx="1">
                  <c:v>25</c:v>
                </c:pt>
                <c:pt idx="2">
                  <c:v>28</c:v>
                </c:pt>
                <c:pt idx="3">
                  <c:v>35</c:v>
                </c:pt>
                <c:pt idx="4">
                  <c:v>93</c:v>
                </c:pt>
                <c:pt idx="5">
                  <c:v>32</c:v>
                </c:pt>
                <c:pt idx="6">
                  <c:v>41</c:v>
                </c:pt>
                <c:pt idx="7">
                  <c:v>51</c:v>
                </c:pt>
                <c:pt idx="8">
                  <c:v>42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July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Sheet1!$B$1:$J$1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Sheet1!$B$8:$J$8</c:f>
              <c:numCache>
                <c:formatCode>General</c:formatCode>
                <c:ptCount val="9"/>
                <c:pt idx="0">
                  <c:v>34</c:v>
                </c:pt>
                <c:pt idx="1">
                  <c:v>21</c:v>
                </c:pt>
                <c:pt idx="2">
                  <c:v>25</c:v>
                </c:pt>
                <c:pt idx="3">
                  <c:v>36</c:v>
                </c:pt>
                <c:pt idx="4">
                  <c:v>57</c:v>
                </c:pt>
                <c:pt idx="5">
                  <c:v>40</c:v>
                </c:pt>
                <c:pt idx="6">
                  <c:v>45</c:v>
                </c:pt>
                <c:pt idx="7">
                  <c:v>40</c:v>
                </c:pt>
                <c:pt idx="8">
                  <c:v>50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Aug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Sheet1!$B$1:$J$1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Sheet1!$B$9:$J$9</c:f>
              <c:numCache>
                <c:formatCode>General</c:formatCode>
                <c:ptCount val="9"/>
                <c:pt idx="0">
                  <c:v>8</c:v>
                </c:pt>
                <c:pt idx="1">
                  <c:v>15</c:v>
                </c:pt>
                <c:pt idx="2">
                  <c:v>25</c:v>
                </c:pt>
                <c:pt idx="3">
                  <c:v>29</c:v>
                </c:pt>
                <c:pt idx="4">
                  <c:v>38</c:v>
                </c:pt>
                <c:pt idx="5">
                  <c:v>42</c:v>
                </c:pt>
                <c:pt idx="6">
                  <c:v>54</c:v>
                </c:pt>
                <c:pt idx="7">
                  <c:v>29</c:v>
                </c:pt>
                <c:pt idx="8">
                  <c:v>36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Sep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Sheet1!$B$1:$J$1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Sheet1!$B$10:$J$10</c:f>
              <c:numCache>
                <c:formatCode>General</c:formatCode>
                <c:ptCount val="9"/>
                <c:pt idx="0">
                  <c:v>14</c:v>
                </c:pt>
                <c:pt idx="1">
                  <c:v>24</c:v>
                </c:pt>
                <c:pt idx="2">
                  <c:v>30</c:v>
                </c:pt>
                <c:pt idx="3">
                  <c:v>29</c:v>
                </c:pt>
                <c:pt idx="4">
                  <c:v>47</c:v>
                </c:pt>
                <c:pt idx="5">
                  <c:v>40</c:v>
                </c:pt>
                <c:pt idx="6">
                  <c:v>48</c:v>
                </c:pt>
                <c:pt idx="7">
                  <c:v>33</c:v>
                </c:pt>
                <c:pt idx="8">
                  <c:v>59</c:v>
                </c:pt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Oct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Sheet1!$B$1:$J$1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Sheet1!$B$11:$J$11</c:f>
              <c:numCache>
                <c:formatCode>General</c:formatCode>
                <c:ptCount val="9"/>
                <c:pt idx="0">
                  <c:v>13</c:v>
                </c:pt>
                <c:pt idx="1">
                  <c:v>23</c:v>
                </c:pt>
                <c:pt idx="2">
                  <c:v>25</c:v>
                </c:pt>
                <c:pt idx="3">
                  <c:v>33</c:v>
                </c:pt>
                <c:pt idx="4">
                  <c:v>40</c:v>
                </c:pt>
                <c:pt idx="5">
                  <c:v>40</c:v>
                </c:pt>
                <c:pt idx="6">
                  <c:v>64</c:v>
                </c:pt>
                <c:pt idx="7">
                  <c:v>48</c:v>
                </c:pt>
                <c:pt idx="8">
                  <c:v>38</c:v>
                </c:pt>
              </c:numCache>
            </c:numRef>
          </c:val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Nov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Sheet1!$B$1:$J$1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Sheet1!$B$12:$J$12</c:f>
              <c:numCache>
                <c:formatCode>General</c:formatCode>
                <c:ptCount val="9"/>
                <c:pt idx="0">
                  <c:v>16</c:v>
                </c:pt>
                <c:pt idx="1">
                  <c:v>27</c:v>
                </c:pt>
                <c:pt idx="2">
                  <c:v>30</c:v>
                </c:pt>
                <c:pt idx="3">
                  <c:v>37</c:v>
                </c:pt>
                <c:pt idx="4">
                  <c:v>48</c:v>
                </c:pt>
                <c:pt idx="5">
                  <c:v>48</c:v>
                </c:pt>
                <c:pt idx="6">
                  <c:v>46</c:v>
                </c:pt>
                <c:pt idx="7">
                  <c:v>31</c:v>
                </c:pt>
              </c:numCache>
            </c:numRef>
          </c:val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Dec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Sheet1!$B$1:$J$1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Sheet1!$B$13:$J$13</c:f>
              <c:numCache>
                <c:formatCode>General</c:formatCode>
                <c:ptCount val="9"/>
                <c:pt idx="0">
                  <c:v>15</c:v>
                </c:pt>
                <c:pt idx="1">
                  <c:v>20</c:v>
                </c:pt>
                <c:pt idx="2">
                  <c:v>34</c:v>
                </c:pt>
                <c:pt idx="3">
                  <c:v>22</c:v>
                </c:pt>
                <c:pt idx="4">
                  <c:v>38</c:v>
                </c:pt>
                <c:pt idx="5">
                  <c:v>27</c:v>
                </c:pt>
                <c:pt idx="6">
                  <c:v>38</c:v>
                </c:pt>
                <c:pt idx="7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90340352"/>
        <c:axId val="35721728"/>
        <c:axId val="0"/>
      </c:bar3DChart>
      <c:catAx>
        <c:axId val="9034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35721728"/>
        <c:crosses val="autoZero"/>
        <c:auto val="1"/>
        <c:lblAlgn val="ctr"/>
        <c:lblOffset val="400"/>
        <c:tickLblSkip val="1"/>
        <c:tickMarkSkip val="1"/>
        <c:noMultiLvlLbl val="0"/>
      </c:catAx>
      <c:valAx>
        <c:axId val="35721728"/>
        <c:scaling>
          <c:orientation val="minMax"/>
        </c:scaling>
        <c:delete val="0"/>
        <c:axPos val="l"/>
        <c:majorGridlines>
          <c:spPr>
            <a:ln w="12695">
              <a:solidFill>
                <a:srgbClr val="4EE257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2695">
            <a:solidFill>
              <a:srgbClr val="FFF58C"/>
            </a:solidFill>
            <a:prstDash val="solid"/>
          </a:ln>
        </c:spPr>
        <c:txPr>
          <a:bodyPr rot="0" vert="horz"/>
          <a:lstStyle/>
          <a:p>
            <a:pPr>
              <a:defRPr sz="194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90340352"/>
        <c:crosses val="autoZero"/>
        <c:crossBetween val="between"/>
      </c:valAx>
      <c:spPr>
        <a:noFill/>
        <a:ln w="2539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9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F9427E-BD27-9643-971D-3AD6A067B1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5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4215BF2-54B0-F14B-BFD3-516D274FF26F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F878F5-FDE1-9247-A713-D87260580F53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F878F5-FDE1-9247-A713-D87260580F53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F878F5-FDE1-9247-A713-D87260580F53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E208B64-F616-3845-9E68-A29881EAB854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DB53DD2-5309-8D42-8885-13397ED29629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6C7F43-2238-9347-BA4A-5F480AE477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0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BEEF7-1CDD-7644-8CAD-6F4F9ECF20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4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CC85C2-7F9B-7D46-8939-B860D31C5E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D1D11-56A8-5D48-A5A7-38E0844BF2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22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4A77F2-11F0-054B-BD34-5EDC2E21C9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4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78460-8BD5-B442-A13B-F3D2DD4BE9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3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207444-4285-3A49-8D9C-187DA12EC6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5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CC08-F964-1A4E-AAAD-B82446200E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0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7E249-C9E6-6246-9C0C-7E481B528B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89CA4D-56D3-4547-8F6C-E214EEA6D3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0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3FB25-26F8-4744-9C6C-D9C61BE591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8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cs typeface="Times New Roman" charset="0"/>
              </a:defRPr>
            </a:lvl1pPr>
          </a:lstStyle>
          <a:p>
            <a:fld id="{456D8F4C-AD09-7F41-84EE-14439AE257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Times New Roman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Times New Roman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Times New Roman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Times New Roman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635125" y="1676400"/>
            <a:ext cx="5873750" cy="131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FFFF00"/>
                </a:solidFill>
                <a:latin typeface="Arial Black" charset="0"/>
                <a:cs typeface="Times New Roman" charset="0"/>
              </a:rPr>
              <a:t>Building ROMS and using the ROMS </a:t>
            </a:r>
            <a:r>
              <a:rPr lang="en-US" sz="2800" b="1" dirty="0" err="1">
                <a:solidFill>
                  <a:srgbClr val="FFFF00"/>
                </a:solidFill>
                <a:latin typeface="Arial Black" charset="0"/>
                <a:cs typeface="Times New Roman" charset="0"/>
              </a:rPr>
              <a:t>Matlab</a:t>
            </a:r>
            <a:r>
              <a:rPr lang="en-US" sz="2800" b="1" dirty="0">
                <a:solidFill>
                  <a:srgbClr val="FFFF00"/>
                </a:solidFill>
                <a:latin typeface="Arial Black" charset="0"/>
                <a:cs typeface="Times New Roman" charset="0"/>
              </a:rPr>
              <a:t> repository</a:t>
            </a:r>
            <a:endParaRPr lang="en-US" sz="2800" b="1" dirty="0">
              <a:solidFill>
                <a:srgbClr val="FFFF00"/>
              </a:solidFill>
              <a:latin typeface="Arial Black" charset="0"/>
              <a:cs typeface="Times New Roman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739900" y="4191000"/>
            <a:ext cx="5638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  <a:cs typeface="Times New Roman" charset="0"/>
              </a:rPr>
              <a:t>David Robertson and Hernan Arango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  <a:cs typeface="Times New Roman" charset="0"/>
              </a:rPr>
              <a:t>IMCS,  Rutgers University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  <a:cs typeface="Times New Roman" charset="0"/>
              </a:rPr>
              <a:t>New Brunswick, NJ, USA</a:t>
            </a:r>
          </a:p>
        </p:txBody>
      </p:sp>
      <p:pic>
        <p:nvPicPr>
          <p:cNvPr id="7172" name="Picture 4" descr="roms_RC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127000"/>
            <a:ext cx="25146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toms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0" y="165100"/>
            <a:ext cx="24892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421685" y="0"/>
            <a:ext cx="230063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dirty="0">
                <a:latin typeface="Arial Black" charset="0"/>
                <a:cs typeface="Times New Roman" charset="0"/>
              </a:rPr>
              <a:t>Overview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858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2800" dirty="0" err="1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Matlab</a:t>
            </a:r>
            <a:r>
              <a:rPr lang="en-US" sz="28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 Nesting Scripts:</a:t>
            </a:r>
            <a:endParaRPr lang="en-US" sz="2400" dirty="0" smtClean="0">
              <a:solidFill>
                <a:srgbClr val="0000FF"/>
              </a:solidFill>
              <a:latin typeface="Arial Black" charset="0"/>
              <a:cs typeface="Times New Roman" charset="0"/>
            </a:endParaRPr>
          </a:p>
          <a:p>
            <a:pPr lvl="1" eaLnBrk="1" hangingPunct="1">
              <a:spcAft>
                <a:spcPct val="25000"/>
              </a:spcAft>
              <a:buFontTx/>
              <a:buChar char="•"/>
            </a:pPr>
            <a:r>
              <a:rPr lang="en-US" sz="2400" dirty="0" err="1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Dogbone</a:t>
            </a:r>
            <a:r>
              <a:rPr lang="en-US" sz="2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 Test Case </a:t>
            </a:r>
            <a:endParaRPr lang="en-US" sz="2400" dirty="0">
              <a:solidFill>
                <a:srgbClr val="0000FF"/>
              </a:solidFill>
              <a:latin typeface="Arial Black" charset="0"/>
              <a:cs typeface="Times New Roman" charset="0"/>
            </a:endParaRPr>
          </a:p>
          <a:p>
            <a:pPr lvl="1" eaLnBrk="1" hangingPunct="1">
              <a:spcAft>
                <a:spcPct val="25000"/>
              </a:spcAft>
              <a:buFontTx/>
              <a:buChar char="•"/>
            </a:pPr>
            <a:r>
              <a:rPr lang="en-US" sz="2400" dirty="0" err="1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Matlab</a:t>
            </a:r>
            <a:r>
              <a:rPr lang="en-US" sz="2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 Native </a:t>
            </a:r>
            <a:r>
              <a:rPr lang="en-US" sz="2400" dirty="0" err="1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NetCDF</a:t>
            </a:r>
            <a:endParaRPr lang="en-US" sz="2400" dirty="0" smtClean="0">
              <a:solidFill>
                <a:srgbClr val="0000FF"/>
              </a:solidFill>
              <a:latin typeface="Arial Black" charset="0"/>
              <a:cs typeface="Times New Roman" charset="0"/>
            </a:endParaRPr>
          </a:p>
          <a:p>
            <a:pPr lvl="1" eaLnBrk="1" hangingPunct="1">
              <a:spcAft>
                <a:spcPct val="25000"/>
              </a:spcAft>
              <a:buFontTx/>
              <a:buChar char="•"/>
            </a:pPr>
            <a:r>
              <a:rPr lang="en-US" sz="2400" dirty="0" err="1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WikiROMS</a:t>
            </a:r>
            <a:r>
              <a:rPr lang="en-US" sz="2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 Documentation</a:t>
            </a:r>
          </a:p>
          <a:p>
            <a:pPr lvl="1" eaLnBrk="1" hangingPunct="1">
              <a:spcAft>
                <a:spcPct val="25000"/>
              </a:spcAft>
              <a:buFontTx/>
              <a:buChar char="•"/>
            </a:pPr>
            <a:endParaRPr lang="en-US" sz="2400" dirty="0" smtClean="0">
              <a:solidFill>
                <a:srgbClr val="0000FF"/>
              </a:solidFill>
              <a:latin typeface="Arial Black" charset="0"/>
              <a:cs typeface="Times New Roman" charset="0"/>
            </a:endParaRP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28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ROMS Configuration GUI</a:t>
            </a:r>
          </a:p>
          <a:p>
            <a:pPr lvl="1" eaLnBrk="1" hangingPunct="1">
              <a:spcAft>
                <a:spcPct val="25000"/>
              </a:spcAft>
              <a:buFontTx/>
              <a:buChar char="•"/>
            </a:pPr>
            <a:r>
              <a:rPr lang="en-US" sz="2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First look</a:t>
            </a:r>
          </a:p>
          <a:p>
            <a:pPr lvl="1" eaLnBrk="1" hangingPunct="1">
              <a:spcAft>
                <a:spcPct val="25000"/>
              </a:spcAft>
              <a:buFontTx/>
              <a:buChar char="•"/>
            </a:pPr>
            <a:r>
              <a:rPr lang="en-US" sz="2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Nesting Makes </a:t>
            </a:r>
            <a:r>
              <a:rPr lang="en-US" sz="2400" dirty="0" err="1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ocean.in</a:t>
            </a:r>
            <a:r>
              <a:rPr lang="en-US" sz="2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 Complex and Typo </a:t>
            </a:r>
            <a:r>
              <a:rPr lang="en-US" sz="2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P</a:t>
            </a:r>
            <a:r>
              <a:rPr lang="en-US" sz="2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rone</a:t>
            </a:r>
          </a:p>
          <a:p>
            <a:pPr lvl="1" eaLnBrk="1" hangingPunct="1">
              <a:spcAft>
                <a:spcPct val="25000"/>
              </a:spcAft>
              <a:buFontTx/>
              <a:buChar char="•"/>
            </a:pPr>
            <a:endParaRPr lang="en-US" sz="2400" dirty="0">
              <a:solidFill>
                <a:srgbClr val="0000FF"/>
              </a:solidFill>
              <a:latin typeface="Arial Black" charset="0"/>
              <a:cs typeface="Times New Roman" charset="0"/>
            </a:endParaRP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28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ROMS Required Libraries</a:t>
            </a:r>
          </a:p>
          <a:p>
            <a:pPr lvl="1" eaLnBrk="1" hangingPunct="1">
              <a:spcAft>
                <a:spcPct val="25000"/>
              </a:spcAft>
              <a:buFontTx/>
              <a:buChar char="•"/>
            </a:pPr>
            <a:endParaRPr lang="en-US" sz="2400" dirty="0" smtClean="0">
              <a:solidFill>
                <a:srgbClr val="0000FF"/>
              </a:solidFill>
              <a:latin typeface="Arial Black" charset="0"/>
              <a:cs typeface="Times New Roman" charset="0"/>
            </a:endParaRP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28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ROMS User Stats</a:t>
            </a:r>
            <a:endParaRPr lang="en-US" sz="2800" dirty="0">
              <a:solidFill>
                <a:srgbClr val="0000FF"/>
              </a:solidFill>
              <a:latin typeface="Arial Black" charset="0"/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55085" y="0"/>
            <a:ext cx="7433846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Arial Black" charset="0"/>
                <a:cs typeface="Times New Roman" charset="0"/>
              </a:rPr>
              <a:t>Multiple Versions and Compilers</a:t>
            </a:r>
            <a:endParaRPr lang="en-US" sz="3200" dirty="0">
              <a:latin typeface="Arial Black" charset="0"/>
              <a:cs typeface="Times New Roman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" y="1219200"/>
            <a:ext cx="8763000" cy="3270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858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zlib-1.2.7:</a:t>
            </a: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./configure --prefix=/opt/</a:t>
            </a:r>
            <a:r>
              <a:rPr lang="en-US" sz="1400" dirty="0" err="1">
                <a:solidFill>
                  <a:srgbClr val="0000FF"/>
                </a:solidFill>
                <a:latin typeface="Arial Black" charset="0"/>
                <a:cs typeface="Times New Roman" charset="0"/>
              </a:rPr>
              <a:t>gnusoft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/</a:t>
            </a:r>
            <a:r>
              <a:rPr lang="en-US" sz="1400" dirty="0" err="1">
                <a:solidFill>
                  <a:srgbClr val="0000FF"/>
                </a:solidFill>
                <a:latin typeface="Arial Black" charset="0"/>
                <a:cs typeface="Times New Roman" charset="0"/>
              </a:rPr>
              <a:t>deps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 2&gt;&amp;1 | tee </a:t>
            </a:r>
            <a:r>
              <a:rPr lang="en-US" sz="1400" dirty="0" err="1">
                <a:solidFill>
                  <a:srgbClr val="0000FF"/>
                </a:solidFill>
                <a:latin typeface="Arial Black" charset="0"/>
                <a:cs typeface="Times New Roman" charset="0"/>
              </a:rPr>
              <a:t>conf.log</a:t>
            </a:r>
            <a:endParaRPr lang="en-US" sz="1400" dirty="0">
              <a:solidFill>
                <a:srgbClr val="0000FF"/>
              </a:solidFill>
              <a:latin typeface="Arial Black" charset="0"/>
              <a:cs typeface="Times New Roman" charset="0"/>
            </a:endParaRPr>
          </a:p>
          <a:p>
            <a:pPr eaLnBrk="1" hangingPunct="1">
              <a:spcAft>
                <a:spcPct val="25000"/>
              </a:spcAft>
              <a:buFontTx/>
              <a:buChar char="•"/>
            </a:pPr>
            <a:endParaRPr lang="en-US" sz="1400" dirty="0">
              <a:solidFill>
                <a:srgbClr val="0000FF"/>
              </a:solidFill>
              <a:latin typeface="Arial Black" charset="0"/>
              <a:cs typeface="Times New Roman" charset="0"/>
            </a:endParaRP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hdf5-1.8.9 (</a:t>
            </a:r>
            <a:r>
              <a:rPr lang="en-US" sz="1400" dirty="0" err="1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intel</a:t>
            </a: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)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:</a:t>
            </a: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CC</a:t>
            </a: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=</a:t>
            </a:r>
            <a:r>
              <a:rPr lang="en-US" sz="1400" dirty="0" err="1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gcc</a:t>
            </a: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/</a:t>
            </a:r>
            <a:r>
              <a:rPr lang="en-US" sz="1400" dirty="0" err="1">
                <a:solidFill>
                  <a:srgbClr val="0000FF"/>
                </a:solidFill>
                <a:latin typeface="Arial Black" charset="0"/>
                <a:cs typeface="Times New Roman" charset="0"/>
              </a:rPr>
              <a:t>usr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/local/</a:t>
            </a:r>
            <a:r>
              <a:rPr lang="en-US" sz="1400" dirty="0" err="1">
                <a:solidFill>
                  <a:srgbClr val="0000FF"/>
                </a:solidFill>
                <a:latin typeface="Arial Black" charset="0"/>
                <a:cs typeface="Times New Roman" charset="0"/>
              </a:rPr>
              <a:t>src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/hdf5-1.8.9/configure --with-</a:t>
            </a:r>
            <a:r>
              <a:rPr lang="en-US" sz="1400" dirty="0" err="1">
                <a:solidFill>
                  <a:srgbClr val="0000FF"/>
                </a:solidFill>
                <a:latin typeface="Arial Black" charset="0"/>
                <a:cs typeface="Times New Roman" charset="0"/>
              </a:rPr>
              <a:t>zlib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=/</a:t>
            </a: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opt/</a:t>
            </a:r>
            <a:r>
              <a:rPr lang="en-US" sz="1400" dirty="0" err="1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gnusoft</a:t>
            </a: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/</a:t>
            </a:r>
            <a:r>
              <a:rPr lang="en-US" sz="1400" dirty="0" err="1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deps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/>
            </a:r>
            <a:b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</a:b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--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prefix=/opt/</a:t>
            </a:r>
            <a:r>
              <a:rPr lang="en-US" sz="1400" dirty="0" err="1">
                <a:solidFill>
                  <a:srgbClr val="0000FF"/>
                </a:solidFill>
                <a:latin typeface="Arial Black" charset="0"/>
                <a:cs typeface="Times New Roman" charset="0"/>
              </a:rPr>
              <a:t>intelsoft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/serial/hdf5-1.8.9 --enable-static-exec --disable-shared 2&gt;&amp;1 | tee conf.log</a:t>
            </a:r>
          </a:p>
          <a:p>
            <a:pPr eaLnBrk="1" hangingPunct="1">
              <a:spcAft>
                <a:spcPct val="25000"/>
              </a:spcAft>
              <a:buFontTx/>
              <a:buChar char="•"/>
            </a:pPr>
            <a:endParaRPr lang="en-US" sz="1400" dirty="0">
              <a:solidFill>
                <a:srgbClr val="0000FF"/>
              </a:solidFill>
              <a:latin typeface="Arial Black" charset="0"/>
              <a:cs typeface="Times New Roman" charset="0"/>
            </a:endParaRP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netcdf-4.2.1.1 (</a:t>
            </a:r>
            <a:r>
              <a:rPr lang="en-US" sz="1400" dirty="0" err="1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intel</a:t>
            </a: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)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:</a:t>
            </a: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CXX=g++ CC=</a:t>
            </a:r>
            <a:r>
              <a:rPr lang="en-US" sz="1400" dirty="0" err="1">
                <a:solidFill>
                  <a:srgbClr val="0000FF"/>
                </a:solidFill>
                <a:latin typeface="Arial Black" charset="0"/>
                <a:cs typeface="Times New Roman" charset="0"/>
              </a:rPr>
              <a:t>gcc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 FC=</a:t>
            </a:r>
            <a:r>
              <a:rPr lang="en-US" sz="1400" dirty="0" err="1">
                <a:solidFill>
                  <a:srgbClr val="0000FF"/>
                </a:solidFill>
                <a:latin typeface="Arial Black" charset="0"/>
                <a:cs typeface="Times New Roman" charset="0"/>
              </a:rPr>
              <a:t>ifort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 LDFLAGS="-L/opt/</a:t>
            </a:r>
            <a:r>
              <a:rPr lang="en-US" sz="1400" dirty="0" err="1">
                <a:solidFill>
                  <a:srgbClr val="0000FF"/>
                </a:solidFill>
                <a:latin typeface="Arial Black" charset="0"/>
                <a:cs typeface="Times New Roman" charset="0"/>
              </a:rPr>
              <a:t>gnusoft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/</a:t>
            </a:r>
            <a:r>
              <a:rPr lang="en-US" sz="1400" dirty="0" err="1">
                <a:solidFill>
                  <a:srgbClr val="0000FF"/>
                </a:solidFill>
                <a:latin typeface="Arial Black" charset="0"/>
                <a:cs typeface="Times New Roman" charset="0"/>
              </a:rPr>
              <a:t>deps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/lib -L/opt/</a:t>
            </a:r>
            <a:r>
              <a:rPr lang="en-US" sz="1400" dirty="0" err="1">
                <a:solidFill>
                  <a:srgbClr val="0000FF"/>
                </a:solidFill>
                <a:latin typeface="Arial Black" charset="0"/>
                <a:cs typeface="Times New Roman" charset="0"/>
              </a:rPr>
              <a:t>intelsoft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/serial/hdf5-1.8.9/lib" CPPFLAGS="-DNDEBUG -</a:t>
            </a:r>
            <a:r>
              <a:rPr lang="en-US" sz="1400" dirty="0" err="1">
                <a:solidFill>
                  <a:srgbClr val="0000FF"/>
                </a:solidFill>
                <a:latin typeface="Arial Black" charset="0"/>
                <a:cs typeface="Times New Roman" charset="0"/>
              </a:rPr>
              <a:t>DpgiFortran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 -I/opt/</a:t>
            </a:r>
            <a:r>
              <a:rPr lang="en-US" sz="1400" dirty="0" err="1">
                <a:solidFill>
                  <a:srgbClr val="0000FF"/>
                </a:solidFill>
                <a:latin typeface="Arial Black" charset="0"/>
                <a:cs typeface="Times New Roman" charset="0"/>
              </a:rPr>
              <a:t>gnusoft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/</a:t>
            </a:r>
            <a:r>
              <a:rPr lang="en-US" sz="1400" dirty="0" err="1">
                <a:solidFill>
                  <a:srgbClr val="0000FF"/>
                </a:solidFill>
                <a:latin typeface="Arial Black" charset="0"/>
                <a:cs typeface="Times New Roman" charset="0"/>
              </a:rPr>
              <a:t>deps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/include -I/opt/</a:t>
            </a:r>
            <a:r>
              <a:rPr lang="en-US" sz="1400" dirty="0" err="1">
                <a:solidFill>
                  <a:srgbClr val="0000FF"/>
                </a:solidFill>
                <a:latin typeface="Arial Black" charset="0"/>
                <a:cs typeface="Times New Roman" charset="0"/>
              </a:rPr>
              <a:t>intelsoft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/serial/hdf5-1.8.9/include" ./configure --prefix=/opt/</a:t>
            </a:r>
            <a:r>
              <a:rPr lang="en-US" sz="1400" dirty="0" err="1">
                <a:solidFill>
                  <a:srgbClr val="0000FF"/>
                </a:solidFill>
                <a:latin typeface="Arial Black" charset="0"/>
                <a:cs typeface="Times New Roman" charset="0"/>
              </a:rPr>
              <a:t>intelsoft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/serial/netcdf-4.2.1.1 --disable-shared 2&gt;&amp;1 | tee </a:t>
            </a:r>
            <a:r>
              <a:rPr lang="en-US" sz="1400" dirty="0" err="1">
                <a:solidFill>
                  <a:srgbClr val="0000FF"/>
                </a:solidFill>
                <a:latin typeface="Arial Black" charset="0"/>
                <a:cs typeface="Times New Roman" charset="0"/>
              </a:rPr>
              <a:t>conf_intel.log</a:t>
            </a:r>
            <a:endParaRPr lang="en-US" sz="1400" dirty="0" smtClean="0">
              <a:solidFill>
                <a:srgbClr val="0000FF"/>
              </a:solidFill>
              <a:latin typeface="Arial Black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369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305728" y="0"/>
            <a:ext cx="653255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Arial Black" charset="0"/>
                <a:cs typeface="Times New Roman" charset="0"/>
              </a:rPr>
              <a:t>Single Version and Compiler</a:t>
            </a:r>
            <a:endParaRPr lang="en-US" sz="3200" dirty="0">
              <a:latin typeface="Arial Black" charset="0"/>
              <a:cs typeface="Times New Roman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" y="1219200"/>
            <a:ext cx="8763000" cy="2839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858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zlib-1.2.7:</a:t>
            </a: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./configure --prefix=</a:t>
            </a: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/</a:t>
            </a:r>
            <a:r>
              <a:rPr lang="en-US" sz="1400" dirty="0" err="1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usr</a:t>
            </a: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/local 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2&gt;&amp;1 | tee </a:t>
            </a:r>
            <a:r>
              <a:rPr lang="en-US" sz="1400" dirty="0" err="1">
                <a:solidFill>
                  <a:srgbClr val="0000FF"/>
                </a:solidFill>
                <a:latin typeface="Arial Black" charset="0"/>
                <a:cs typeface="Times New Roman" charset="0"/>
              </a:rPr>
              <a:t>conf.log</a:t>
            </a:r>
            <a:endParaRPr lang="en-US" sz="1400" dirty="0">
              <a:solidFill>
                <a:srgbClr val="0000FF"/>
              </a:solidFill>
              <a:latin typeface="Arial Black" charset="0"/>
              <a:cs typeface="Times New Roman" charset="0"/>
            </a:endParaRPr>
          </a:p>
          <a:p>
            <a:pPr eaLnBrk="1" hangingPunct="1">
              <a:spcAft>
                <a:spcPct val="25000"/>
              </a:spcAft>
              <a:buFontTx/>
              <a:buChar char="•"/>
            </a:pPr>
            <a:endParaRPr lang="en-US" sz="1400" dirty="0">
              <a:solidFill>
                <a:srgbClr val="0000FF"/>
              </a:solidFill>
              <a:latin typeface="Arial Black" charset="0"/>
              <a:cs typeface="Times New Roman" charset="0"/>
            </a:endParaRP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hdf5-1.8.9 (</a:t>
            </a:r>
            <a:r>
              <a:rPr lang="en-US" sz="1400" dirty="0" err="1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intel</a:t>
            </a: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)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:</a:t>
            </a: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CC</a:t>
            </a: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=</a:t>
            </a:r>
            <a:r>
              <a:rPr lang="en-US" sz="1400" dirty="0" err="1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gcc</a:t>
            </a: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 ./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configure --with-</a:t>
            </a:r>
            <a:r>
              <a:rPr lang="en-US" sz="1400" dirty="0" err="1">
                <a:solidFill>
                  <a:srgbClr val="0000FF"/>
                </a:solidFill>
                <a:latin typeface="Arial Black" charset="0"/>
                <a:cs typeface="Times New Roman" charset="0"/>
              </a:rPr>
              <a:t>zlib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=</a:t>
            </a: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/</a:t>
            </a:r>
            <a:r>
              <a:rPr lang="en-US" sz="1400" dirty="0" err="1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usr</a:t>
            </a: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/local 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--prefix=</a:t>
            </a: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/</a:t>
            </a:r>
            <a:r>
              <a:rPr lang="en-US" sz="1400" dirty="0" err="1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usr</a:t>
            </a: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/local 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--enable-static-exec </a:t>
            </a: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/>
            </a:r>
            <a:b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</a:b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--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disable-shared 2&gt;&amp;1 | tee conf.log</a:t>
            </a:r>
          </a:p>
          <a:p>
            <a:pPr eaLnBrk="1" hangingPunct="1">
              <a:spcAft>
                <a:spcPct val="25000"/>
              </a:spcAft>
              <a:buFontTx/>
              <a:buChar char="•"/>
            </a:pPr>
            <a:endParaRPr lang="en-US" sz="1400" dirty="0">
              <a:solidFill>
                <a:srgbClr val="0000FF"/>
              </a:solidFill>
              <a:latin typeface="Arial Black" charset="0"/>
              <a:cs typeface="Times New Roman" charset="0"/>
            </a:endParaRP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netcdf-4.2.1.1 (</a:t>
            </a:r>
            <a:r>
              <a:rPr lang="en-US" sz="1400" dirty="0" err="1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intel</a:t>
            </a: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)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:</a:t>
            </a: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CXX=g++ CC=</a:t>
            </a:r>
            <a:r>
              <a:rPr lang="en-US" sz="1400" dirty="0" err="1">
                <a:solidFill>
                  <a:srgbClr val="0000FF"/>
                </a:solidFill>
                <a:latin typeface="Arial Black" charset="0"/>
                <a:cs typeface="Times New Roman" charset="0"/>
              </a:rPr>
              <a:t>gcc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 FC=</a:t>
            </a:r>
            <a:r>
              <a:rPr lang="en-US" sz="1400" dirty="0" err="1">
                <a:solidFill>
                  <a:srgbClr val="0000FF"/>
                </a:solidFill>
                <a:latin typeface="Arial Black" charset="0"/>
                <a:cs typeface="Times New Roman" charset="0"/>
              </a:rPr>
              <a:t>ifort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 LDFLAGS="-L</a:t>
            </a: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/</a:t>
            </a:r>
            <a:r>
              <a:rPr lang="en-US" sz="1400" dirty="0" err="1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usr</a:t>
            </a: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/local/lib" 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CPPFLAGS="-DNDEBUG </a:t>
            </a: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/>
            </a:r>
            <a:b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</a:b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-</a:t>
            </a:r>
            <a:r>
              <a:rPr lang="en-US" sz="1400" dirty="0" err="1">
                <a:solidFill>
                  <a:srgbClr val="0000FF"/>
                </a:solidFill>
                <a:latin typeface="Arial Black" charset="0"/>
                <a:cs typeface="Times New Roman" charset="0"/>
              </a:rPr>
              <a:t>DpgiFortran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–I/</a:t>
            </a:r>
            <a:r>
              <a:rPr lang="en-US" sz="1400" dirty="0" err="1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usr</a:t>
            </a: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/local/include" 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./configure --prefix=</a:t>
            </a: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/</a:t>
            </a:r>
            <a:r>
              <a:rPr lang="en-US" sz="1400" dirty="0" err="1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usr</a:t>
            </a:r>
            <a:r>
              <a:rPr lang="en-US" sz="1400" dirty="0" smtClean="0">
                <a:solidFill>
                  <a:srgbClr val="0000FF"/>
                </a:solidFill>
                <a:latin typeface="Arial Black" charset="0"/>
                <a:cs typeface="Times New Roman" charset="0"/>
              </a:rPr>
              <a:t>/local </a:t>
            </a:r>
            <a:r>
              <a:rPr lang="en-US" sz="1400" dirty="0">
                <a:solidFill>
                  <a:srgbClr val="0000FF"/>
                </a:solidFill>
                <a:latin typeface="Arial Black" charset="0"/>
                <a:cs typeface="Times New Roman" charset="0"/>
              </a:rPr>
              <a:t>--disable-shared 2&gt;&amp;1 | tee conf_intel.log</a:t>
            </a:r>
            <a:endParaRPr lang="en-US" sz="1400" dirty="0" smtClean="0">
              <a:solidFill>
                <a:srgbClr val="0000FF"/>
              </a:solidFill>
              <a:latin typeface="Arial Black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85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270250" y="0"/>
            <a:ext cx="260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 Black" charset="0"/>
                <a:cs typeface="Times New Roman" charset="0"/>
              </a:rPr>
              <a:t>Web Statistics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964090"/>
              </p:ext>
            </p:extLst>
          </p:nvPr>
        </p:nvGraphicFramePr>
        <p:xfrm>
          <a:off x="30576" y="304799"/>
          <a:ext cx="9037224" cy="4525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62000" y="4876800"/>
            <a:ext cx="8077200" cy="1905000"/>
          </a:xfrm>
          <a:prstGeom prst="rect">
            <a:avLst/>
          </a:prstGeom>
          <a:noFill/>
          <a:ln>
            <a:noFill/>
          </a:ln>
          <a:extLst/>
        </p:spPr>
        <p:txBody>
          <a:bodyPr numCol="2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400" b="0" dirty="0" smtClean="0">
                <a:solidFill>
                  <a:srgbClr val="0000FF"/>
                </a:solidFill>
                <a:latin typeface="Arial Black" pitchFamily="34" charset="0"/>
                <a:cs typeface="+mn-cs"/>
              </a:rPr>
              <a:t>2004 new users: 204</a:t>
            </a:r>
          </a:p>
          <a:p>
            <a:pPr algn="ctr" eaLnBrk="1" hangingPunct="1">
              <a:defRPr/>
            </a:pPr>
            <a:r>
              <a:rPr lang="en-US" sz="2400" b="0" dirty="0" smtClean="0">
                <a:solidFill>
                  <a:srgbClr val="0000FF"/>
                </a:solidFill>
                <a:latin typeface="Arial Black" pitchFamily="34" charset="0"/>
                <a:cs typeface="+mn-cs"/>
              </a:rPr>
              <a:t>2005 new users: 267</a:t>
            </a:r>
          </a:p>
          <a:p>
            <a:pPr algn="ctr" eaLnBrk="1" hangingPunct="1">
              <a:defRPr/>
            </a:pPr>
            <a:r>
              <a:rPr lang="en-US" sz="2400" b="0" dirty="0" smtClean="0">
                <a:solidFill>
                  <a:srgbClr val="0000FF"/>
                </a:solidFill>
                <a:latin typeface="Arial Black" pitchFamily="34" charset="0"/>
                <a:cs typeface="+mn-cs"/>
              </a:rPr>
              <a:t>2006 new users: 288</a:t>
            </a:r>
          </a:p>
          <a:p>
            <a:pPr algn="ctr" eaLnBrk="1" hangingPunct="1">
              <a:defRPr/>
            </a:pPr>
            <a:r>
              <a:rPr lang="en-US" sz="2400" b="0" dirty="0" smtClean="0">
                <a:solidFill>
                  <a:srgbClr val="0000FF"/>
                </a:solidFill>
                <a:latin typeface="Arial Black" pitchFamily="34" charset="0"/>
                <a:cs typeface="+mn-cs"/>
              </a:rPr>
              <a:t>2007 new users: 367</a:t>
            </a:r>
          </a:p>
          <a:p>
            <a:pPr algn="ctr" eaLnBrk="1" hangingPunct="1">
              <a:defRPr/>
            </a:pPr>
            <a:r>
              <a:rPr lang="en-US" sz="2400" b="0" dirty="0" smtClean="0">
                <a:solidFill>
                  <a:srgbClr val="0000FF"/>
                </a:solidFill>
                <a:latin typeface="Arial Black" pitchFamily="34" charset="0"/>
                <a:cs typeface="+mn-cs"/>
              </a:rPr>
              <a:t>2008 new users: 533</a:t>
            </a:r>
          </a:p>
          <a:p>
            <a:pPr algn="ctr" eaLnBrk="1" hangingPunct="1">
              <a:defRPr/>
            </a:pPr>
            <a:r>
              <a:rPr lang="en-US" sz="2400" b="0" dirty="0" smtClean="0">
                <a:solidFill>
                  <a:srgbClr val="0000FF"/>
                </a:solidFill>
                <a:latin typeface="Arial Black" pitchFamily="34" charset="0"/>
                <a:cs typeface="+mn-cs"/>
              </a:rPr>
              <a:t>2009 new users: 475</a:t>
            </a:r>
          </a:p>
          <a:p>
            <a:pPr algn="ctr" eaLnBrk="1" hangingPunct="1">
              <a:defRPr/>
            </a:pPr>
            <a:r>
              <a:rPr lang="en-US" sz="2400" b="0" dirty="0" smtClean="0">
                <a:solidFill>
                  <a:srgbClr val="0000FF"/>
                </a:solidFill>
                <a:latin typeface="Arial Black" pitchFamily="34" charset="0"/>
                <a:cs typeface="+mn-cs"/>
              </a:rPr>
              <a:t>2010 new users: 565</a:t>
            </a:r>
          </a:p>
          <a:p>
            <a:pPr algn="ctr" eaLnBrk="1" hangingPunct="1">
              <a:defRPr/>
            </a:pPr>
            <a:r>
              <a:rPr lang="en-US" sz="2400" b="0" dirty="0" smtClean="0">
                <a:solidFill>
                  <a:srgbClr val="0000FF"/>
                </a:solidFill>
                <a:latin typeface="Arial Black" pitchFamily="34" charset="0"/>
                <a:cs typeface="+mn-cs"/>
              </a:rPr>
              <a:t>2011 new users: 464</a:t>
            </a:r>
          </a:p>
          <a:p>
            <a:pPr algn="ctr" eaLnBrk="1" hangingPunct="1">
              <a:defRPr/>
            </a:pPr>
            <a:r>
              <a:rPr lang="en-US" sz="2400" dirty="0" smtClean="0">
                <a:solidFill>
                  <a:srgbClr val="0000FF"/>
                </a:solidFill>
                <a:latin typeface="Arial Black" pitchFamily="34" charset="0"/>
              </a:rPr>
              <a:t>2012 new users: 507</a:t>
            </a:r>
            <a:endParaRPr lang="en-US" sz="2400" b="0" dirty="0" smtClean="0">
              <a:solidFill>
                <a:srgbClr val="0000FF"/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270250" y="0"/>
            <a:ext cx="260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 Black" charset="0"/>
                <a:cs typeface="Times New Roman" charset="0"/>
              </a:rPr>
              <a:t>Web Statistics</a:t>
            </a:r>
          </a:p>
        </p:txBody>
      </p:sp>
      <p:graphicFrame>
        <p:nvGraphicFramePr>
          <p:cNvPr id="5" name="Group 2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647132"/>
              </p:ext>
            </p:extLst>
          </p:nvPr>
        </p:nvGraphicFramePr>
        <p:xfrm>
          <a:off x="533400" y="1371600"/>
          <a:ext cx="3209730" cy="5080000"/>
        </p:xfrm>
        <a:graphic>
          <a:graphicData uri="http://schemas.openxmlformats.org/drawingml/2006/table">
            <a:tbl>
              <a:tblPr/>
              <a:tblGrid>
                <a:gridCol w="447869"/>
                <a:gridCol w="1940767"/>
                <a:gridCol w="821094"/>
              </a:tblGrid>
              <a:tr h="10033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Oct. ’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vert="eaVert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Country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Users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United States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810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China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492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India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158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Brazil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155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Spain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126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South Korea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126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France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115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Japan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Australia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101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Italy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76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2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132941"/>
              </p:ext>
            </p:extLst>
          </p:nvPr>
        </p:nvGraphicFramePr>
        <p:xfrm>
          <a:off x="5018088" y="1371600"/>
          <a:ext cx="3153918" cy="5118100"/>
        </p:xfrm>
        <a:graphic>
          <a:graphicData uri="http://schemas.openxmlformats.org/drawingml/2006/table">
            <a:tbl>
              <a:tblPr/>
              <a:tblGrid>
                <a:gridCol w="438594"/>
                <a:gridCol w="1900575"/>
                <a:gridCol w="814749"/>
              </a:tblGrid>
              <a:tr h="10033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Oct. ’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vert="eaVert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Country</a:t>
                      </a:r>
                    </a:p>
                  </a:txBody>
                  <a:tcPr marL="91455" marR="91455"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Users</a:t>
                      </a:r>
                    </a:p>
                  </a:txBody>
                  <a:tcPr marL="91455" marR="91455"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11</a:t>
                      </a: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United Kingdom</a:t>
                      </a: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75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Taiwan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6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13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Canada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61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14</a:t>
                      </a: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Norway</a:t>
                      </a: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55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15</a:t>
                      </a: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Mexico</a:t>
                      </a: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51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16</a:t>
                      </a: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Germany</a:t>
                      </a: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48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17</a:t>
                      </a: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Portugal</a:t>
                      </a: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44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Chile</a:t>
                      </a: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44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19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Vietnam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34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20</a:t>
                      </a: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Russia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33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33CC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E2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FF"/>
      </a:hlink>
      <a:folHlink>
        <a:srgbClr val="FFFFFF"/>
      </a:folHlink>
    </a:clrScheme>
    <a:fontScheme name="1_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5316</TotalTime>
  <Words>244</Words>
  <Application>Microsoft Office PowerPoint</Application>
  <PresentationFormat>On-screen Show (4:3)</PresentationFormat>
  <Paragraphs>116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Rutgers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Rutgers</dc:creator>
  <cp:lastModifiedBy>robertson</cp:lastModifiedBy>
  <cp:revision>64</cp:revision>
  <dcterms:created xsi:type="dcterms:W3CDTF">2009-03-24T18:02:36Z</dcterms:created>
  <dcterms:modified xsi:type="dcterms:W3CDTF">2012-11-09T13:48:15Z</dcterms:modified>
</cp:coreProperties>
</file>