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0" r:id="rId1"/>
  </p:sldMasterIdLst>
  <p:notesMasterIdLst>
    <p:notesMasterId r:id="rId27"/>
  </p:notesMasterIdLst>
  <p:sldIdLst>
    <p:sldId id="256" r:id="rId2"/>
    <p:sldId id="290" r:id="rId3"/>
    <p:sldId id="258" r:id="rId4"/>
    <p:sldId id="330" r:id="rId5"/>
    <p:sldId id="331" r:id="rId6"/>
    <p:sldId id="259" r:id="rId7"/>
    <p:sldId id="272" r:id="rId8"/>
    <p:sldId id="267" r:id="rId9"/>
    <p:sldId id="334" r:id="rId10"/>
    <p:sldId id="293" r:id="rId11"/>
    <p:sldId id="328" r:id="rId12"/>
    <p:sldId id="319" r:id="rId13"/>
    <p:sldId id="270" r:id="rId14"/>
    <p:sldId id="260" r:id="rId15"/>
    <p:sldId id="321" r:id="rId16"/>
    <p:sldId id="329" r:id="rId17"/>
    <p:sldId id="325" r:id="rId18"/>
    <p:sldId id="322" r:id="rId19"/>
    <p:sldId id="335" r:id="rId20"/>
    <p:sldId id="326" r:id="rId21"/>
    <p:sldId id="327" r:id="rId22"/>
    <p:sldId id="263" r:id="rId23"/>
    <p:sldId id="273" r:id="rId24"/>
    <p:sldId id="333" r:id="rId25"/>
    <p:sldId id="332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E6E6E"/>
    <a:srgbClr val="EDEDED"/>
    <a:srgbClr val="000000"/>
    <a:srgbClr val="DE57D7"/>
    <a:srgbClr val="FFFFFF"/>
    <a:srgbClr val="FFF9E5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321" autoAdjust="0"/>
    <p:restoredTop sz="94652" autoAdjust="0"/>
  </p:normalViewPr>
  <p:slideViewPr>
    <p:cSldViewPr snapToGrid="0" snapToObjects="1">
      <p:cViewPr varScale="1">
        <p:scale>
          <a:sx n="97" d="100"/>
          <a:sy n="97" d="100"/>
        </p:scale>
        <p:origin x="-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10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68DE5-DE0A-194B-927C-F667159FB1B6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7638D-1D2A-414F-AF8D-7E9F08AB077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6C334E0-C492-9242-8931-8A8408CEC3FC}" type="datetimeFigureOut">
              <a:rPr lang="fr-FR" smtClean="0"/>
              <a:pPr/>
              <a:t>23/10/12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0A81C6-1F16-984C-9DAE-1A72CBD8EA5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6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???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8" y="106200"/>
            <a:ext cx="8931346" cy="66985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249" y="93871"/>
            <a:ext cx="6698406" cy="858629"/>
          </a:xfrm>
        </p:spPr>
        <p:txBody>
          <a:bodyPr/>
          <a:lstStyle/>
          <a:p>
            <a:r>
              <a:rPr lang="en-US" dirty="0" smtClean="0"/>
              <a:t>ROMS effective resolution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8582" y="952500"/>
            <a:ext cx="4593167" cy="1752600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/>
              <a:t>Patrick Marchesiello, IRD</a:t>
            </a:r>
          </a:p>
          <a:p>
            <a:pPr algn="l"/>
            <a:r>
              <a:rPr lang="fr-FR" sz="2000" dirty="0" smtClean="0"/>
              <a:t>ROMS Meeting, Rio, Octobre 2012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Dif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30" y="1003177"/>
            <a:ext cx="2433320" cy="1899920"/>
          </a:xfrm>
          <a:prstGeom prst="rect">
            <a:avLst/>
          </a:prstGeom>
        </p:spPr>
      </p:pic>
      <p:pic>
        <p:nvPicPr>
          <p:cNvPr id="27" name="Image 26" descr="UP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789" y="1013977"/>
            <a:ext cx="2433320" cy="1899920"/>
          </a:xfrm>
          <a:prstGeom prst="rect">
            <a:avLst/>
          </a:prstGeom>
        </p:spPr>
      </p:pic>
      <p:pic>
        <p:nvPicPr>
          <p:cNvPr id="26" name="Image 25" descr="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07" y="1015506"/>
            <a:ext cx="2433320" cy="189992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499283"/>
          </a:xfrm>
        </p:spPr>
        <p:txBody>
          <a:bodyPr/>
          <a:lstStyle/>
          <a:p>
            <a:r>
              <a:rPr lang="en-US" dirty="0" smtClean="0"/>
              <a:t>Numerical Diffusion/dispersion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34071" y="1027632"/>
            <a:ext cx="1469844" cy="1923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Handwriting - Dakota"/>
                <a:cs typeface="Handwriting - Dakota"/>
              </a:rPr>
              <a:t>Hyperdiffusion</a:t>
            </a:r>
            <a:endParaRPr lang="fr-FR" sz="1200" dirty="0">
              <a:solidFill>
                <a:schemeClr val="tx1"/>
              </a:solidFill>
              <a:latin typeface="Handwriting - Dakota"/>
              <a:cs typeface="Handwriting - Dakota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05584" y="101397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C4</a:t>
            </a:r>
            <a:endParaRPr lang="fr-FR" dirty="0">
              <a:latin typeface="Handwriting - Dakota"/>
              <a:cs typeface="Handwriting - Dakota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34509" y="104843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UP3</a:t>
            </a:r>
            <a:endParaRPr lang="fr-FR" dirty="0">
              <a:latin typeface="Handwriting - Dakota"/>
              <a:cs typeface="Handwriting - Dakot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97789" y="5821918"/>
            <a:ext cx="150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Phase error</a:t>
            </a:r>
            <a:endParaRPr lang="en-US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12505" y="5821918"/>
            <a:ext cx="196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Amplitude error</a:t>
            </a:r>
            <a:endParaRPr lang="en-US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2055812" y="3192463"/>
          <a:ext cx="6307138" cy="2506662"/>
        </p:xfrm>
        <a:graphic>
          <a:graphicData uri="http://schemas.openxmlformats.org/presentationml/2006/ole">
            <p:oleObj spid="_x0000_s129032" name="Équation" r:id="rId6" imgW="4610100" imgH="1828800" progId="Equation.3">
              <p:embed/>
            </p:oleObj>
          </a:graphicData>
        </a:graphic>
      </p:graphicFrame>
      <p:sp>
        <p:nvSpPr>
          <p:cNvPr id="29" name="ZoneTexte 28"/>
          <p:cNvSpPr txBox="1"/>
          <p:nvPr/>
        </p:nvSpPr>
        <p:spPr>
          <a:xfrm rot="19899422">
            <a:off x="369057" y="3397288"/>
            <a:ext cx="157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UP3 </a:t>
            </a:r>
            <a:r>
              <a:rPr lang="fr-FR" dirty="0" err="1" smtClean="0">
                <a:latin typeface="Handwriting - Dakota"/>
                <a:cs typeface="Handwriting - Dakota"/>
              </a:rPr>
              <a:t>scheme</a:t>
            </a:r>
            <a:endParaRPr lang="fr-FR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5864225" y="1612900"/>
          <a:ext cx="2778125" cy="1341438"/>
        </p:xfrm>
        <a:graphic>
          <a:graphicData uri="http://schemas.openxmlformats.org/presentationml/2006/ole">
            <p:oleObj spid="_x0000_s197634" name="Équation" r:id="rId3" imgW="1651000" imgH="80010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674935" y="1163085"/>
            <a:ext cx="3145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For UP1 and UP3 (general law?):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4228" y="331899"/>
            <a:ext cx="590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Effective resolution estimated from dispersion errors of 1D linear advection problem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5714619" y="3246713"/>
            <a:ext cx="30860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-128"/>
              </a:defRPr>
            </a:lvl9pPr>
          </a:lstStyle>
          <a:p>
            <a:pPr algn="just"/>
            <a:r>
              <a:rPr lang="en-US" sz="1400" dirty="0" smtClean="0">
                <a:solidFill>
                  <a:srgbClr val="FFFFFF"/>
                </a:solidFill>
              </a:rPr>
              <a:t>The role of model filters is to dissipate dispersive errors. </a:t>
            </a:r>
          </a:p>
          <a:p>
            <a:pPr algn="just"/>
            <a:endParaRPr lang="en-US" sz="1400" dirty="0" smtClean="0">
              <a:solidFill>
                <a:srgbClr val="FFFFFF"/>
              </a:solidFill>
            </a:endParaRPr>
          </a:p>
          <a:p>
            <a:pPr algn="just"/>
            <a:r>
              <a:rPr lang="en-US" sz="1400" dirty="0" smtClean="0">
                <a:solidFill>
                  <a:srgbClr val="FFFFFF"/>
                </a:solidFill>
              </a:rPr>
              <a:t>If they are not optimal, they dissipate too much or not enough.</a:t>
            </a:r>
          </a:p>
          <a:p>
            <a:pPr algn="just"/>
            <a:endParaRPr lang="fr-FR" sz="1400" dirty="0" smtClean="0">
              <a:solidFill>
                <a:srgbClr val="FFFFFF"/>
              </a:solidFill>
            </a:endParaRPr>
          </a:p>
          <a:p>
            <a:pPr algn="just"/>
            <a:r>
              <a:rPr lang="en-US" sz="1400" i="1" dirty="0" smtClean="0">
                <a:solidFill>
                  <a:srgbClr val="FFFFFF"/>
                </a:solidFill>
              </a:rPr>
              <a:t>Upwind </a:t>
            </a:r>
            <a:r>
              <a:rPr lang="en-US" sz="1400" dirty="0" smtClean="0">
                <a:solidFill>
                  <a:srgbClr val="FFFFFF"/>
                </a:solidFill>
              </a:rPr>
              <a:t>schemes present some kind of optimality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7556" y="5391790"/>
            <a:ext cx="3826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600" dirty="0" smtClean="0">
                <a:solidFill>
                  <a:srgbClr val="FFFFFF"/>
                </a:solidFill>
                <a:latin typeface="Calisto MT" charset="0"/>
              </a:rPr>
              <a:t>Effective Resolution :</a:t>
            </a:r>
          </a:p>
          <a:p>
            <a:pPr lvl="1" algn="just"/>
            <a:r>
              <a:rPr lang="en-US" sz="1600" dirty="0" smtClean="0">
                <a:solidFill>
                  <a:srgbClr val="FFFFFF"/>
                </a:solidFill>
                <a:latin typeface="Calisto MT" charset="0"/>
              </a:rPr>
              <a:t> - Order 1-2 schemes:</a:t>
            </a:r>
            <a:r>
              <a:rPr lang="en-US" sz="1600" baseline="30000" dirty="0" smtClean="0">
                <a:solidFill>
                  <a:srgbClr val="FFFFFF"/>
                </a:solidFill>
                <a:latin typeface="Calisto MT" charset="0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~ 50 </a:t>
            </a:r>
            <a:r>
              <a:rPr lang="en-US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Δx</a:t>
            </a:r>
            <a:endParaRPr lang="en-US" sz="1600" dirty="0" smtClean="0">
              <a:solidFill>
                <a:srgbClr val="FFFFFF"/>
              </a:solidFill>
              <a:latin typeface="Calisto MT" charset="0"/>
            </a:endParaRPr>
          </a:p>
          <a:p>
            <a:pPr lvl="1" algn="just"/>
            <a:r>
              <a:rPr lang="en-US" sz="1600" dirty="0" smtClean="0">
                <a:solidFill>
                  <a:srgbClr val="FFFFFF"/>
                </a:solidFill>
                <a:latin typeface="Calisto MT" charset="0"/>
              </a:rPr>
              <a:t> - Order 3-4 schemes: </a:t>
            </a:r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~ 10 </a:t>
            </a:r>
            <a:r>
              <a:rPr lang="en-US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Δx</a:t>
            </a:r>
            <a:endParaRPr lang="en-US" sz="1600" dirty="0" smtClean="0">
              <a:solidFill>
                <a:srgbClr val="FFFFFF"/>
              </a:solidFill>
              <a:latin typeface="Calisto MT" charset="0"/>
            </a:endParaRPr>
          </a:p>
          <a:p>
            <a:pPr lvl="1" algn="just"/>
            <a:endParaRPr lang="en-US" sz="1600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13" name="Image 12" descr="cgrou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9725" y="1495406"/>
            <a:ext cx="5257800" cy="4914900"/>
          </a:xfrm>
          <a:prstGeom prst="rect">
            <a:avLst/>
          </a:prstGeom>
        </p:spPr>
      </p:pic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6516229" y="331899"/>
          <a:ext cx="990489" cy="576317"/>
        </p:xfrm>
        <a:graphic>
          <a:graphicData uri="http://schemas.openxmlformats.org/presentationml/2006/ole">
            <p:oleObj spid="_x0000_s197635" name="Équation" r:id="rId6" imgW="609600" imgH="35560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187839" y="250804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  <a:latin typeface="Handwriting - Dakota"/>
                <a:cs typeface="Handwriting - Dakota"/>
              </a:rPr>
              <a:t>C4</a:t>
            </a:r>
            <a:endParaRPr lang="fr-FR" dirty="0">
              <a:solidFill>
                <a:srgbClr val="3366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9791" y="307437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  <a:latin typeface="Handwriting - Dakota"/>
                <a:cs typeface="Handwriting - Dakota"/>
              </a:rPr>
              <a:t>C2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time_step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74" y="455934"/>
            <a:ext cx="5382035" cy="56861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8866" y="455934"/>
            <a:ext cx="3128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TEMPORAL SCHEME: </a:t>
            </a:r>
            <a:r>
              <a:rPr lang="en-US" dirty="0" smtClean="0">
                <a:solidFill>
                  <a:srgbClr val="FFFFFF"/>
                </a:solidFill>
              </a:rPr>
              <a:t>the way out of LF + </a:t>
            </a:r>
            <a:r>
              <a:rPr lang="en-US" dirty="0" err="1" smtClean="0">
                <a:solidFill>
                  <a:srgbClr val="FFFFFF"/>
                </a:solidFill>
              </a:rPr>
              <a:t>Asselin</a:t>
            </a:r>
            <a:r>
              <a:rPr lang="en-US" dirty="0" smtClean="0">
                <a:solidFill>
                  <a:srgbClr val="FFFFFF"/>
                </a:solidFill>
              </a:rPr>
              <a:t> filter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53044" y="6142039"/>
            <a:ext cx="3687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Shchepetkin</a:t>
            </a:r>
            <a:r>
              <a:rPr lang="fr-FR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 and </a:t>
            </a:r>
            <a:r>
              <a:rPr lang="fr-FR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McWilliams</a:t>
            </a:r>
            <a:r>
              <a:rPr lang="fr-FR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, 2005</a:t>
            </a:r>
            <a:endParaRPr lang="fr-FR" sz="1600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4" name="Coeur 13"/>
          <p:cNvSpPr/>
          <p:nvPr/>
        </p:nvSpPr>
        <p:spPr>
          <a:xfrm>
            <a:off x="3379254" y="3332657"/>
            <a:ext cx="702234" cy="531922"/>
          </a:xfrm>
          <a:prstGeom prst="heart">
            <a:avLst/>
          </a:prstGeom>
          <a:solidFill>
            <a:srgbClr val="660075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oeur 14"/>
          <p:cNvSpPr/>
          <p:nvPr/>
        </p:nvSpPr>
        <p:spPr>
          <a:xfrm>
            <a:off x="6071730" y="4754735"/>
            <a:ext cx="702234" cy="531922"/>
          </a:xfrm>
          <a:prstGeom prst="heart">
            <a:avLst/>
          </a:prstGeom>
          <a:solidFill>
            <a:srgbClr val="660075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68867" y="1669892"/>
            <a:ext cx="3128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 schemes are standing out :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 RK3 (WRF)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 LF-AM3 (ROMS)</a:t>
            </a: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With these we can suppose/hope  that numerical errors are dominated by spatial schemes.</a:t>
            </a:r>
          </a:p>
          <a:p>
            <a:endParaRPr lang="en-US" sz="1600" dirty="0" smtClean="0">
              <a:solidFill>
                <a:srgbClr val="FFFFFF"/>
              </a:solidFill>
              <a:latin typeface="Handwriting - Dakota"/>
              <a:cs typeface="Handwriting - Dakota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But non are accurate for wave periods smaller than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10 </a:t>
            </a:r>
            <a:r>
              <a:rPr lang="en-US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Δt</a:t>
            </a:r>
            <a:endParaRPr lang="en-US" sz="1600" dirty="0" smtClean="0">
              <a:solidFill>
                <a:srgbClr val="FFFFFF"/>
              </a:solidFill>
              <a:latin typeface="Handwriting - Dakota"/>
              <a:cs typeface="Handwriting - Dakota"/>
            </a:endParaRPr>
          </a:p>
          <a:p>
            <a:endParaRPr lang="en-US" sz="1600" dirty="0" smtClean="0">
              <a:solidFill>
                <a:srgbClr val="FFFFFF"/>
              </a:solidFill>
              <a:latin typeface="Handwriting - Dakota"/>
              <a:cs typeface="Handwriting - Dakota"/>
            </a:endParaRPr>
          </a:p>
          <a:p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… internal waves are generally sacrificed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re 1"/>
          <p:cNvSpPr>
            <a:spLocks noGrp="1"/>
          </p:cNvSpPr>
          <p:nvPr>
            <p:ph type="title"/>
          </p:nvPr>
        </p:nvSpPr>
        <p:spPr>
          <a:xfrm>
            <a:off x="779462" y="381000"/>
            <a:ext cx="8109819" cy="950531"/>
          </a:xfrm>
        </p:spPr>
        <p:txBody>
          <a:bodyPr/>
          <a:lstStyle/>
          <a:p>
            <a:r>
              <a:rPr lang="en-US" sz="3200" dirty="0" smtClean="0"/>
              <a:t>Global estimation of diffusion et practical definition of effective resolution</a:t>
            </a:r>
          </a:p>
        </p:txBody>
      </p:sp>
      <p:sp>
        <p:nvSpPr>
          <p:cNvPr id="21508" name="Espace réservé du contenu 2"/>
          <p:cNvSpPr>
            <a:spLocks noGrp="1"/>
          </p:cNvSpPr>
          <p:nvPr>
            <p:ph sz="half" idx="1"/>
          </p:nvPr>
        </p:nvSpPr>
        <p:spPr>
          <a:xfrm>
            <a:off x="779462" y="1890334"/>
            <a:ext cx="6946900" cy="987425"/>
          </a:xfrm>
        </p:spPr>
        <p:txBody>
          <a:bodyPr>
            <a:normAutofit/>
          </a:bodyPr>
          <a:lstStyle/>
          <a:p>
            <a:r>
              <a:rPr lang="en-US" dirty="0" err="1" smtClean="0"/>
              <a:t>Skamarock</a:t>
            </a:r>
            <a:r>
              <a:rPr lang="en-US" dirty="0" smtClean="0"/>
              <a:t> (2004): effective resolution can be detected from the KE spectrum of the model solution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485069" y="3117730"/>
          <a:ext cx="5811837" cy="2897188"/>
        </p:xfrm>
        <a:graphic>
          <a:graphicData uri="http://schemas.openxmlformats.org/presentationml/2006/ole">
            <p:oleObj spid="_x0000_s76804" name="Document" r:id="rId3" imgW="4254500" imgH="212090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6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174" y="624327"/>
            <a:ext cx="7583487" cy="1044388"/>
          </a:xfrm>
        </p:spPr>
        <p:txBody>
          <a:bodyPr/>
          <a:lstStyle/>
          <a:p>
            <a:pPr algn="ctr"/>
            <a:r>
              <a:rPr lang="en-US" sz="3200" dirty="0" smtClean="0"/>
              <a:t>Towards a more accurate evaluation of effective resolution</a:t>
            </a:r>
            <a:endParaRPr lang="en-US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940354" y="5396712"/>
            <a:ext cx="53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Marchesiello, Capet, </a:t>
            </a:r>
            <a:r>
              <a:rPr lang="fr-FR" sz="14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Menkes</a:t>
            </a:r>
            <a:r>
              <a:rPr lang="fr-FR" sz="14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Kennan</a:t>
            </a:r>
            <a:r>
              <a:rPr lang="fr-FR" sz="14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, </a:t>
            </a:r>
            <a:r>
              <a:rPr lang="fr-FR" sz="1400" i="1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Ocean</a:t>
            </a:r>
            <a:r>
              <a:rPr lang="fr-FR" sz="1400" i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lang="fr-FR" sz="1400" i="1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Modelling</a:t>
            </a:r>
            <a:r>
              <a:rPr lang="fr-FR" sz="1400" i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2011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LEGOS/LPO/LOCEAN</a:t>
            </a:r>
            <a:endParaRPr lang="fr-FR" sz="14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7" name="Espace réservé du contenu 3" descr="sst_nested_TI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85" t="22630" r="2323" b="14292"/>
              <a:stretch>
                <a:fillRect/>
              </a:stretch>
            </p:blipFill>
          </mc:Choice>
          <mc:Fallback>
            <p:blipFill>
              <a:blip r:embed="rId3"/>
              <a:srcRect l="-1885" t="22630" r="2323" b="14292"/>
              <a:stretch>
                <a:fillRect/>
              </a:stretch>
            </p:blipFill>
          </mc:Fallback>
        </mc:AlternateContent>
        <p:spPr>
          <a:xfrm>
            <a:off x="1117257" y="2257441"/>
            <a:ext cx="6915437" cy="3095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2083" y="381001"/>
            <a:ext cx="7345797" cy="6132270"/>
          </a:xfrm>
          <a:effectLst>
            <a:outerShdw blurRad="50800" dist="419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3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5516" y="192061"/>
          <a:ext cx="8830044" cy="666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511"/>
                <a:gridCol w="2207511"/>
                <a:gridCol w="2207511"/>
                <a:gridCol w="2207511"/>
              </a:tblGrid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ROMS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Rutgers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AGRIF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UCLA</a:t>
                      </a:r>
                      <a:endParaRPr lang="en-US" sz="1100" noProof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Origin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UCLA-Rutgers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UCLA-IRD-INRIA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UCLA</a:t>
                      </a:r>
                      <a:endParaRPr lang="en-US" sz="1100" noProof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Maintenance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Rutgers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IRD-INRIA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UCLA</a:t>
                      </a:r>
                      <a:endParaRPr lang="en-US" sz="1100" noProof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Realm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US East Coast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Europe-World</a:t>
                      </a:r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smtClean="0"/>
                        <a:t>US West coast</a:t>
                      </a:r>
                      <a:endParaRPr lang="en-US" sz="1100" noProof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Introductory year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1998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1999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2002</a:t>
                      </a:r>
                      <a:endParaRPr lang="en-US" sz="1100" noProof="0" dirty="0"/>
                    </a:p>
                  </a:txBody>
                  <a:tcPr/>
                </a:tc>
              </a:tr>
              <a:tr h="29427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Time stepping algorithms and stability limits</a:t>
                      </a:r>
                      <a:endParaRPr lang="en-US" sz="1100" noProof="0" dirty="0"/>
                    </a:p>
                  </a:txBody>
                  <a:tcPr>
                    <a:solidFill>
                      <a:srgbClr val="88CDF4">
                        <a:alpha val="3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Coupling</a:t>
                      </a:r>
                      <a:r>
                        <a:rPr lang="en-US" sz="1100" baseline="0" noProof="0" dirty="0" smtClean="0"/>
                        <a:t> stage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Predictor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Corrector</a:t>
                      </a:r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2D</a:t>
                      </a:r>
                      <a:r>
                        <a:rPr lang="en-US" sz="1100" baseline="0" noProof="0" dirty="0" smtClean="0"/>
                        <a:t> momentum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LF-AM3 with FB feedback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Generalized FB</a:t>
                      </a:r>
                      <a:r>
                        <a:rPr lang="en-US" sz="1100" baseline="0" noProof="0" dirty="0" smtClean="0"/>
                        <a:t> (AB3-AM4)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3D momentum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AB3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LF-AM3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Tracers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LF-TR</a:t>
                      </a:r>
                    </a:p>
                    <a:p>
                      <a:pPr algn="ctr"/>
                      <a:r>
                        <a:rPr lang="en-US" sz="1100" noProof="0" dirty="0" smtClean="0"/>
                        <a:t>Explicit </a:t>
                      </a:r>
                      <a:r>
                        <a:rPr lang="en-US" sz="1100" noProof="0" dirty="0" err="1" smtClean="0"/>
                        <a:t>geopotential</a:t>
                      </a:r>
                      <a:r>
                        <a:rPr lang="en-US" sz="1100" noProof="0" dirty="0" smtClean="0"/>
                        <a:t> diffusion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LF-AM3</a:t>
                      </a:r>
                    </a:p>
                    <a:p>
                      <a:pPr algn="ctr"/>
                      <a:r>
                        <a:rPr lang="en-US" sz="1100" noProof="0" dirty="0" smtClean="0"/>
                        <a:t>Semi-</a:t>
                      </a:r>
                      <a:r>
                        <a:rPr lang="en-US" sz="1100" noProof="0" dirty="0" err="1" smtClean="0"/>
                        <a:t>implicite</a:t>
                      </a:r>
                      <a:r>
                        <a:rPr lang="en-US" sz="1100" noProof="0" dirty="0" smtClean="0"/>
                        <a:t> isopycnal </a:t>
                      </a:r>
                      <a:r>
                        <a:rPr lang="en-US" sz="1100" noProof="0" dirty="0" err="1" smtClean="0"/>
                        <a:t>hyperdiffusion</a:t>
                      </a:r>
                      <a:r>
                        <a:rPr lang="en-US" sz="1100" noProof="0" dirty="0" smtClean="0"/>
                        <a:t> </a:t>
                      </a:r>
                    </a:p>
                    <a:p>
                      <a:pPr algn="ctr"/>
                      <a:r>
                        <a:rPr lang="en-US" sz="1100" noProof="0" dirty="0" smtClean="0"/>
                        <a:t>(no added stability constraint)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Internal</a:t>
                      </a:r>
                      <a:r>
                        <a:rPr lang="en-US" sz="1100" baseline="0" noProof="0" dirty="0" smtClean="0"/>
                        <a:t> waves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Generalized FB (AB3-TR)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LF-AM3 with FB feedback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err="1" smtClean="0"/>
                        <a:t>Cu_max</a:t>
                      </a:r>
                      <a:r>
                        <a:rPr lang="en-US" sz="1100" noProof="0" dirty="0" smtClean="0"/>
                        <a:t> 2D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1.85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1.78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err="1" smtClean="0"/>
                        <a:t>Cu_max</a:t>
                      </a:r>
                      <a:r>
                        <a:rPr lang="en-US" sz="1100" noProof="0" dirty="0" smtClean="0"/>
                        <a:t> 3D advection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0.72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1.58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18408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err="1" smtClean="0"/>
                        <a:t>Cu_max</a:t>
                      </a:r>
                      <a:r>
                        <a:rPr lang="en-US" sz="1100" noProof="0" dirty="0" smtClean="0"/>
                        <a:t> </a:t>
                      </a:r>
                      <a:r>
                        <a:rPr lang="en-US" sz="1100" noProof="0" dirty="0" err="1" smtClean="0"/>
                        <a:t>Coriolis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0.72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1.58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195102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err="1" smtClean="0"/>
                        <a:t>Cu_max</a:t>
                      </a:r>
                      <a:r>
                        <a:rPr lang="en-US" sz="1100" noProof="0" dirty="0" smtClean="0"/>
                        <a:t> internal</a:t>
                      </a:r>
                      <a:r>
                        <a:rPr lang="en-US" sz="1100" baseline="0" noProof="0" dirty="0" smtClean="0"/>
                        <a:t> waves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1.14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1.85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Storage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4,3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3,3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Miscellaneous code features and related developments</a:t>
                      </a:r>
                      <a:endParaRPr lang="en-US" sz="1100" noProof="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Parallelization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MPI or </a:t>
                      </a:r>
                      <a:r>
                        <a:rPr lang="en-US" sz="1100" noProof="0" dirty="0" err="1" smtClean="0"/>
                        <a:t>OpenMP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MPI or </a:t>
                      </a:r>
                      <a:r>
                        <a:rPr lang="en-US" sz="1100" noProof="0" dirty="0" err="1" smtClean="0"/>
                        <a:t>OpenMP</a:t>
                      </a:r>
                      <a:r>
                        <a:rPr lang="en-US" sz="1100" noProof="0" dirty="0" smtClean="0"/>
                        <a:t> (hybrid version)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Hybrid</a:t>
                      </a:r>
                      <a:r>
                        <a:rPr lang="en-US" sz="1100" baseline="0" noProof="0" dirty="0" smtClean="0"/>
                        <a:t> </a:t>
                      </a:r>
                      <a:r>
                        <a:rPr lang="en-US" sz="1100" baseline="0" noProof="0" dirty="0" err="1" smtClean="0"/>
                        <a:t>MPI+OpenMP</a:t>
                      </a:r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Nesting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On-line at baroclinic level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On-line</a:t>
                      </a:r>
                      <a:r>
                        <a:rPr lang="en-US" sz="1100" baseline="0" noProof="0" dirty="0" smtClean="0"/>
                        <a:t> at barotropic level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Off-line</a:t>
                      </a:r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Data assimilation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4DVAR</a:t>
                      </a:r>
                      <a:endParaRPr lang="en-US" sz="11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3DVAR</a:t>
                      </a:r>
                      <a:endParaRPr lang="en-US" sz="11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noProof="0" dirty="0"/>
                    </a:p>
                  </a:txBody>
                  <a:tcPr/>
                </a:tc>
              </a:tr>
              <a:tr h="294277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Wave-current</a:t>
                      </a:r>
                      <a:r>
                        <a:rPr lang="en-US" sz="1100" baseline="0" noProof="0" dirty="0" smtClean="0"/>
                        <a:t> interaction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Mellor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none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McWilliams</a:t>
                      </a:r>
                      <a:endParaRPr lang="en-US" sz="1100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Air-sea coupling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MCT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Home-made</a:t>
                      </a:r>
                      <a:r>
                        <a:rPr lang="en-US" sz="1100" baseline="0" noProof="0" dirty="0" smtClean="0"/>
                        <a:t> + OASIS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 smtClean="0"/>
                        <a:t>none</a:t>
                      </a:r>
                      <a:endParaRPr lang="en-US" sz="11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435925"/>
            <a:ext cx="7863644" cy="881704"/>
          </a:xfrm>
        </p:spPr>
        <p:txBody>
          <a:bodyPr/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>
                <a:solidFill>
                  <a:srgbClr val="FFFFFF"/>
                </a:solidFill>
              </a:rPr>
              <a:t>Rotated Isopycnal </a:t>
            </a:r>
            <a:r>
              <a:rPr lang="en-US" sz="3600" dirty="0" err="1" smtClean="0">
                <a:solidFill>
                  <a:srgbClr val="FFFFFF"/>
                </a:solidFill>
              </a:rPr>
              <a:t>hyperdiffusion</a:t>
            </a:r>
            <a:r>
              <a:rPr lang="en-US" sz="2800" dirty="0" smtClean="0">
                <a:solidFill>
                  <a:srgbClr val="FFFFFF"/>
                </a:solidFill>
              </a:rPr>
              <a:t/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000" dirty="0" err="1" smtClean="0"/>
              <a:t>Lemarié</a:t>
            </a:r>
            <a:r>
              <a:rPr lang="en-US" sz="2000" dirty="0" smtClean="0"/>
              <a:t> et al, 2012; Marchesiello et al., 2009 </a:t>
            </a:r>
            <a:endParaRPr lang="en-US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9313" y="1194734"/>
            <a:ext cx="7062214" cy="491038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Temporal discretization : semi implicit scheme with no added stability constraint (same as non-rotated diffusion for proper selection of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/>
              <a:t>κ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Spatial discretization: accuracy of isopycnal slope computation (compact stencil)</a:t>
            </a:r>
          </a:p>
        </p:txBody>
      </p:sp>
      <p:pic>
        <p:nvPicPr>
          <p:cNvPr id="8" name="Image 7" descr="diff4_isopyc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53" y="4743801"/>
            <a:ext cx="3244897" cy="15192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45850" y="5949106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Lemarié</a:t>
            </a:r>
            <a:r>
              <a:rPr lang="fr-FR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 et al. 2012</a:t>
            </a:r>
            <a:endParaRPr lang="fr-FR" sz="1600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1" name="ZoneTexte 10"/>
          <p:cNvSpPr txBox="1"/>
          <p:nvPr/>
        </p:nvSpPr>
        <p:spPr>
          <a:xfrm rot="19856058">
            <a:off x="6302980" y="254151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Method</a:t>
            </a:r>
            <a:r>
              <a:rPr lang="fr-FR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 of </a:t>
            </a:r>
          </a:p>
          <a:p>
            <a:r>
              <a:rPr lang="fr-FR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stabilizing</a:t>
            </a:r>
            <a:r>
              <a:rPr lang="fr-FR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 correction</a:t>
            </a:r>
            <a:endParaRPr lang="fr-FR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2582863" y="2643188"/>
          <a:ext cx="3760787" cy="1006475"/>
        </p:xfrm>
        <a:graphic>
          <a:graphicData uri="http://schemas.openxmlformats.org/presentationml/2006/ole">
            <p:oleObj spid="_x0000_s193538" name="Équation" r:id="rId4" imgW="2324100" imgH="622300" progId="Equation.3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23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528" y="381000"/>
            <a:ext cx="8347194" cy="1044388"/>
          </a:xfrm>
        </p:spPr>
        <p:txBody>
          <a:bodyPr/>
          <a:lstStyle/>
          <a:p>
            <a:pPr algn="ctr"/>
            <a:r>
              <a:rPr lang="en-US" sz="3200" dirty="0" smtClean="0"/>
              <a:t>Completion of 2-way Nesting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Debreu et al., 2012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and conservative 2-way nesting performed at the </a:t>
            </a:r>
            <a:r>
              <a:rPr lang="en-US" i="1" dirty="0" smtClean="0"/>
              <a:t>barotropic level </a:t>
            </a:r>
            <a:r>
              <a:rPr lang="en-US" dirty="0" smtClean="0"/>
              <a:t>(using intermediate variables).</a:t>
            </a:r>
          </a:p>
        </p:txBody>
      </p:sp>
      <p:pic>
        <p:nvPicPr>
          <p:cNvPr id="4" name="Image 3" descr="timestepping2baromodi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57152" y="3837857"/>
            <a:ext cx="3989541" cy="1937993"/>
          </a:xfrm>
          <a:prstGeom prst="rect">
            <a:avLst/>
          </a:prstGeom>
        </p:spPr>
      </p:pic>
      <p:pic>
        <p:nvPicPr>
          <p:cNvPr id="5" name="Image 4" descr="timestepping2bar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7642" y="3081989"/>
            <a:ext cx="4070122" cy="23671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5400000">
            <a:off x="5076369" y="333904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➦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4440494" y="6037730"/>
            <a:ext cx="420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proper collocation of barotropic points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95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2244" y="444855"/>
            <a:ext cx="35571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Update </a:t>
            </a:r>
            <a:r>
              <a:rPr lang="en-US" sz="2800" dirty="0" smtClean="0">
                <a:solidFill>
                  <a:srgbClr val="FFFFFF"/>
                </a:solidFill>
              </a:rPr>
              <a:t>schemes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High </a:t>
            </a:r>
            <a:r>
              <a:rPr lang="en-US" dirty="0" smtClean="0">
                <a:solidFill>
                  <a:srgbClr val="FFFFFF"/>
                </a:solidFill>
              </a:rPr>
              <a:t>order interpolator</a:t>
            </a:r>
            <a:r>
              <a:rPr lang="en-US" dirty="0" smtClean="0">
                <a:solidFill>
                  <a:srgbClr val="FFFFFF"/>
                </a:solidFill>
              </a:rPr>
              <a:t> is needed (the usual </a:t>
            </a:r>
            <a:r>
              <a:rPr lang="en-US" i="1" dirty="0" smtClean="0">
                <a:solidFill>
                  <a:srgbClr val="FFFFFF"/>
                </a:solidFill>
              </a:rPr>
              <a:t>Average </a:t>
            </a:r>
            <a:r>
              <a:rPr lang="en-US" dirty="0" smtClean="0">
                <a:solidFill>
                  <a:srgbClr val="FFFFFF"/>
                </a:solidFill>
              </a:rPr>
              <a:t>operator is unstable without sponge layer)</a:t>
            </a: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onservation of first moments and constancy preservation</a:t>
            </a: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Update should be avoided at the interface 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173" y="4546485"/>
            <a:ext cx="30531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Excellent continuity at the interface </a:t>
            </a:r>
            <a:endParaRPr lang="en-US" dirty="0" smtClean="0">
              <a:solidFill>
                <a:schemeClr val="bg1"/>
              </a:solidFill>
              <a:latin typeface="Handwriting - Dakota"/>
              <a:cs typeface="Handwriting - Dakot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properly specified problem that prevents drifting of the solution</a:t>
            </a:r>
            <a:endParaRPr lang="en-US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949564" y="4040546"/>
            <a:ext cx="486651" cy="4510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404514" y="2667071"/>
            <a:ext cx="5439414" cy="3889415"/>
            <a:chOff x="3976823" y="1897274"/>
            <a:chExt cx="4854012" cy="3233519"/>
          </a:xfrm>
        </p:grpSpPr>
        <p:pic>
          <p:nvPicPr>
            <p:cNvPr id="2" name="Image 1" descr="figupdat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b="73608"/>
                <a:stretch>
                  <a:fillRect/>
                </a:stretch>
              </p:blipFill>
            </mc:Choice>
            <mc:Fallback>
              <p:blipFill>
                <a:blip r:embed="rId3"/>
                <a:srcRect b="73608"/>
                <a:stretch>
                  <a:fillRect/>
                </a:stretch>
              </p:blipFill>
            </mc:Fallback>
          </mc:AlternateContent>
          <p:spPr>
            <a:xfrm>
              <a:off x="3979435" y="1897274"/>
              <a:ext cx="4851400" cy="1645700"/>
            </a:xfrm>
            <a:prstGeom prst="rect">
              <a:avLst/>
            </a:prstGeom>
          </p:spPr>
        </p:pic>
        <p:pic>
          <p:nvPicPr>
            <p:cNvPr id="10" name="Image 9" descr="figupdate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t="51959" b="24536"/>
                <a:stretch>
                  <a:fillRect/>
                </a:stretch>
              </p:blipFill>
            </mc:Choice>
            <mc:Fallback>
              <p:blipFill>
                <a:blip r:embed="rId3"/>
                <a:srcRect t="51959" b="24536"/>
                <a:stretch>
                  <a:fillRect/>
                </a:stretch>
              </p:blipFill>
            </mc:Fallback>
          </mc:AlternateContent>
          <p:spPr>
            <a:xfrm>
              <a:off x="3976823" y="3665101"/>
              <a:ext cx="4851400" cy="1465692"/>
            </a:xfrm>
            <a:prstGeom prst="rect">
              <a:avLst/>
            </a:prstGeom>
          </p:spPr>
        </p:pic>
      </p:grpSp>
      <p:pic>
        <p:nvPicPr>
          <p:cNvPr id="12" name="Image 11" descr="vort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57" y="444855"/>
            <a:ext cx="2151217" cy="197343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355375" y="751111"/>
            <a:ext cx="2930197" cy="369332"/>
          </a:xfrm>
          <a:prstGeom prst="rect">
            <a:avLst/>
          </a:prstGeom>
          <a:noFill/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Baroclinic vortex test case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closure and turbulent cascade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 turbulent cascade consistent with our numerical methods for solving the </a:t>
            </a:r>
            <a:r>
              <a:rPr lang="en-US" dirty="0" err="1" smtClean="0"/>
              <a:t>discretized</a:t>
            </a:r>
            <a:r>
              <a:rPr lang="en-US" dirty="0" smtClean="0"/>
              <a:t> primitive equations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3" descr="sst_nested_TIW.pdf"/>
          <p:cNvPicPr>
            <a:picLocks noChangeAspect="1"/>
          </p:cNvPicPr>
          <p:nvPr/>
        </p:nvPicPr>
        <p:blipFill>
          <a:blip r:embed="rId2"/>
          <a:srcRect l="-2275" t="16787" r="-2606" b="9217"/>
          <a:stretch>
            <a:fillRect/>
          </a:stretch>
        </p:blipFill>
        <p:spPr>
          <a:xfrm>
            <a:off x="234263" y="843935"/>
            <a:ext cx="4584237" cy="2285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5225" y="548040"/>
            <a:ext cx="8437359" cy="334081"/>
          </a:xfrm>
        </p:spPr>
        <p:txBody>
          <a:bodyPr/>
          <a:lstStyle/>
          <a:p>
            <a:r>
              <a:rPr lang="en-US" sz="2800" dirty="0" smtClean="0"/>
              <a:t>Tropical instability waves at increasing resolution</a:t>
            </a:r>
            <a:endParaRPr lang="en-US" sz="2800" dirty="0"/>
          </a:p>
        </p:txBody>
      </p:sp>
      <p:pic>
        <p:nvPicPr>
          <p:cNvPr id="4" name="Espace réservé du contenu 3" descr="submeso_TIW_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789" r="1004"/>
          <a:stretch>
            <a:fillRect/>
          </a:stretch>
        </p:blipFill>
        <p:spPr>
          <a:xfrm>
            <a:off x="3489300" y="2112367"/>
            <a:ext cx="4011432" cy="4208930"/>
          </a:xfrm>
          <a:effectLst>
            <a:outerShdw blurRad="50800" dist="177800" dir="270000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451412" y="276012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Temperature</a:t>
            </a:r>
            <a:endParaRPr lang="en-US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9427" y="627108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36 km</a:t>
            </a:r>
            <a:endParaRPr lang="fr-FR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99290" y="6271081"/>
            <a:ext cx="75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12 km</a:t>
            </a:r>
            <a:endParaRPr lang="fr-FR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43413" y="6258752"/>
            <a:ext cx="7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4 km</a:t>
            </a:r>
            <a:endParaRPr lang="fr-FR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cxnSp>
        <p:nvCxnSpPr>
          <p:cNvPr id="14" name="Connecteur droit avec flèche 13"/>
          <p:cNvCxnSpPr>
            <a:stCxn id="15" idx="1"/>
          </p:cNvCxnSpPr>
          <p:nvPr/>
        </p:nvCxnSpPr>
        <p:spPr>
          <a:xfrm rot="10800000" flipV="1">
            <a:off x="7101896" y="3657132"/>
            <a:ext cx="534917" cy="11578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636812" y="3503243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Eddies ~100km</a:t>
            </a:r>
            <a:endParaRPr lang="en-US" sz="1400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732" y="409322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Vorticity</a:t>
            </a:r>
            <a:endParaRPr lang="en-US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0732" y="5166653"/>
            <a:ext cx="159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Vertical velocities</a:t>
            </a:r>
            <a:endParaRPr lang="en-US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3291" y="32878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Marchesiello et al., 2012</a:t>
            </a:r>
            <a:endParaRPr lang="fr-FR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726276" cy="1180595"/>
          </a:xfrm>
        </p:spPr>
        <p:txBody>
          <a:bodyPr/>
          <a:lstStyle/>
          <a:p>
            <a:r>
              <a:rPr lang="fr-FR" sz="3200" dirty="0" smtClean="0"/>
              <a:t>Diagnostics: spectral KE budget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000" dirty="0" smtClean="0"/>
              <a:t>Capet et al. 2008</a:t>
            </a:r>
            <a:endParaRPr lang="fr-FR" sz="3600" dirty="0"/>
          </a:p>
        </p:txBody>
      </p:sp>
      <p:pic>
        <p:nvPicPr>
          <p:cNvPr id="4" name="Image 3" descr="submeso_TIW_4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6580" y="1946373"/>
            <a:ext cx="4960688" cy="34638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46924" y="3822255"/>
            <a:ext cx="480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C4</a:t>
            </a:r>
            <a:endParaRPr lang="fr-F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28" y="565692"/>
            <a:ext cx="5682306" cy="1327305"/>
          </a:xfrm>
        </p:spPr>
        <p:txBody>
          <a:bodyPr/>
          <a:lstStyle/>
          <a:p>
            <a:r>
              <a:rPr lang="fr-FR" sz="3200" dirty="0" smtClean="0"/>
              <a:t>TIW spectral KE budget</a:t>
            </a:r>
            <a:br>
              <a:rPr lang="fr-FR" sz="3200" dirty="0" smtClean="0"/>
            </a:br>
            <a:endParaRPr lang="fr-FR" sz="3200" dirty="0"/>
          </a:p>
        </p:txBody>
      </p:sp>
      <p:pic>
        <p:nvPicPr>
          <p:cNvPr id="4" name="Espace réservé du contenu 3" descr="submeso_TIW_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174" r="-8174"/>
          <a:stretch>
            <a:fillRect/>
          </a:stretch>
        </p:blipFill>
        <p:spPr>
          <a:xfrm>
            <a:off x="5420291" y="748995"/>
            <a:ext cx="3657600" cy="5308787"/>
          </a:xfrm>
        </p:spPr>
      </p:pic>
      <p:pic>
        <p:nvPicPr>
          <p:cNvPr id="9" name="Image 8" descr="submeso_TIW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287" y="3363342"/>
            <a:ext cx="1179213" cy="50192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357662" y="3495931"/>
            <a:ext cx="10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Cascade</a:t>
            </a:r>
            <a:endParaRPr lang="fr-FR" dirty="0">
              <a:latin typeface="Handwriting - Dakota"/>
              <a:cs typeface="Handwriting - Dakot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226269" y="49900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Dissipation</a:t>
            </a:r>
            <a:endParaRPr lang="fr-FR" dirty="0">
              <a:latin typeface="Handwriting - Dakota"/>
              <a:cs typeface="Handwriting - Dakota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28738" y="2779192"/>
            <a:ext cx="695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direct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rot="16200000" flipH="1">
            <a:off x="3723560" y="3209485"/>
            <a:ext cx="5198880" cy="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972038" y="196686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andwriting - Dakota"/>
                <a:cs typeface="Handwriting - Dakota"/>
              </a:rPr>
              <a:t>Injection</a:t>
            </a:r>
            <a:endParaRPr lang="fr-FR" dirty="0">
              <a:latin typeface="Handwriting - Dakota"/>
              <a:cs typeface="Handwriting - Dakot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75309" y="3266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Handwriting - Dakota"/>
                <a:cs typeface="Handwriting - Dakota"/>
              </a:rPr>
              <a:t>L</a:t>
            </a:r>
            <a:r>
              <a:rPr lang="fr-FR" sz="1400" baseline="-25000" dirty="0" smtClean="0">
                <a:latin typeface="Handwriting - Dakota"/>
                <a:cs typeface="Handwriting - Dakota"/>
              </a:rPr>
              <a:t>I </a:t>
            </a:r>
            <a:r>
              <a:rPr lang="fr-FR" sz="1400" dirty="0" smtClean="0">
                <a:latin typeface="Handwriting - Dakota"/>
                <a:cs typeface="Handwriting - Dakota"/>
              </a:rPr>
              <a:t>~ ½L</a:t>
            </a:r>
            <a:r>
              <a:rPr lang="fr-FR" sz="1400" baseline="-25000" dirty="0" smtClean="0">
                <a:latin typeface="Handwriting - Dakota"/>
                <a:cs typeface="Handwriting - Dakota"/>
              </a:rPr>
              <a:t>D </a:t>
            </a:r>
            <a:r>
              <a:rPr lang="fr-FR" sz="1400" dirty="0" smtClean="0">
                <a:latin typeface="Handwriting - Dakota"/>
                <a:cs typeface="Handwriting - Dakota"/>
              </a:rPr>
              <a:t>~ ½L</a:t>
            </a:r>
            <a:r>
              <a:rPr lang="fr-FR" sz="1400" baseline="-25000" dirty="0" smtClean="0">
                <a:latin typeface="Handwriting - Dakota"/>
                <a:cs typeface="Handwriting - Dakota"/>
              </a:rPr>
              <a:t>Eddy</a:t>
            </a:r>
            <a:endParaRPr lang="fr-FR" sz="1400" baseline="-25000" dirty="0">
              <a:latin typeface="Handwriting - Dakota"/>
              <a:cs typeface="Handwriting - Dakota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656966" y="380472"/>
            <a:ext cx="13512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(</a:t>
            </a:r>
            <a:r>
              <a:rPr lang="fr-FR" sz="1050" dirty="0" err="1" smtClean="0"/>
              <a:t>Tulloch</a:t>
            </a:r>
            <a:r>
              <a:rPr lang="fr-FR" sz="1050" dirty="0" smtClean="0"/>
              <a:t> et al 2011)</a:t>
            </a:r>
            <a:endParaRPr lang="fr-FR" sz="1050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304248" y="1878640"/>
            <a:ext cx="5225143" cy="3627397"/>
            <a:chOff x="504937" y="1730819"/>
            <a:chExt cx="4559355" cy="2618548"/>
          </a:xfrm>
        </p:grpSpPr>
        <p:pic>
          <p:nvPicPr>
            <p:cNvPr id="17" name="Image 16" descr="KE_spectra_s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04937" y="1730819"/>
              <a:ext cx="4559355" cy="2618548"/>
            </a:xfrm>
            <a:prstGeom prst="rect">
              <a:avLst/>
            </a:prstGeom>
          </p:spPr>
        </p:pic>
        <p:cxnSp>
          <p:nvCxnSpPr>
            <p:cNvPr id="19" name="Connecteur droit avec flèche 18"/>
            <p:cNvCxnSpPr/>
            <p:nvPr/>
          </p:nvCxnSpPr>
          <p:spPr>
            <a:xfrm rot="5400000" flipH="1" flipV="1">
              <a:off x="1299018" y="3074486"/>
              <a:ext cx="80903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1222971" y="3464762"/>
              <a:ext cx="1249060" cy="26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Handwriting - Dakota"/>
                  <a:cs typeface="Handwriting - Dakota"/>
                </a:rPr>
                <a:t>Injection</a:t>
              </a:r>
              <a:endParaRPr lang="fr-FR" dirty="0">
                <a:latin typeface="Handwriting - Dakota"/>
                <a:cs typeface="Handwriting - Dakota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1956930" y="2270276"/>
              <a:ext cx="1298222" cy="5730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rot="16200000" flipH="1">
              <a:off x="3338595" y="3596412"/>
              <a:ext cx="332081" cy="94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 rot="1352376">
              <a:off x="2196674" y="2294660"/>
              <a:ext cx="1069524" cy="26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Handwriting - Dakota"/>
                  <a:cs typeface="Handwriting - Dakota"/>
                </a:rPr>
                <a:t>cascade</a:t>
              </a:r>
              <a:endParaRPr lang="fr-FR" dirty="0">
                <a:latin typeface="Handwriting - Dakota"/>
                <a:cs typeface="Handwriting - Dakota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91954" y="3715276"/>
              <a:ext cx="1441420" cy="26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Handwriting - Dakota"/>
                  <a:cs typeface="Handwriting - Dakota"/>
                </a:rPr>
                <a:t>Dissipation</a:t>
              </a:r>
              <a:endParaRPr lang="fr-FR" dirty="0">
                <a:latin typeface="Handwriting - Dakota"/>
                <a:cs typeface="Handwriting - Dakota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899100" y="3307003"/>
              <a:ext cx="430542" cy="24439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Handwriting - Dakota"/>
                  <a:cs typeface="Handwriting - Dakota"/>
                </a:rPr>
                <a:t>K</a:t>
              </a:r>
              <a:r>
                <a:rPr lang="fr-FR" sz="1600" baseline="30000" dirty="0" smtClean="0">
                  <a:latin typeface="Handwriting - Dakota"/>
                  <a:cs typeface="Handwriting - Dakota"/>
                </a:rPr>
                <a:t>-3</a:t>
              </a:r>
              <a:endParaRPr lang="fr-FR" sz="1600" dirty="0">
                <a:latin typeface="Handwriting - Dakota"/>
                <a:cs typeface="Handwriting - Dakot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46630" y="3002048"/>
              <a:ext cx="441146" cy="24439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latin typeface="Handwriting - Dakota"/>
                  <a:cs typeface="Handwriting - Dakota"/>
                </a:rPr>
                <a:t>K</a:t>
              </a:r>
              <a:r>
                <a:rPr lang="fr-FR" sz="1600" baseline="30000" dirty="0" smtClean="0">
                  <a:latin typeface="Handwriting - Dakota"/>
                  <a:cs typeface="Handwriting - Dakota"/>
                </a:rPr>
                <a:t>-2</a:t>
              </a:r>
              <a:endParaRPr lang="fr-FR" sz="1600" dirty="0">
                <a:latin typeface="Handwriting - Dakota"/>
                <a:cs typeface="Handwriting - Dakot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r 24"/>
          <p:cNvGrpSpPr/>
          <p:nvPr/>
        </p:nvGrpSpPr>
        <p:grpSpPr>
          <a:xfrm>
            <a:off x="3591976" y="161550"/>
            <a:ext cx="5528948" cy="6198259"/>
            <a:chOff x="3591976" y="161550"/>
            <a:chExt cx="5528948" cy="6198259"/>
          </a:xfrm>
        </p:grpSpPr>
        <p:sp>
          <p:nvSpPr>
            <p:cNvPr id="37" name="ZoneTexte 36"/>
            <p:cNvSpPr txBox="1"/>
            <p:nvPr/>
          </p:nvSpPr>
          <p:spPr>
            <a:xfrm>
              <a:off x="4685284" y="161550"/>
              <a:ext cx="380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Compensated spectrum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5856" y="5959699"/>
              <a:ext cx="3156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Handwriting - Dakota"/>
                  <a:cs typeface="Handwriting - Dakota"/>
                </a:rPr>
                <a:t>Dissipation spectrum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91976" y="561660"/>
              <a:ext cx="5309439" cy="5447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 descr="KE_Dh_spectra_s1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9474" y="3285524"/>
              <a:ext cx="4792980" cy="2686504"/>
            </a:xfrm>
            <a:prstGeom prst="rect">
              <a:avLst/>
            </a:prstGeom>
          </p:spPr>
        </p:pic>
        <p:pic>
          <p:nvPicPr>
            <p:cNvPr id="8" name="Image 7" descr="KE_spectra_compensate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1976" y="590551"/>
              <a:ext cx="5309439" cy="2432782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 rot="16200000" flipH="1">
              <a:off x="4937662" y="3006058"/>
              <a:ext cx="3078263" cy="57727"/>
            </a:xfrm>
            <a:prstGeom prst="line">
              <a:avLst/>
            </a:prstGeom>
            <a:ln w="31750" cap="flat" cmpd="sng" algn="ctr">
              <a:solidFill>
                <a:schemeClr val="accent6">
                  <a:lumMod val="60000"/>
                  <a:lumOff val="40000"/>
                  <a:alpha val="66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10800000" flipV="1">
              <a:off x="7506790" y="2297088"/>
              <a:ext cx="310438" cy="148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7681598" y="1998491"/>
              <a:ext cx="1439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latin typeface="Handwriting - Dakota"/>
                  <a:cs typeface="Handwriting - Dakota"/>
                </a:rPr>
                <a:t>Skamarock</a:t>
              </a:r>
              <a:r>
                <a:rPr lang="fr-FR" sz="1400" dirty="0" smtClean="0">
                  <a:latin typeface="Handwriting - Dakota"/>
                  <a:cs typeface="Handwriting - Dakota"/>
                </a:rPr>
                <a:t> </a:t>
              </a:r>
              <a:r>
                <a:rPr lang="fr-FR" sz="1400" dirty="0" err="1" smtClean="0">
                  <a:latin typeface="Handwriting - Dakota"/>
                  <a:cs typeface="Handwriting - Dakota"/>
                </a:rPr>
                <a:t>criterion</a:t>
              </a:r>
              <a:endParaRPr lang="fr-FR" sz="1400" dirty="0">
                <a:latin typeface="Handwriting - Dakota"/>
                <a:cs typeface="Handwriting - Dakota"/>
              </a:endParaRPr>
            </a:p>
          </p:txBody>
        </p:sp>
        <p:graphicFrame>
          <p:nvGraphicFramePr>
            <p:cNvPr id="21" name="Objet 20"/>
            <p:cNvGraphicFramePr>
              <a:graphicFrameLocks noChangeAspect="1"/>
            </p:cNvGraphicFramePr>
            <p:nvPr/>
          </p:nvGraphicFramePr>
          <p:xfrm>
            <a:off x="4685284" y="5350784"/>
            <a:ext cx="1294617" cy="258923"/>
          </p:xfrm>
          <a:graphic>
            <a:graphicData uri="http://schemas.openxmlformats.org/presentationml/2006/ole">
              <p:oleObj spid="_x0000_s88066" name="Équation" r:id="rId5" imgW="1016000" imgH="203200" progId="Equation.3">
                <p:embed/>
              </p:oleObj>
            </a:graphicData>
          </a:graphic>
        </p:graphicFrame>
        <p:cxnSp>
          <p:nvCxnSpPr>
            <p:cNvPr id="20" name="Connecteur droit 19"/>
            <p:cNvCxnSpPr/>
            <p:nvPr/>
          </p:nvCxnSpPr>
          <p:spPr>
            <a:xfrm rot="16200000" flipH="1">
              <a:off x="5953369" y="3024553"/>
              <a:ext cx="3078263" cy="20737"/>
            </a:xfrm>
            <a:prstGeom prst="line">
              <a:avLst/>
            </a:prstGeom>
            <a:ln w="31750" cap="flat" cmpd="sng" algn="ctr">
              <a:solidFill>
                <a:schemeClr val="accent6">
                  <a:lumMod val="60000"/>
                  <a:lumOff val="40000"/>
                  <a:alpha val="66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7077449" y="2282661"/>
              <a:ext cx="776769" cy="552074"/>
            </a:xfrm>
            <a:prstGeom prst="ellipse">
              <a:avLst/>
            </a:prstGeom>
            <a:solidFill>
              <a:srgbClr val="DDF53D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118405" y="3935676"/>
              <a:ext cx="776769" cy="552074"/>
            </a:xfrm>
            <a:prstGeom prst="ellipse">
              <a:avLst/>
            </a:prstGeom>
            <a:solidFill>
              <a:srgbClr val="DDF53D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vers le haut 21"/>
            <p:cNvSpPr/>
            <p:nvPr/>
          </p:nvSpPr>
          <p:spPr>
            <a:xfrm>
              <a:off x="4876399" y="1636766"/>
              <a:ext cx="406874" cy="3270172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3000"/>
                  </a:schemeClr>
                </a:gs>
                <a:gs pos="80000">
                  <a:schemeClr val="accent1">
                    <a:shade val="93000"/>
                    <a:satMod val="130000"/>
                    <a:alpha val="43000"/>
                  </a:schemeClr>
                </a:gs>
                <a:gs pos="100000">
                  <a:schemeClr val="accent1">
                    <a:shade val="94000"/>
                    <a:satMod val="135000"/>
                    <a:alpha val="43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506956" y="2189366"/>
              <a:ext cx="1043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Handwriting - Dakota"/>
                  <a:cs typeface="Handwriting - Dakota"/>
                </a:rPr>
                <a:t>injection</a:t>
              </a:r>
              <a:endParaRPr lang="fr-FR" dirty="0">
                <a:latin typeface="Handwriting - Dakota"/>
                <a:cs typeface="Handwriting - Dakota"/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252624" y="1799437"/>
            <a:ext cx="3314692" cy="3568809"/>
            <a:chOff x="289614" y="1528199"/>
            <a:chExt cx="3314692" cy="3568809"/>
          </a:xfrm>
          <a:effectLst>
            <a:outerShdw blurRad="50800" dist="152400" dir="2700000">
              <a:srgbClr val="000000">
                <a:alpha val="43000"/>
              </a:srgbClr>
            </a:outerShdw>
          </a:effectLst>
        </p:grpSpPr>
        <p:pic>
          <p:nvPicPr>
            <p:cNvPr id="26" name="Image 25" descr="cgroup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>
                  <a:alphaModFix/>
                  <a:lum/>
                </a:blip>
                <a:stretch>
                  <a:fillRect/>
                </a:stretch>
              </p:blipFill>
            </mc:Choice>
            <mc:Fallback>
              <p:blipFill>
                <a:blip r:embed="rId7">
                  <a:alphaModFix/>
                  <a:lum/>
                </a:blip>
                <a:stretch>
                  <a:fillRect/>
                </a:stretch>
              </p:blipFill>
            </mc:Fallback>
          </mc:AlternateContent>
          <p:spPr>
            <a:xfrm>
              <a:off x="289614" y="1998491"/>
              <a:ext cx="3314692" cy="3098517"/>
            </a:xfrm>
            <a:prstGeom prst="rect">
              <a:avLst/>
            </a:prstGeom>
          </p:spPr>
        </p:pic>
        <p:sp>
          <p:nvSpPr>
            <p:cNvPr id="27" name="Ellipse 26"/>
            <p:cNvSpPr/>
            <p:nvPr/>
          </p:nvSpPr>
          <p:spPr>
            <a:xfrm>
              <a:off x="1294617" y="2140782"/>
              <a:ext cx="776769" cy="552074"/>
            </a:xfrm>
            <a:prstGeom prst="ellipse">
              <a:avLst/>
            </a:prstGeom>
            <a:solidFill>
              <a:srgbClr val="DDF53D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3005" y="1528199"/>
              <a:ext cx="2351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Handwriting - Dakota"/>
                  <a:cs typeface="Handwriting - Dakota"/>
                </a:rPr>
                <a:t>Linear analysis</a:t>
              </a:r>
              <a:endParaRPr lang="en-US" sz="2400" dirty="0">
                <a:solidFill>
                  <a:srgbClr val="FFFFFF"/>
                </a:solidFill>
                <a:latin typeface="Handwriting - Dakota"/>
                <a:cs typeface="Handwriting - Dakot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39423"/>
          </a:xfrm>
        </p:spPr>
        <p:txBody>
          <a:bodyPr/>
          <a:lstStyle/>
          <a:p>
            <a:pPr algn="ctr"/>
            <a:r>
              <a:rPr lang="fr-FR" sz="3600" dirty="0" smtClean="0"/>
              <a:t>Conclusions</a:t>
            </a:r>
            <a:endParaRPr lang="fr-FR" sz="2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79463" y="1454645"/>
            <a:ext cx="7234830" cy="47500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need to solve the injection scale</a:t>
            </a:r>
            <a:r>
              <a:rPr lang="en-US" dirty="0" smtClean="0"/>
              <a:t> otherwise our </a:t>
            </a:r>
            <a:r>
              <a:rPr lang="en-US" dirty="0" smtClean="0"/>
              <a:t>models are useless for all scales of the spectrum</a:t>
            </a:r>
          </a:p>
          <a:p>
            <a:r>
              <a:rPr lang="en-US" dirty="0" smtClean="0"/>
              <a:t>The numerical dissipation range determine the effective resolution of our models (assuming dispersive modes are efficiently damped)</a:t>
            </a:r>
          </a:p>
          <a:p>
            <a:r>
              <a:rPr lang="en-US" dirty="0" smtClean="0"/>
              <a:t>Numerical diffusion may reach further on the the KE spectrum than expected from</a:t>
            </a:r>
            <a:r>
              <a:rPr lang="en-US" dirty="0" smtClean="0"/>
              <a:t> the analysis </a:t>
            </a:r>
            <a:r>
              <a:rPr lang="en-US" dirty="0" smtClean="0"/>
              <a:t>of simplified equations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Skamarock</a:t>
            </a:r>
            <a:r>
              <a:rPr lang="en-US" dirty="0" smtClean="0"/>
              <a:t> approach may overestimate effective resolution</a:t>
            </a:r>
          </a:p>
          <a:p>
            <a:r>
              <a:rPr lang="en-US" dirty="0" smtClean="0"/>
              <a:t>going further requires more idealized configurations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COMODO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9463" y="381000"/>
            <a:ext cx="8079560" cy="1201415"/>
          </a:xfrm>
        </p:spPr>
        <p:txBody>
          <a:bodyPr/>
          <a:lstStyle/>
          <a:p>
            <a:pPr algn="ctr"/>
            <a:r>
              <a:rPr lang="en-US" sz="3200" dirty="0" smtClean="0"/>
              <a:t>COMODO 2012-2016: </a:t>
            </a:r>
            <a:br>
              <a:rPr lang="en-US" sz="3200" dirty="0" smtClean="0"/>
            </a:br>
            <a:r>
              <a:rPr lang="en-US" sz="2400" dirty="0" smtClean="0"/>
              <a:t>A French project for evaluating the </a:t>
            </a:r>
            <a:br>
              <a:rPr lang="en-US" sz="2400" dirty="0" smtClean="0"/>
            </a:br>
            <a:r>
              <a:rPr lang="en-US" sz="2400" dirty="0" smtClean="0"/>
              <a:t>numerical kernels of ocean models</a:t>
            </a:r>
            <a:endParaRPr lang="en-US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79464" y="1964143"/>
            <a:ext cx="4978497" cy="3720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Estimate the properties of numerical kernels in idealized or semi-realistic configurations using a common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Test higher order schemes (5</a:t>
            </a:r>
            <a:r>
              <a:rPr lang="en-US" baseline="30000" dirty="0" smtClean="0"/>
              <a:t>th</a:t>
            </a:r>
            <a:r>
              <a:rPr lang="en-US" dirty="0" smtClean="0"/>
              <a:t> order)</a:t>
            </a:r>
          </a:p>
          <a:p>
            <a:r>
              <a:rPr lang="en-US" dirty="0" smtClean="0"/>
              <a:t>Make a list of best approaches, best schemes (accuracy/cost) and obsolete ones</a:t>
            </a:r>
          </a:p>
          <a:p>
            <a:r>
              <a:rPr lang="en-US" dirty="0" smtClean="0"/>
              <a:t>Propose platforms for developing and testing future developments … probably in the spirit of the WRF </a:t>
            </a:r>
            <a:r>
              <a:rPr lang="en-US" sz="2000" dirty="0" smtClean="0"/>
              <a:t>Developmental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Center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 3" descr="jet_barocline.png"/>
          <p:cNvPicPr>
            <a:picLocks noChangeAspect="1"/>
          </p:cNvPicPr>
          <p:nvPr/>
        </p:nvPicPr>
        <p:blipFill>
          <a:blip r:embed="rId2"/>
          <a:srcRect r="2695"/>
          <a:stretch>
            <a:fillRect/>
          </a:stretch>
        </p:blipFill>
        <p:spPr>
          <a:xfrm>
            <a:off x="5992228" y="1964143"/>
            <a:ext cx="2579402" cy="30741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30578" y="4961903"/>
            <a:ext cx="26725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Baroclinic jet experiment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Klein et al. 2008</a:t>
            </a:r>
            <a:endParaRPr lang="en-US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153" y="443753"/>
            <a:ext cx="6227935" cy="1423148"/>
          </a:xfrm>
        </p:spPr>
        <p:txBody>
          <a:bodyPr anchor="ctr"/>
          <a:lstStyle/>
          <a:p>
            <a:r>
              <a:rPr lang="en-US" sz="2800" dirty="0" smtClean="0"/>
              <a:t>Kinetic energy spectrum in QG theory</a:t>
            </a:r>
            <a:endParaRPr lang="en-US" sz="28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587578" y="5644808"/>
            <a:ext cx="5889034" cy="78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6200000" flipV="1">
            <a:off x="-73221" y="4028961"/>
            <a:ext cx="3310358" cy="11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18077" y="3143588"/>
            <a:ext cx="3292908" cy="102266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071307" y="3334635"/>
            <a:ext cx="2539922" cy="214646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699480" y="2875398"/>
            <a:ext cx="58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</a:t>
            </a:r>
            <a:r>
              <a:rPr lang="fr-FR" baseline="30000" dirty="0" smtClean="0"/>
              <a:t>-5/3</a:t>
            </a:r>
            <a:endParaRPr lang="fr-FR" baseline="30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398370" y="4856232"/>
            <a:ext cx="42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</a:t>
            </a:r>
            <a:r>
              <a:rPr lang="fr-FR" baseline="30000" dirty="0" smtClean="0"/>
              <a:t>-3</a:t>
            </a:r>
            <a:endParaRPr lang="fr-FR" baseline="30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285322" y="5748874"/>
            <a:ext cx="170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Wavenumber k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7890" y="2548566"/>
            <a:ext cx="118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cxnSp>
        <p:nvCxnSpPr>
          <p:cNvPr id="31" name="Connecteur droit avec flèche 30"/>
          <p:cNvCxnSpPr/>
          <p:nvPr/>
        </p:nvCxnSpPr>
        <p:spPr>
          <a:xfrm rot="16200000" flipV="1">
            <a:off x="4155632" y="4879861"/>
            <a:ext cx="1269896" cy="44954"/>
          </a:xfrm>
          <a:prstGeom prst="straightConnector1">
            <a:avLst/>
          </a:prstGeom>
          <a:ln w="12700" cap="flat" cmpd="sng" algn="ctr">
            <a:solidFill>
              <a:srgbClr val="88CDF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 rot="16200000">
            <a:off x="4074324" y="461319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DDF53D"/>
                </a:solidFill>
                <a:latin typeface="Handwriting - Dakota"/>
                <a:cs typeface="Handwriting - Dakota"/>
              </a:rPr>
              <a:t>Source</a:t>
            </a:r>
            <a:endParaRPr lang="fr-FR" dirty="0">
              <a:solidFill>
                <a:srgbClr val="DDF53D"/>
              </a:solidFill>
              <a:latin typeface="Handwriting - Dakota"/>
              <a:cs typeface="Handwriting - Dakota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366426" y="5275476"/>
            <a:ext cx="50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r>
              <a:rPr lang="fr-FR" baseline="-25000" dirty="0" smtClean="0"/>
              <a:t>D</a:t>
            </a:r>
            <a:r>
              <a:rPr lang="fr-FR" baseline="30000" dirty="0" smtClean="0"/>
              <a:t>-1</a:t>
            </a:r>
            <a:endParaRPr lang="fr-FR" baseline="-25000" dirty="0"/>
          </a:p>
        </p:txBody>
      </p:sp>
      <p:cxnSp>
        <p:nvCxnSpPr>
          <p:cNvPr id="36" name="Connecteur droit avec flèche 35"/>
          <p:cNvCxnSpPr/>
          <p:nvPr/>
        </p:nvCxnSpPr>
        <p:spPr>
          <a:xfrm rot="10800000">
            <a:off x="2823822" y="3461589"/>
            <a:ext cx="1542604" cy="528186"/>
          </a:xfrm>
          <a:prstGeom prst="straightConnector1">
            <a:avLst/>
          </a:prstGeom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4995820" y="4444007"/>
            <a:ext cx="1110797" cy="964657"/>
          </a:xfrm>
          <a:prstGeom prst="straightConnector1">
            <a:avLst/>
          </a:prstGeom>
          <a:ln w="9525" cap="flat" cmpd="sng" algn="ctr">
            <a:solidFill>
              <a:srgbClr val="88CDF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1223479">
            <a:off x="3439980" y="380510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DF53D"/>
                </a:solidFill>
                <a:latin typeface="Handwriting - Dakota"/>
                <a:cs typeface="Handwriting - Dakota"/>
              </a:rPr>
              <a:t>Energy</a:t>
            </a:r>
            <a:endParaRPr lang="en-US" dirty="0">
              <a:solidFill>
                <a:srgbClr val="DDF53D"/>
              </a:solidFill>
              <a:latin typeface="Handwriting - Dakota"/>
              <a:cs typeface="Handwriting - Dakota"/>
            </a:endParaRPr>
          </a:p>
        </p:txBody>
      </p:sp>
      <p:sp>
        <p:nvSpPr>
          <p:cNvPr id="40" name="ZoneTexte 39"/>
          <p:cNvSpPr txBox="1"/>
          <p:nvPr/>
        </p:nvSpPr>
        <p:spPr>
          <a:xfrm rot="2498758">
            <a:off x="4782430" y="47978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  <a:latin typeface="Handwriting - Dakota"/>
                <a:cs typeface="Handwriting - Dakota"/>
              </a:rPr>
              <a:t>Enstro</a:t>
            </a:r>
            <a:r>
              <a:rPr lang="fr-FR" dirty="0">
                <a:solidFill>
                  <a:schemeClr val="accent2"/>
                </a:solidFill>
                <a:latin typeface="Handwriting - Dakota"/>
                <a:cs typeface="Handwriting - Dakota"/>
              </a:rPr>
              <a:t>p</a:t>
            </a:r>
            <a:r>
              <a:rPr lang="fr-FR" dirty="0" smtClean="0">
                <a:solidFill>
                  <a:schemeClr val="accent2"/>
                </a:solidFill>
                <a:latin typeface="Handwriting - Dakota"/>
                <a:cs typeface="Handwriting - Dakota"/>
              </a:rPr>
              <a:t>hy</a:t>
            </a:r>
            <a:endParaRPr lang="fr-FR" dirty="0">
              <a:solidFill>
                <a:schemeClr val="accent2"/>
              </a:solidFill>
              <a:latin typeface="Handwriting - Dakota"/>
              <a:cs typeface="Handwriting - Dakota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487195" y="362044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DDF53D"/>
                </a:solidFill>
                <a:latin typeface="Handwriting - Dakota"/>
                <a:cs typeface="Handwriting - Dakota"/>
              </a:rPr>
              <a:t>Dissipation</a:t>
            </a:r>
            <a:endParaRPr lang="fr-FR" dirty="0">
              <a:solidFill>
                <a:srgbClr val="DDF53D"/>
              </a:solidFill>
              <a:latin typeface="Handwriting - Dakota"/>
              <a:cs typeface="Handwriting - Dakota"/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1711201" y="3314031"/>
            <a:ext cx="4439245" cy="1942304"/>
          </a:xfrm>
          <a:custGeom>
            <a:avLst/>
            <a:gdLst>
              <a:gd name="connsiteX0" fmla="*/ 0 w 4439245"/>
              <a:gd name="connsiteY0" fmla="*/ 402696 h 1942304"/>
              <a:gd name="connsiteX1" fmla="*/ 820418 w 4439245"/>
              <a:gd name="connsiteY1" fmla="*/ 43079 h 1942304"/>
              <a:gd name="connsiteX2" fmla="*/ 2933273 w 4439245"/>
              <a:gd name="connsiteY2" fmla="*/ 661170 h 1942304"/>
              <a:gd name="connsiteX3" fmla="*/ 4439245 w 4439245"/>
              <a:gd name="connsiteY3" fmla="*/ 1908590 h 1942304"/>
              <a:gd name="connsiteX4" fmla="*/ 4439245 w 4439245"/>
              <a:gd name="connsiteY4" fmla="*/ 1908590 h 1942304"/>
              <a:gd name="connsiteX5" fmla="*/ 4439245 w 4439245"/>
              <a:gd name="connsiteY5" fmla="*/ 1942304 h 194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9245" h="1942304">
                <a:moveTo>
                  <a:pt x="0" y="402696"/>
                </a:moveTo>
                <a:cubicBezTo>
                  <a:pt x="165769" y="201348"/>
                  <a:pt x="331539" y="0"/>
                  <a:pt x="820418" y="43079"/>
                </a:cubicBezTo>
                <a:cubicBezTo>
                  <a:pt x="1309297" y="86158"/>
                  <a:pt x="2330135" y="350252"/>
                  <a:pt x="2933273" y="661170"/>
                </a:cubicBezTo>
                <a:cubicBezTo>
                  <a:pt x="3536411" y="972088"/>
                  <a:pt x="4439245" y="1908590"/>
                  <a:pt x="4439245" y="1908590"/>
                </a:cubicBezTo>
                <a:lnTo>
                  <a:pt x="4439245" y="1908590"/>
                </a:lnTo>
                <a:lnTo>
                  <a:pt x="4439245" y="1942304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464781" y="2629177"/>
            <a:ext cx="27186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D</a:t>
            </a:r>
            <a:r>
              <a:rPr lang="fr-FR" dirty="0" smtClean="0"/>
              <a:t>=NH/f </a:t>
            </a:r>
          </a:p>
          <a:p>
            <a:r>
              <a:rPr lang="en-US" sz="1600" dirty="0" smtClean="0"/>
              <a:t>Internal deformation radius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VHRR_gulf_st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4740" y="990090"/>
            <a:ext cx="4000500" cy="44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90500" dir="270000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472689" y="1232899"/>
            <a:ext cx="3497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 err="1" smtClean="0">
                <a:solidFill>
                  <a:srgbClr val="FFFFFF"/>
                </a:solidFill>
              </a:rPr>
              <a:t>Munk</a:t>
            </a:r>
            <a:r>
              <a:rPr lang="en-US" sz="2400" dirty="0" smtClean="0">
                <a:solidFill>
                  <a:srgbClr val="FFFFFF"/>
                </a:solidFill>
              </a:rPr>
              <a:t> layer in western borders?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err="1" smtClean="0">
                <a:solidFill>
                  <a:srgbClr val="FFFFFF"/>
                </a:solidFill>
              </a:rPr>
              <a:t>Munk</a:t>
            </a:r>
            <a:r>
              <a:rPr lang="en-US" dirty="0" smtClean="0">
                <a:solidFill>
                  <a:srgbClr val="FFFFFF"/>
                </a:solidFill>
              </a:rPr>
              <a:t> layer can be seen as an artifact of models that are not fully resolving the </a:t>
            </a:r>
            <a:r>
              <a:rPr lang="en-US" dirty="0" smtClean="0">
                <a:solidFill>
                  <a:srgbClr val="FFFFFF"/>
                </a:solidFill>
              </a:rPr>
              <a:t>topographic </a:t>
            </a:r>
            <a:r>
              <a:rPr lang="en-US" dirty="0" smtClean="0">
                <a:solidFill>
                  <a:srgbClr val="FFFFFF"/>
                </a:solidFill>
              </a:rPr>
              <a:t>effect on the flow.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B55C6-80B7-8341-88E8-DB12EEF15A9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9701" name="Image 8" descr="eddies_noaa_lg.gif"/>
          <p:cNvPicPr>
            <a:picLocks noChangeAspect="1"/>
          </p:cNvPicPr>
          <p:nvPr/>
        </p:nvPicPr>
        <p:blipFill>
          <a:blip r:embed="rId2"/>
          <a:srcRect l="1074" b="2362"/>
          <a:stretch>
            <a:fillRect/>
          </a:stretch>
        </p:blipFill>
        <p:spPr bwMode="auto">
          <a:xfrm>
            <a:off x="1963909" y="996251"/>
            <a:ext cx="5427491" cy="48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2286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3552" y="257867"/>
            <a:ext cx="7902437" cy="1036677"/>
          </a:xfrm>
        </p:spPr>
        <p:txBody>
          <a:bodyPr/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2800" dirty="0" smtClean="0"/>
              <a:t>Alternative closure: direct energy cascade</a:t>
            </a:r>
            <a:br>
              <a:rPr lang="en-US" sz="2800" dirty="0" smtClean="0"/>
            </a:br>
            <a:r>
              <a:rPr lang="en-US" sz="1800" dirty="0" smtClean="0"/>
              <a:t>Ocean dynamics becomes 3D near the surface at fine scales</a:t>
            </a:r>
            <a:br>
              <a:rPr lang="en-US" sz="1800" dirty="0" smtClean="0"/>
            </a:br>
            <a:r>
              <a:rPr lang="en-US" sz="1600" dirty="0" smtClean="0"/>
              <a:t>Capet et al., 2008</a:t>
            </a:r>
            <a:endParaRPr lang="en-US" sz="2000" dirty="0"/>
          </a:p>
        </p:txBody>
      </p:sp>
      <p:grpSp>
        <p:nvGrpSpPr>
          <p:cNvPr id="40" name="Grouper 39"/>
          <p:cNvGrpSpPr/>
          <p:nvPr/>
        </p:nvGrpSpPr>
        <p:grpSpPr>
          <a:xfrm>
            <a:off x="316307" y="1877611"/>
            <a:ext cx="5128551" cy="3915987"/>
            <a:chOff x="440389" y="2155638"/>
            <a:chExt cx="5128551" cy="3915987"/>
          </a:xfrm>
        </p:grpSpPr>
        <p:pic>
          <p:nvPicPr>
            <p:cNvPr id="29" name="Image 28" descr="jeroen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389" y="2155638"/>
              <a:ext cx="5128551" cy="391598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273300" y="385547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ndwriting - Dakota"/>
                  <a:cs typeface="Handwriting - Dakota"/>
                </a:rPr>
                <a:t>Injection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7" name="Flèche vers la gauche 6"/>
            <p:cNvSpPr/>
            <p:nvPr/>
          </p:nvSpPr>
          <p:spPr>
            <a:xfrm rot="1496011">
              <a:off x="1809968" y="2695777"/>
              <a:ext cx="761545" cy="415807"/>
            </a:xfrm>
            <a:prstGeom prst="leftArrow">
              <a:avLst/>
            </a:prstGeom>
            <a:solidFill>
              <a:srgbClr val="4576A3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vers la gauche 7"/>
            <p:cNvSpPr/>
            <p:nvPr/>
          </p:nvSpPr>
          <p:spPr>
            <a:xfrm rot="12411430">
              <a:off x="2954761" y="3407564"/>
              <a:ext cx="1099310" cy="415807"/>
            </a:xfrm>
            <a:prstGeom prst="leftArrow">
              <a:avLst/>
            </a:prstGeom>
            <a:solidFill>
              <a:srgbClr val="4576A3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 rot="1614165">
              <a:off x="2909402" y="2980401"/>
              <a:ext cx="1715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  <a:latin typeface="Handwriting - Dakota"/>
                  <a:cs typeface="Handwriting - Dakota"/>
                </a:rPr>
                <a:t>Direct cascade</a:t>
              </a:r>
              <a:endParaRPr lang="en-US" dirty="0">
                <a:solidFill>
                  <a:srgbClr val="7F7F7F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62400" y="4288307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  <a:latin typeface="Handwriting - Dakota"/>
                  <a:cs typeface="Handwriting - Dakota"/>
                </a:rPr>
                <a:t>Dissipation</a:t>
              </a:r>
              <a:endParaRPr lang="fr-FR" dirty="0">
                <a:solidFill>
                  <a:srgbClr val="7F7F7F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12" name="Étoile à 5 branches 11"/>
            <p:cNvSpPr/>
            <p:nvPr/>
          </p:nvSpPr>
          <p:spPr>
            <a:xfrm>
              <a:off x="2586180" y="2998726"/>
              <a:ext cx="342253" cy="366774"/>
            </a:xfrm>
            <a:prstGeom prst="star5">
              <a:avLst/>
            </a:prstGeom>
            <a:solidFill>
              <a:srgbClr val="FF0000">
                <a:alpha val="3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lèche vers le haut 4"/>
            <p:cNvSpPr/>
            <p:nvPr/>
          </p:nvSpPr>
          <p:spPr>
            <a:xfrm>
              <a:off x="2273300" y="3775602"/>
              <a:ext cx="871996" cy="1583797"/>
            </a:xfrm>
            <a:prstGeom prst="upArrow">
              <a:avLst>
                <a:gd name="adj1" fmla="val 50000"/>
                <a:gd name="adj2" fmla="val 57547"/>
              </a:avLst>
            </a:prstGeom>
            <a:solidFill>
              <a:schemeClr val="accent3">
                <a:alpha val="2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vers le haut 29"/>
            <p:cNvSpPr/>
            <p:nvPr/>
          </p:nvSpPr>
          <p:spPr>
            <a:xfrm>
              <a:off x="3030995" y="4147564"/>
              <a:ext cx="844778" cy="627589"/>
            </a:xfrm>
            <a:prstGeom prst="upArrow">
              <a:avLst>
                <a:gd name="adj1" fmla="val 50000"/>
                <a:gd name="adj2" fmla="val 57547"/>
              </a:avLst>
            </a:prstGeom>
            <a:solidFill>
              <a:schemeClr val="accent3">
                <a:alpha val="2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998581" y="5128671"/>
              <a:ext cx="496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3366FF"/>
                  </a:solidFill>
                </a:rPr>
                <a:t>QG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539119" y="4944005"/>
              <a:ext cx="48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PE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216400" y="3855476"/>
              <a:ext cx="425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k</a:t>
              </a:r>
              <a:r>
                <a:rPr lang="fr-FR" baseline="30000" dirty="0" smtClean="0">
                  <a:solidFill>
                    <a:srgbClr val="FF0000"/>
                  </a:solidFill>
                </a:rPr>
                <a:t>-2</a:t>
              </a:r>
              <a:endParaRPr lang="fr-F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433442" y="4944005"/>
              <a:ext cx="584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6E6E6E"/>
                  </a:solidFill>
                </a:rPr>
                <a:t>meso</a:t>
              </a:r>
              <a:endParaRPr lang="fr-FR" sz="1400" dirty="0">
                <a:solidFill>
                  <a:srgbClr val="6E6E6E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069096" y="4657639"/>
              <a:ext cx="84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6E6E6E"/>
                  </a:solidFill>
                </a:rPr>
                <a:t>submeso</a:t>
              </a:r>
              <a:endParaRPr lang="fr-FR" sz="1400" dirty="0">
                <a:solidFill>
                  <a:srgbClr val="6E6E6E"/>
                </a:solidFill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353662" y="5793598"/>
            <a:ext cx="51174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Comparison of QG and PE spectra for the </a:t>
            </a:r>
            <a:r>
              <a:rPr lang="en-US" sz="1600" dirty="0" err="1" smtClean="0">
                <a:solidFill>
                  <a:srgbClr val="FFFFFF"/>
                </a:solidFill>
              </a:rPr>
              <a:t>eady</a:t>
            </a:r>
            <a:r>
              <a:rPr lang="en-US" sz="1600" dirty="0" smtClean="0">
                <a:solidFill>
                  <a:srgbClr val="FFFFFF"/>
                </a:solidFill>
              </a:rPr>
              <a:t> problem (</a:t>
            </a:r>
            <a:r>
              <a:rPr lang="en-US" sz="1600" dirty="0" err="1" smtClean="0">
                <a:solidFill>
                  <a:srgbClr val="FFFFFF"/>
                </a:solidFill>
              </a:rPr>
              <a:t>Molemaker</a:t>
            </a:r>
            <a:r>
              <a:rPr lang="en-US" sz="1600" dirty="0" smtClean="0">
                <a:solidFill>
                  <a:srgbClr val="FFFFFF"/>
                </a:solidFill>
              </a:rPr>
              <a:t> et al., 2010)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5794387" y="2428317"/>
            <a:ext cx="2878667" cy="2298264"/>
            <a:chOff x="5856317" y="2155639"/>
            <a:chExt cx="3119720" cy="2317334"/>
          </a:xfrm>
        </p:grpSpPr>
        <p:pic>
          <p:nvPicPr>
            <p:cNvPr id="20" name="Image 19" descr="jeroen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6317" y="2155639"/>
              <a:ext cx="3119720" cy="2317334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7412303" y="3638544"/>
              <a:ext cx="934755" cy="37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3366FF"/>
                  </a:solidFill>
                  <a:latin typeface="Handwriting - Dakota"/>
                  <a:cs typeface="Handwriting - Dakota"/>
                </a:rPr>
                <a:t>QG</a:t>
              </a:r>
              <a:endParaRPr lang="fr-FR" dirty="0">
                <a:solidFill>
                  <a:srgbClr val="3366FF"/>
                </a:solidFill>
                <a:latin typeface="Handwriting - Dakota"/>
                <a:cs typeface="Handwriting - Dakota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629581" y="2689836"/>
              <a:ext cx="727672" cy="37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Handwriting - Dakota"/>
                  <a:cs typeface="Handwriting - Dakota"/>
                </a:rPr>
                <a:t>PE</a:t>
              </a:r>
              <a:endParaRPr lang="fr-FR" dirty="0">
                <a:latin typeface="Handwriting - Dakota"/>
                <a:cs typeface="Handwriting - Dakota"/>
              </a:endParaRPr>
            </a:p>
          </p:txBody>
        </p:sp>
        <p:cxnSp>
          <p:nvCxnSpPr>
            <p:cNvPr id="23" name="Connecteur droit avec flèche 22"/>
            <p:cNvCxnSpPr>
              <a:stCxn id="22" idx="1"/>
            </p:cNvCxnSpPr>
            <p:nvPr/>
          </p:nvCxnSpPr>
          <p:spPr>
            <a:xfrm rot="10800000">
              <a:off x="7245359" y="2338529"/>
              <a:ext cx="384223" cy="53750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0800000">
              <a:off x="7108148" y="3821622"/>
              <a:ext cx="254000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5897864" y="4726581"/>
            <a:ext cx="277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spectral flux (positive for direct cascade)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568" y="390806"/>
            <a:ext cx="4695858" cy="400799"/>
          </a:xfrm>
        </p:spPr>
        <p:txBody>
          <a:bodyPr/>
          <a:lstStyle/>
          <a:p>
            <a:r>
              <a:rPr lang="en-US" sz="2800" dirty="0" smtClean="0"/>
              <a:t>Eddy injection scale</a:t>
            </a:r>
            <a:endParaRPr lang="en-US" sz="2800" dirty="0"/>
          </a:p>
        </p:txBody>
      </p:sp>
      <p:pic>
        <p:nvPicPr>
          <p:cNvPr id="5" name="Image 4" descr="sco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387" y="791605"/>
            <a:ext cx="3338026" cy="232313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6045200" y="5181610"/>
            <a:ext cx="596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7010400" y="5221299"/>
            <a:ext cx="8250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6580189" y="5449899"/>
            <a:ext cx="45402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eddy_sca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20" y="3655061"/>
            <a:ext cx="4018280" cy="23647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58046" y="1943640"/>
            <a:ext cx="1157817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Injection scale L</a:t>
            </a:r>
            <a:r>
              <a:rPr lang="en-US" sz="1000" baseline="-25000" dirty="0" smtClean="0">
                <a:solidFill>
                  <a:schemeClr val="tx1"/>
                </a:solidFill>
              </a:rPr>
              <a:t>I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66945" y="6027644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Tulloch</a:t>
            </a:r>
            <a:r>
              <a:rPr lang="fr-FR" sz="16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et al. 2011</a:t>
            </a:r>
            <a:endParaRPr lang="fr-FR" sz="16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37120" y="3114744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Scott and Wang, 2005</a:t>
            </a:r>
            <a:endParaRPr lang="fr-FR" sz="1600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84207" y="5294729"/>
            <a:ext cx="300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</a:t>
            </a:r>
            <a:r>
              <a:rPr lang="fr-FR" sz="1200" b="1" baseline="-25000" dirty="0" smtClean="0"/>
              <a:t>I</a:t>
            </a:r>
            <a:endParaRPr lang="fr-FR" sz="1200" b="1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571155" y="4398740"/>
            <a:ext cx="483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</a:t>
            </a:r>
            <a:r>
              <a:rPr lang="fr-FR" sz="1200" baseline="-25000" dirty="0" smtClean="0"/>
              <a:t>eddy</a:t>
            </a:r>
            <a:endParaRPr lang="fr-FR" sz="1200" baseline="-25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979350" y="4628704"/>
            <a:ext cx="34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</a:t>
            </a:r>
            <a:r>
              <a:rPr lang="fr-FR" sz="1400" baseline="-25000" dirty="0" smtClean="0"/>
              <a:t>D</a:t>
            </a:r>
            <a:endParaRPr lang="fr-FR" baseline="-25000" dirty="0"/>
          </a:p>
        </p:txBody>
      </p:sp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327598" y="3968790"/>
            <a:ext cx="4369652" cy="2002768"/>
          </a:xfrm>
        </p:spPr>
        <p:txBody>
          <a:bodyPr anchor="t">
            <a:noAutofit/>
          </a:bodyPr>
          <a:lstStyle/>
          <a:p>
            <a:pPr marL="28080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The injection scale varies with latitude but:</a:t>
            </a:r>
          </a:p>
          <a:p>
            <a:pPr marL="280800">
              <a:spcBef>
                <a:spcPts val="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It is not the deformation radius length scale (larger at low latitude)</a:t>
            </a:r>
          </a:p>
          <a:p>
            <a:pPr marL="280800">
              <a:spcBef>
                <a:spcPts val="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It is about twice smaller than the mesoscale eddy scale.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0522" y="1118528"/>
            <a:ext cx="460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Altimetry measurements of spectral fluxes are consistent with a direct cascade at submesoscale starting at the injection scale of baroclinic instability: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It is crucial to resolve this injection scale for getting at least part of the spectrum right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800" dirty="0" smtClean="0"/>
              <a:t>Numerical closure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 resolution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and resolution </a:t>
            </a:r>
            <a:br>
              <a:rPr lang="en-US" dirty="0" smtClean="0"/>
            </a:br>
            <a:r>
              <a:rPr lang="en-US" sz="2800" dirty="0" smtClean="0"/>
              <a:t>Brian Sanderson (JPO, 1998)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3343903" y="2112025"/>
          <a:ext cx="1258709" cy="428329"/>
        </p:xfrm>
        <a:graphic>
          <a:graphicData uri="http://schemas.openxmlformats.org/presentationml/2006/ole">
            <p:oleObj spid="_x0000_s211970" name="Équation" r:id="rId3" imgW="596900" imgH="20320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36010" y="2169136"/>
            <a:ext cx="196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Truncation errors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85143" y="260431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cost </a:t>
            </a:r>
            <a:endParaRPr lang="en-US" dirty="0"/>
          </a:p>
        </p:txBody>
      </p:sp>
      <p:graphicFrame>
        <p:nvGraphicFramePr>
          <p:cNvPr id="101379" name="Espace réservé du contenu 3"/>
          <p:cNvGraphicFramePr>
            <a:graphicFrameLocks noChangeAspect="1"/>
          </p:cNvGraphicFramePr>
          <p:nvPr/>
        </p:nvGraphicFramePr>
        <p:xfrm>
          <a:off x="3302469" y="2550786"/>
          <a:ext cx="1703381" cy="432484"/>
        </p:xfrm>
        <a:graphic>
          <a:graphicData uri="http://schemas.openxmlformats.org/presentationml/2006/ole">
            <p:oleObj spid="_x0000_s211971" name="Équation" r:id="rId4" imgW="800100" imgH="203200" progId="Equation.3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669644" y="3399893"/>
          <a:ext cx="3829882" cy="1157134"/>
        </p:xfrm>
        <a:graphic>
          <a:graphicData uri="http://schemas.openxmlformats.org/presentationml/2006/ole">
            <p:oleObj spid="_x0000_s211972" name="Équation" r:id="rId5" imgW="2692400" imgH="673100" progId="Equation.3">
              <p:embed/>
            </p:oleObj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46226" y="4771815"/>
            <a:ext cx="76933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5</a:t>
            </a:r>
            <a:r>
              <a:rPr lang="en-US" sz="2000" baseline="300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order of accuracy is optimal for a 3D model !!!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Considering the problem of code complexity, the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order is a good compromise</a:t>
            </a:r>
          </a:p>
        </p:txBody>
      </p:sp>
      <p:pic>
        <p:nvPicPr>
          <p:cNvPr id="11" name="Image 10" descr="sanders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588" y="488932"/>
            <a:ext cx="3118669" cy="232954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02612" y="3399893"/>
            <a:ext cx="3736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andwriting - Dakota"/>
                <a:cs typeface="Handwriting - Dakota"/>
              </a:rPr>
              <a:t>Increasing resolution is inefficient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5726" y="4153153"/>
            <a:ext cx="3570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andwriting - Dakota"/>
                <a:cs typeface="Handwriting - Dakota"/>
              </a:rPr>
              <a:t>Increasing resolution is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volution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é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29838</TotalTime>
  <Words>1091</Words>
  <Application>Microsoft Macintosh PowerPoint</Application>
  <PresentationFormat>Présentation à l'écran (4:3)</PresentationFormat>
  <Paragraphs>234</Paragraphs>
  <Slides>25</Slides>
  <Notes>0</Notes>
  <HiddenSlides>0</HiddenSlides>
  <MMClips>0</MMClips>
  <ScaleCrop>false</ScaleCrop>
  <HeadingPairs>
    <vt:vector size="8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Révolution</vt:lpstr>
      <vt:lpstr>???</vt:lpstr>
      <vt:lpstr>Équation</vt:lpstr>
      <vt:lpstr>ROMS effective resolution</vt:lpstr>
      <vt:lpstr>Physical closure and turbulent cascade</vt:lpstr>
      <vt:lpstr>Kinetic energy spectrum in QG theory</vt:lpstr>
      <vt:lpstr>Diapositive 4</vt:lpstr>
      <vt:lpstr>Diapositive 5</vt:lpstr>
      <vt:lpstr> Alternative closure: direct energy cascade Ocean dynamics becomes 3D near the surface at fine scales Capet et al., 2008</vt:lpstr>
      <vt:lpstr>Eddy injection scale</vt:lpstr>
      <vt:lpstr>Numerical closure</vt:lpstr>
      <vt:lpstr>Order and resolution  Brian Sanderson (JPO, 1998)</vt:lpstr>
      <vt:lpstr>Numerical Diffusion/dispersion</vt:lpstr>
      <vt:lpstr>Diapositive 11</vt:lpstr>
      <vt:lpstr>Diapositive 12</vt:lpstr>
      <vt:lpstr>Global estimation of diffusion et practical definition of effective resolution</vt:lpstr>
      <vt:lpstr>Towards a more accurate evaluation of effective resolution</vt:lpstr>
      <vt:lpstr>Diapositive 15</vt:lpstr>
      <vt:lpstr>Diapositive 16</vt:lpstr>
      <vt:lpstr>  Rotated Isopycnal hyperdiffusion Lemarié et al, 2012; Marchesiello et al., 2009 </vt:lpstr>
      <vt:lpstr>Completion of 2-way Nesting  Debreu et al., 2012</vt:lpstr>
      <vt:lpstr>Diapositive 19</vt:lpstr>
      <vt:lpstr>Tropical instability waves at increasing resolution</vt:lpstr>
      <vt:lpstr>Diagnostics: spectral KE budget  Capet et al. 2008</vt:lpstr>
      <vt:lpstr>TIW spectral KE budget </vt:lpstr>
      <vt:lpstr>Diapositive 23</vt:lpstr>
      <vt:lpstr>Conclusions</vt:lpstr>
      <vt:lpstr>COMODO 2012-2016:  A French project for evaluating the  numerical kernels of ocean models</vt:lpstr>
    </vt:vector>
  </TitlesOfParts>
  <Company>IRD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Marchesiello</dc:creator>
  <cp:lastModifiedBy>Patrick Marchesiello</cp:lastModifiedBy>
  <cp:revision>304</cp:revision>
  <dcterms:created xsi:type="dcterms:W3CDTF">2012-10-23T16:50:49Z</dcterms:created>
  <dcterms:modified xsi:type="dcterms:W3CDTF">2012-10-24T12:06:25Z</dcterms:modified>
</cp:coreProperties>
</file>