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2" r:id="rId1"/>
  </p:sldMasterIdLst>
  <p:notesMasterIdLst>
    <p:notesMasterId r:id="rId30"/>
  </p:notesMasterIdLst>
  <p:sldIdLst>
    <p:sldId id="261" r:id="rId2"/>
    <p:sldId id="455" r:id="rId3"/>
    <p:sldId id="392" r:id="rId4"/>
    <p:sldId id="405" r:id="rId5"/>
    <p:sldId id="406" r:id="rId6"/>
    <p:sldId id="395" r:id="rId7"/>
    <p:sldId id="397" r:id="rId8"/>
    <p:sldId id="398" r:id="rId9"/>
    <p:sldId id="456" r:id="rId10"/>
    <p:sldId id="454" r:id="rId11"/>
    <p:sldId id="443" r:id="rId12"/>
    <p:sldId id="444" r:id="rId13"/>
    <p:sldId id="445" r:id="rId14"/>
    <p:sldId id="447" r:id="rId15"/>
    <p:sldId id="458" r:id="rId16"/>
    <p:sldId id="459" r:id="rId17"/>
    <p:sldId id="460" r:id="rId18"/>
    <p:sldId id="448" r:id="rId19"/>
    <p:sldId id="449" r:id="rId20"/>
    <p:sldId id="450" r:id="rId21"/>
    <p:sldId id="461" r:id="rId22"/>
    <p:sldId id="451" r:id="rId23"/>
    <p:sldId id="452" r:id="rId24"/>
    <p:sldId id="453" r:id="rId25"/>
    <p:sldId id="390" r:id="rId26"/>
    <p:sldId id="439" r:id="rId27"/>
    <p:sldId id="441" r:id="rId28"/>
    <p:sldId id="401" r:id="rId29"/>
  </p:sldIdLst>
  <p:sldSz cx="9144000" cy="6858000" type="screen4x3"/>
  <p:notesSz cx="6858000" cy="9144000"/>
  <p:defaultTextStyle>
    <a:defPPr>
      <a:defRPr lang="pt-B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3D7"/>
    <a:srgbClr val="FF0000"/>
    <a:srgbClr val="FF33CC"/>
    <a:srgbClr val="00FF00"/>
    <a:srgbClr val="ADADAD"/>
    <a:srgbClr val="BABABA"/>
    <a:srgbClr val="FF6600"/>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430" autoAdjust="0"/>
  </p:normalViewPr>
  <p:slideViewPr>
    <p:cSldViewPr>
      <p:cViewPr varScale="1">
        <p:scale>
          <a:sx n="81" d="100"/>
          <a:sy n="81" d="100"/>
        </p:scale>
        <p:origin x="-115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pt-BR"/>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pt-BR"/>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pt-BR"/>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1A0BC77-6679-48FA-9E76-8313091945FA}" type="slidenum">
              <a:rPr lang="pt-BR"/>
              <a:pPr/>
              <a:t>‹nº›</a:t>
            </a:fld>
            <a:endParaRPr lang="pt-BR"/>
          </a:p>
        </p:txBody>
      </p:sp>
    </p:spTree>
    <p:extLst>
      <p:ext uri="{BB962C8B-B14F-4D97-AF65-F5344CB8AC3E}">
        <p14:creationId xmlns:p14="http://schemas.microsoft.com/office/powerpoint/2010/main" val="8178418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286856-4A00-44FE-A07E-944C1F166F67}" type="slidenum">
              <a:rPr lang="pt-BR"/>
              <a:pPr/>
              <a:t>1</a:t>
            </a:fld>
            <a:endParaRPr lang="pt-B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Coloquei </a:t>
            </a:r>
            <a:r>
              <a:rPr lang="pt-BR" dirty="0" err="1" smtClean="0"/>
              <a:t>quickscat</a:t>
            </a:r>
            <a:r>
              <a:rPr lang="pt-BR" dirty="0" smtClean="0"/>
              <a:t> em preto para a referencia no </a:t>
            </a:r>
            <a:r>
              <a:rPr lang="pt-BR" dirty="0" err="1" smtClean="0"/>
              <a:t>proximo</a:t>
            </a:r>
            <a:r>
              <a:rPr lang="pt-BR" dirty="0" smtClean="0"/>
              <a:t> slide de vento ser associada ao </a:t>
            </a:r>
            <a:r>
              <a:rPr lang="pt-BR" dirty="0" err="1" smtClean="0"/>
              <a:t>quickscat</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19</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Wind preto</a:t>
            </a:r>
            <a:r>
              <a:rPr lang="pt-BR" baseline="0" dirty="0" smtClean="0"/>
              <a:t> = </a:t>
            </a:r>
            <a:r>
              <a:rPr lang="pt-BR" baseline="0" dirty="0" err="1" smtClean="0"/>
              <a:t>quickscat</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20</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Wind preto</a:t>
            </a:r>
            <a:r>
              <a:rPr lang="pt-BR" baseline="0" dirty="0" smtClean="0"/>
              <a:t> = </a:t>
            </a:r>
            <a:r>
              <a:rPr lang="pt-BR" baseline="0" dirty="0" err="1" smtClean="0"/>
              <a:t>quickscat</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21</a:t>
            </a:fld>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Fixei as datas </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22</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err="1" smtClean="0"/>
              <a:t>Posicao</a:t>
            </a:r>
            <a:r>
              <a:rPr lang="pt-BR" dirty="0" smtClean="0"/>
              <a:t> corrigida, nomes alterados</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23</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24</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sz="1200" dirty="0" err="1" smtClean="0">
                <a:solidFill>
                  <a:schemeClr val="tx2"/>
                </a:solidFill>
              </a:rPr>
              <a:t>Retirada</a:t>
            </a:r>
            <a:r>
              <a:rPr lang="en-US" sz="1200" dirty="0" smtClean="0">
                <a:solidFill>
                  <a:schemeClr val="tx2"/>
                </a:solidFill>
              </a:rPr>
              <a:t> a parte de “REMO´s aims are constantly evaluated in periodic meetings of the Scientific Committee, every 3-6 months” e </a:t>
            </a:r>
            <a:r>
              <a:rPr lang="en-US" sz="1200" dirty="0" err="1" smtClean="0">
                <a:solidFill>
                  <a:schemeClr val="tx2"/>
                </a:solidFill>
              </a:rPr>
              <a:t>adicionado</a:t>
            </a:r>
            <a:r>
              <a:rPr lang="en-US" sz="1200" dirty="0" smtClean="0">
                <a:solidFill>
                  <a:schemeClr val="tx2"/>
                </a:solidFill>
              </a:rPr>
              <a:t> o ultimo bullet do future plans</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25</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Alterei o 3 </a:t>
            </a:r>
            <a:r>
              <a:rPr lang="pt-BR" dirty="0" err="1" smtClean="0"/>
              <a:t>bullet</a:t>
            </a:r>
            <a:r>
              <a:rPr lang="pt-BR" dirty="0" smtClean="0"/>
              <a:t> da </a:t>
            </a:r>
            <a:r>
              <a:rPr lang="pt-BR" dirty="0" err="1" smtClean="0"/>
              <a:t>apresentacao</a:t>
            </a:r>
            <a:r>
              <a:rPr lang="pt-BR" dirty="0" smtClean="0"/>
              <a:t> anterior , tornando-o</a:t>
            </a:r>
            <a:r>
              <a:rPr lang="pt-BR" baseline="0" dirty="0" smtClean="0"/>
              <a:t> </a:t>
            </a:r>
            <a:r>
              <a:rPr lang="pt-BR" dirty="0" smtClean="0"/>
              <a:t>ultimo</a:t>
            </a:r>
            <a:r>
              <a:rPr lang="pt-BR" baseline="0" dirty="0" smtClean="0"/>
              <a:t> </a:t>
            </a:r>
            <a:r>
              <a:rPr lang="pt-BR" baseline="0" dirty="0" err="1" smtClean="0"/>
              <a:t>bullet</a:t>
            </a:r>
            <a:r>
              <a:rPr lang="pt-BR" baseline="0" dirty="0" smtClean="0"/>
              <a:t> para citar que pretendemos melhorar os esquemas de </a:t>
            </a:r>
            <a:r>
              <a:rPr lang="pt-BR" baseline="0" dirty="0" err="1" smtClean="0"/>
              <a:t>assimilacao</a:t>
            </a:r>
            <a:r>
              <a:rPr lang="pt-BR" baseline="0" dirty="0" smtClean="0"/>
              <a:t> em geral</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26</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4</a:t>
            </a:fld>
            <a:endParaRPr lang="pt-BR"/>
          </a:p>
        </p:txBody>
      </p:sp>
    </p:spTree>
    <p:extLst>
      <p:ext uri="{BB962C8B-B14F-4D97-AF65-F5344CB8AC3E}">
        <p14:creationId xmlns:p14="http://schemas.microsoft.com/office/powerpoint/2010/main" val="160718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Troquei a cor para </a:t>
            </a:r>
            <a:r>
              <a:rPr lang="pt-BR" dirty="0" err="1" smtClean="0"/>
              <a:t>aparcer</a:t>
            </a:r>
            <a:r>
              <a:rPr lang="pt-BR" dirty="0" smtClean="0"/>
              <a:t> mais a</a:t>
            </a:r>
            <a:r>
              <a:rPr lang="pt-BR" baseline="0" dirty="0" smtClean="0"/>
              <a:t> </a:t>
            </a:r>
            <a:r>
              <a:rPr lang="pt-BR" baseline="0" dirty="0" err="1" smtClean="0"/>
              <a:t>indicacao</a:t>
            </a:r>
            <a:r>
              <a:rPr lang="pt-BR" baseline="0" dirty="0" smtClean="0"/>
              <a:t> da </a:t>
            </a:r>
            <a:r>
              <a:rPr lang="pt-BR" baseline="0" dirty="0" err="1" smtClean="0"/>
              <a:t>area</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6</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Acho que os </a:t>
            </a:r>
            <a:r>
              <a:rPr lang="pt-BR" dirty="0" err="1" smtClean="0"/>
              <a:t>grigos</a:t>
            </a:r>
            <a:r>
              <a:rPr lang="pt-BR" dirty="0" smtClean="0"/>
              <a:t> não conhecem como Malvinas e sim como </a:t>
            </a:r>
            <a:r>
              <a:rPr lang="pt-BR" dirty="0" err="1" smtClean="0"/>
              <a:t>Falklands</a:t>
            </a:r>
            <a:r>
              <a:rPr lang="pt-BR" dirty="0" smtClean="0"/>
              <a:t>. Estou certo!?</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7</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Troquei a ordem dos nomes somente e deixei a ultima grade,</a:t>
            </a:r>
            <a:r>
              <a:rPr lang="pt-BR" baseline="0" dirty="0" smtClean="0"/>
              <a:t> que ainda não esta sendo utilizada separada das outras</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9</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Coloquei</a:t>
            </a:r>
            <a:r>
              <a:rPr lang="pt-BR" baseline="0" dirty="0" smtClean="0"/>
              <a:t> um bloco em branco sobre o “</a:t>
            </a:r>
            <a:r>
              <a:rPr lang="pt-BR" baseline="0" dirty="0" err="1" smtClean="0"/>
              <a:t>High</a:t>
            </a:r>
            <a:r>
              <a:rPr lang="pt-BR" baseline="0" dirty="0" smtClean="0"/>
              <a:t> </a:t>
            </a:r>
            <a:r>
              <a:rPr lang="pt-BR" baseline="0" dirty="0" err="1" smtClean="0"/>
              <a:t>Resolution</a:t>
            </a:r>
            <a:r>
              <a:rPr lang="pt-BR" baseline="0" dirty="0" smtClean="0"/>
              <a:t> </a:t>
            </a:r>
            <a:r>
              <a:rPr lang="pt-BR" baseline="0" dirty="0" err="1" smtClean="0"/>
              <a:t>Atm</a:t>
            </a:r>
            <a:r>
              <a:rPr lang="pt-BR" baseline="0" dirty="0" smtClean="0"/>
              <a:t> </a:t>
            </a:r>
            <a:r>
              <a:rPr lang="pt-BR" baseline="0" dirty="0" err="1" smtClean="0"/>
              <a:t>model</a:t>
            </a:r>
            <a:r>
              <a:rPr lang="pt-BR" baseline="0" dirty="0" smtClean="0"/>
              <a:t>” para esconder</a:t>
            </a:r>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11</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12</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1A0BC77-6679-48FA-9E76-8313091945FA}" type="slidenum">
              <a:rPr lang="pt-BR" smtClean="0"/>
              <a:pPr/>
              <a:t>14</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1">
        <a:schemeClr val="bg2"/>
      </p:bgRef>
    </p:bg>
    <p:spTree>
      <p:nvGrpSpPr>
        <p:cNvPr id="1" name=""/>
        <p:cNvGrpSpPr/>
        <p:nvPr/>
      </p:nvGrpSpPr>
      <p:grpSpPr>
        <a:xfrm>
          <a:off x="0" y="0"/>
          <a:ext cx="0" cy="0"/>
          <a:chOff x="0" y="0"/>
          <a:chExt cx="0" cy="0"/>
        </a:xfrm>
      </p:grpSpPr>
      <p:sp>
        <p:nvSpPr>
          <p:cNvPr id="7" name="Retângulo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ítulo 7"/>
          <p:cNvSpPr>
            <a:spLocks noGrp="1"/>
          </p:cNvSpPr>
          <p:nvPr>
            <p:ph type="ctrTitle"/>
          </p:nvPr>
        </p:nvSpPr>
        <p:spPr>
          <a:xfrm>
            <a:off x="2362200" y="4038600"/>
            <a:ext cx="6477000" cy="1828800"/>
          </a:xfrm>
        </p:spPr>
        <p:txBody>
          <a:bodyPr anchor="b"/>
          <a:lstStyle>
            <a:lvl1pPr>
              <a:defRPr cap="all" baseline="0"/>
            </a:lvl1pPr>
          </a:lstStyle>
          <a:p>
            <a:r>
              <a:rPr kumimoji="0" lang="pt-BR" smtClean="0"/>
              <a:t>Clique para editar o estilo do título mestre</a:t>
            </a:r>
            <a:endParaRPr kumimoji="0" lang="en-US"/>
          </a:p>
        </p:txBody>
      </p:sp>
      <p:sp>
        <p:nvSpPr>
          <p:cNvPr id="9" name="Subtítulo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pt-BR"/>
          </a:p>
        </p:txBody>
      </p:sp>
      <p:sp>
        <p:nvSpPr>
          <p:cNvPr id="17" name="Espaço Reservado para Rodapé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pt-BR"/>
          </a:p>
        </p:txBody>
      </p:sp>
      <p:sp>
        <p:nvSpPr>
          <p:cNvPr id="29" name="Espaço Reservado para Número de Slide 28"/>
          <p:cNvSpPr>
            <a:spLocks noGrp="1"/>
          </p:cNvSpPr>
          <p:nvPr>
            <p:ph type="sldNum" sz="quarter" idx="12"/>
          </p:nvPr>
        </p:nvSpPr>
        <p:spPr>
          <a:xfrm>
            <a:off x="8001000" y="228600"/>
            <a:ext cx="838200" cy="381000"/>
          </a:xfrm>
        </p:spPr>
        <p:txBody>
          <a:bodyPr/>
          <a:lstStyle>
            <a:lvl1pPr>
              <a:defRPr>
                <a:solidFill>
                  <a:schemeClr val="tx2"/>
                </a:solidFill>
              </a:defRPr>
            </a:lvl1pPr>
          </a:lstStyle>
          <a:p>
            <a:fld id="{1C3A4AFC-DA8F-4DA4-86C4-8AE82D8E2B23}"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855A56F-4D81-454E-8DED-F3B2B14F57BD}"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bg>
      <p:bgRef idx="1001">
        <a:schemeClr val="bg1"/>
      </p:bgRef>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53200" y="609600"/>
            <a:ext cx="2057400" cy="5516563"/>
          </a:xfrm>
        </p:spPr>
        <p:txBody>
          <a:bodyPr vert="eaVer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609600"/>
            <a:ext cx="5562600" cy="5516564"/>
          </a:xfrm>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a:xfrm>
            <a:off x="6553200" y="6248402"/>
            <a:ext cx="2209800" cy="365125"/>
          </a:xfrm>
        </p:spPr>
        <p:txBody>
          <a:bodyPr/>
          <a:lstStyle/>
          <a:p>
            <a:endParaRPr lang="pt-BR"/>
          </a:p>
        </p:txBody>
      </p:sp>
      <p:sp>
        <p:nvSpPr>
          <p:cNvPr id="5" name="Espaço Reservado para Rodapé 4"/>
          <p:cNvSpPr>
            <a:spLocks noGrp="1"/>
          </p:cNvSpPr>
          <p:nvPr>
            <p:ph type="ftr" sz="quarter" idx="11"/>
          </p:nvPr>
        </p:nvSpPr>
        <p:spPr>
          <a:xfrm>
            <a:off x="457201" y="6248207"/>
            <a:ext cx="5573483" cy="365125"/>
          </a:xfrm>
        </p:spPr>
        <p:txBody>
          <a:bodyPr/>
          <a:lstStyle/>
          <a:p>
            <a:endParaRPr lang="pt-BR"/>
          </a:p>
        </p:txBody>
      </p:sp>
      <p:sp>
        <p:nvSpPr>
          <p:cNvPr id="7" name="Retângulo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ângulo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ângulo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ço Reservado para Número de Slide 5"/>
          <p:cNvSpPr>
            <a:spLocks noGrp="1"/>
          </p:cNvSpPr>
          <p:nvPr>
            <p:ph type="sldNum" sz="quarter" idx="12"/>
          </p:nvPr>
        </p:nvSpPr>
        <p:spPr>
          <a:xfrm rot="5400000">
            <a:off x="5989638" y="144462"/>
            <a:ext cx="533400" cy="244476"/>
          </a:xfrm>
        </p:spPr>
        <p:txBody>
          <a:bodyPr/>
          <a:lstStyle/>
          <a:p>
            <a:fld id="{33B4548B-F3D8-4E39-A332-366EF18C69A9}"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12648" y="228600"/>
            <a:ext cx="8153400" cy="990600"/>
          </a:xfrm>
        </p:spPr>
        <p:txBody>
          <a:bodyPr/>
          <a:lstStyle/>
          <a:p>
            <a:r>
              <a:rPr kumimoji="0" lang="pt-BR" smtClean="0"/>
              <a:t>Clique para editar o estilo do título mestre</a:t>
            </a:r>
            <a:endParaRPr kumimoji="0" lang="en-US"/>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lvl1pPr>
              <a:defRPr>
                <a:solidFill>
                  <a:srgbClr val="FFFFFF"/>
                </a:solidFill>
              </a:defRPr>
            </a:lvl1pPr>
          </a:lstStyle>
          <a:p>
            <a:fld id="{19ED53A3-7280-4021-8990-E15838E50BDF}" type="slidenum">
              <a:rPr lang="pt-BR" smtClean="0"/>
              <a:pPr/>
              <a:t>‹nº›</a:t>
            </a:fld>
            <a:endParaRPr lang="pt-BR"/>
          </a:p>
        </p:txBody>
      </p:sp>
      <p:sp>
        <p:nvSpPr>
          <p:cNvPr id="8" name="Espaço Reservado para Conteúdo 7"/>
          <p:cNvSpPr>
            <a:spLocks noGrp="1"/>
          </p:cNvSpPr>
          <p:nvPr>
            <p:ph sz="quarter" idx="1"/>
          </p:nvPr>
        </p:nvSpPr>
        <p:spPr>
          <a:xfrm>
            <a:off x="612648" y="1600200"/>
            <a:ext cx="8153400" cy="44958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3">
        <a:schemeClr val="bg1"/>
      </p:bgRef>
    </p:bg>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os estilos do texto mestre</a:t>
            </a:r>
          </a:p>
        </p:txBody>
      </p:sp>
      <p:sp>
        <p:nvSpPr>
          <p:cNvPr id="7" name="Retângulo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pt-BR" smtClean="0"/>
              <a:t>Clique para editar o estilo do título mestre</a:t>
            </a:r>
            <a:endParaRPr kumimoji="0" lang="en-US"/>
          </a:p>
        </p:txBody>
      </p:sp>
      <p:sp>
        <p:nvSpPr>
          <p:cNvPr id="12" name="Espaço Reservado para Data 11"/>
          <p:cNvSpPr>
            <a:spLocks noGrp="1"/>
          </p:cNvSpPr>
          <p:nvPr>
            <p:ph type="dt" sz="half" idx="10"/>
          </p:nvPr>
        </p:nvSpPr>
        <p:spPr/>
        <p:txBody>
          <a:bodyPr/>
          <a:lstStyle/>
          <a:p>
            <a:endParaRPr lang="pt-BR"/>
          </a:p>
        </p:txBody>
      </p:sp>
      <p:sp>
        <p:nvSpPr>
          <p:cNvPr id="13" name="Espaço Reservado para Número de Slide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4D7F55C-5F60-463A-9819-29DC6C90F6EE}" type="slidenum">
              <a:rPr lang="pt-BR" smtClean="0"/>
              <a:pPr/>
              <a:t>‹nº›</a:t>
            </a:fld>
            <a:endParaRPr lang="pt-BR"/>
          </a:p>
        </p:txBody>
      </p:sp>
      <p:sp>
        <p:nvSpPr>
          <p:cNvPr id="14" name="Espaço Reservado para Rodapé 13"/>
          <p:cNvSpPr>
            <a:spLocks noGrp="1"/>
          </p:cNvSpPr>
          <p:nvPr>
            <p:ph type="ftr" sz="quarter" idx="12"/>
          </p:nvPr>
        </p:nvSpPr>
        <p:spPr/>
        <p:txBody>
          <a:bodyPr/>
          <a:lstStyle/>
          <a:p>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9" name="Espaço Reservado para Conteúdo 8"/>
          <p:cNvSpPr>
            <a:spLocks noGrp="1"/>
          </p:cNvSpPr>
          <p:nvPr>
            <p:ph sz="quarter" idx="1"/>
          </p:nvPr>
        </p:nvSpPr>
        <p:spPr>
          <a:xfrm>
            <a:off x="609600" y="1589567"/>
            <a:ext cx="3886200" cy="45720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844901" y="1589567"/>
            <a:ext cx="3886200" cy="45720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8" name="Espaço Reservado para Data 7"/>
          <p:cNvSpPr>
            <a:spLocks noGrp="1"/>
          </p:cNvSpPr>
          <p:nvPr>
            <p:ph type="dt" sz="half" idx="15"/>
          </p:nvPr>
        </p:nvSpPr>
        <p:spPr/>
        <p:txBody>
          <a:bodyPr rtlCol="0"/>
          <a:lstStyle/>
          <a:p>
            <a:endParaRPr lang="pt-BR"/>
          </a:p>
        </p:txBody>
      </p:sp>
      <p:sp>
        <p:nvSpPr>
          <p:cNvPr id="10" name="Espaço Reservado para Número de Slide 9"/>
          <p:cNvSpPr>
            <a:spLocks noGrp="1"/>
          </p:cNvSpPr>
          <p:nvPr>
            <p:ph type="sldNum" sz="quarter" idx="16"/>
          </p:nvPr>
        </p:nvSpPr>
        <p:spPr/>
        <p:txBody>
          <a:bodyPr rtlCol="0"/>
          <a:lstStyle/>
          <a:p>
            <a:fld id="{AC7DCDF8-24EC-4C58-A833-1329AD72D869}" type="slidenum">
              <a:rPr lang="pt-BR" smtClean="0"/>
              <a:pPr/>
              <a:t>‹nº›</a:t>
            </a:fld>
            <a:endParaRPr lang="pt-BR"/>
          </a:p>
        </p:txBody>
      </p:sp>
      <p:sp>
        <p:nvSpPr>
          <p:cNvPr id="12" name="Espaço Reservado para Rodapé 11"/>
          <p:cNvSpPr>
            <a:spLocks noGrp="1"/>
          </p:cNvSpPr>
          <p:nvPr>
            <p:ph type="ftr" sz="quarter" idx="17"/>
          </p:nvPr>
        </p:nvSpPr>
        <p:spPr/>
        <p:txBody>
          <a:bodyPr rtlCol="0"/>
          <a:lstStyle/>
          <a:p>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33400" y="273050"/>
            <a:ext cx="8153400" cy="869950"/>
          </a:xfrm>
        </p:spPr>
        <p:txBody>
          <a:bodyPr anchor="ctr"/>
          <a:lstStyle>
            <a:lvl1pPr>
              <a:defRPr/>
            </a:lvl1pPr>
          </a:lstStyle>
          <a:p>
            <a:r>
              <a:rPr kumimoji="0" lang="pt-BR" smtClean="0"/>
              <a:t>Clique para editar o estilo do título mestre</a:t>
            </a:r>
            <a:endParaRPr kumimoji="0" lang="en-US"/>
          </a:p>
        </p:txBody>
      </p:sp>
      <p:sp>
        <p:nvSpPr>
          <p:cNvPr id="11" name="Espaço Reservado para Conteúdo 10"/>
          <p:cNvSpPr>
            <a:spLocks noGrp="1"/>
          </p:cNvSpPr>
          <p:nvPr>
            <p:ph sz="quarter" idx="2"/>
          </p:nvPr>
        </p:nvSpPr>
        <p:spPr>
          <a:xfrm>
            <a:off x="609600" y="2438400"/>
            <a:ext cx="3886200" cy="35814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800600" y="2438400"/>
            <a:ext cx="3886200" cy="35814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0" name="Espaço Reservado para Data 9"/>
          <p:cNvSpPr>
            <a:spLocks noGrp="1"/>
          </p:cNvSpPr>
          <p:nvPr>
            <p:ph type="dt" sz="half" idx="15"/>
          </p:nvPr>
        </p:nvSpPr>
        <p:spPr/>
        <p:txBody>
          <a:bodyPr rtlCol="0"/>
          <a:lstStyle/>
          <a:p>
            <a:endParaRPr lang="pt-BR"/>
          </a:p>
        </p:txBody>
      </p:sp>
      <p:sp>
        <p:nvSpPr>
          <p:cNvPr id="12" name="Espaço Reservado para Número de Slide 11"/>
          <p:cNvSpPr>
            <a:spLocks noGrp="1"/>
          </p:cNvSpPr>
          <p:nvPr>
            <p:ph type="sldNum" sz="quarter" idx="16"/>
          </p:nvPr>
        </p:nvSpPr>
        <p:spPr/>
        <p:txBody>
          <a:bodyPr rtlCol="0"/>
          <a:lstStyle/>
          <a:p>
            <a:fld id="{6EAF536F-B665-44B5-942A-6096C140345A}" type="slidenum">
              <a:rPr lang="pt-BR" smtClean="0"/>
              <a:pPr/>
              <a:t>‹nº›</a:t>
            </a:fld>
            <a:endParaRPr lang="pt-BR"/>
          </a:p>
        </p:txBody>
      </p:sp>
      <p:sp>
        <p:nvSpPr>
          <p:cNvPr id="14" name="Espaço Reservado para Rodapé 13"/>
          <p:cNvSpPr>
            <a:spLocks noGrp="1"/>
          </p:cNvSpPr>
          <p:nvPr>
            <p:ph type="ftr" sz="quarter" idx="17"/>
          </p:nvPr>
        </p:nvSpPr>
        <p:spPr/>
        <p:txBody>
          <a:bodyPr rtlCol="0"/>
          <a:lstStyle/>
          <a:p>
            <a:endParaRPr lang="pt-BR"/>
          </a:p>
        </p:txBody>
      </p:sp>
      <p:sp>
        <p:nvSpPr>
          <p:cNvPr id="16" name="Espaço Reservado para Texto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pt-BR" smtClean="0"/>
              <a:t>Clique para editar os estilos do texto mestre</a:t>
            </a:r>
          </a:p>
        </p:txBody>
      </p:sp>
      <p:sp>
        <p:nvSpPr>
          <p:cNvPr id="15" name="Espaço Reservado para Texto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pt-BR" smtClean="0"/>
              <a:t>Clique para editar os estilos do texto mestre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lvl1pPr>
              <a:defRPr>
                <a:solidFill>
                  <a:srgbClr val="FFFFFF"/>
                </a:solidFill>
              </a:defRPr>
            </a:lvl1pPr>
          </a:lstStyle>
          <a:p>
            <a:fld id="{9B18B294-E403-42C7-8DFE-3CC66E770B84}"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a:xfrm>
            <a:off x="0" y="6248400"/>
            <a:ext cx="533400" cy="381000"/>
          </a:xfrm>
        </p:spPr>
        <p:txBody>
          <a:bodyPr/>
          <a:lstStyle>
            <a:lvl1pPr>
              <a:defRPr>
                <a:solidFill>
                  <a:schemeClr val="tx2"/>
                </a:solidFill>
              </a:defRPr>
            </a:lvl1pPr>
          </a:lstStyle>
          <a:p>
            <a:fld id="{022DBD3B-E332-4545-9E79-F213A9C7A58E}"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8077200" cy="869950"/>
          </a:xfrm>
        </p:spPr>
        <p:txBody>
          <a:bodyPr anchor="ctr"/>
          <a:lstStyle>
            <a:lvl1pPr algn="l">
              <a:buNone/>
              <a:defRPr sz="4400" b="0"/>
            </a:lvl1pPr>
          </a:lstStyle>
          <a:p>
            <a:r>
              <a:rPr kumimoji="0" lang="pt-BR" smtClean="0"/>
              <a:t>Clique para editar o estilo do título mestre</a:t>
            </a:r>
            <a:endParaRPr kumimoji="0" lang="en-US"/>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lvl1pPr>
              <a:defRPr>
                <a:solidFill>
                  <a:srgbClr val="FFFFFF"/>
                </a:solidFill>
              </a:defRPr>
            </a:lvl1pPr>
          </a:lstStyle>
          <a:p>
            <a:fld id="{48BAA7C7-B878-4924-BA3E-3E7CA8ED0455}" type="slidenum">
              <a:rPr lang="pt-BR" smtClean="0"/>
              <a:pPr/>
              <a:t>‹nº›</a:t>
            </a:fld>
            <a:endParaRPr lang="pt-BR"/>
          </a:p>
        </p:txBody>
      </p:sp>
      <p:sp>
        <p:nvSpPr>
          <p:cNvPr id="3" name="Espaço Reservado para Texto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os estilos do texto mestre</a:t>
            </a:r>
          </a:p>
        </p:txBody>
      </p:sp>
      <p:sp>
        <p:nvSpPr>
          <p:cNvPr id="9" name="Espaço Reservado para Conteúdo 8"/>
          <p:cNvSpPr>
            <a:spLocks noGrp="1"/>
          </p:cNvSpPr>
          <p:nvPr>
            <p:ph sz="quarter" idx="1"/>
          </p:nvPr>
        </p:nvSpPr>
        <p:spPr>
          <a:xfrm>
            <a:off x="2362200" y="1752600"/>
            <a:ext cx="6400800" cy="44196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Ref idx="1003">
        <a:schemeClr val="bg2"/>
      </p:bgRef>
    </p:bg>
    <p:spTree>
      <p:nvGrpSpPr>
        <p:cNvPr id="1" name=""/>
        <p:cNvGrpSpPr/>
        <p:nvPr/>
      </p:nvGrpSpPr>
      <p:grpSpPr>
        <a:xfrm>
          <a:off x="0" y="0"/>
          <a:ext cx="0" cy="0"/>
          <a:chOff x="0" y="0"/>
          <a:chExt cx="0" cy="0"/>
        </a:xfrm>
      </p:grpSpPr>
      <p:sp>
        <p:nvSpPr>
          <p:cNvPr id="4" name="Espaço Reservado para Texto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BR" smtClean="0"/>
              <a:t>Clique para editar os estilos do texto mestre</a:t>
            </a:r>
          </a:p>
        </p:txBody>
      </p:sp>
      <p:sp>
        <p:nvSpPr>
          <p:cNvPr id="8" name="Retângulo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pt-BR" smtClean="0"/>
              <a:t>Clique para editar o estilo do título mestre</a:t>
            </a:r>
            <a:endParaRPr kumimoji="0" lang="en-US"/>
          </a:p>
        </p:txBody>
      </p:sp>
      <p:sp>
        <p:nvSpPr>
          <p:cNvPr id="11" name="Retângulo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Espaço Reservado para Data 11"/>
          <p:cNvSpPr>
            <a:spLocks noGrp="1"/>
          </p:cNvSpPr>
          <p:nvPr>
            <p:ph type="dt" sz="half" idx="10"/>
          </p:nvPr>
        </p:nvSpPr>
        <p:spPr>
          <a:xfrm>
            <a:off x="6248400" y="6248400"/>
            <a:ext cx="2667000" cy="365125"/>
          </a:xfrm>
        </p:spPr>
        <p:txBody>
          <a:bodyPr rtlCol="0"/>
          <a:lstStyle/>
          <a:p>
            <a:endParaRPr lang="pt-BR"/>
          </a:p>
        </p:txBody>
      </p:sp>
      <p:sp>
        <p:nvSpPr>
          <p:cNvPr id="13" name="Espaço Reservado para Número de Slide 12"/>
          <p:cNvSpPr>
            <a:spLocks noGrp="1"/>
          </p:cNvSpPr>
          <p:nvPr>
            <p:ph type="sldNum" sz="quarter" idx="11"/>
          </p:nvPr>
        </p:nvSpPr>
        <p:spPr>
          <a:xfrm>
            <a:off x="0" y="4667249"/>
            <a:ext cx="1447800" cy="663578"/>
          </a:xfrm>
        </p:spPr>
        <p:txBody>
          <a:bodyPr rtlCol="0"/>
          <a:lstStyle>
            <a:lvl1pPr>
              <a:defRPr sz="2800"/>
            </a:lvl1pPr>
          </a:lstStyle>
          <a:p>
            <a:fld id="{026C1536-1D80-4808-9AB1-BF6CDC33268C}" type="slidenum">
              <a:rPr lang="pt-BR" smtClean="0"/>
              <a:pPr/>
              <a:t>‹nº›</a:t>
            </a:fld>
            <a:endParaRPr lang="pt-BR"/>
          </a:p>
        </p:txBody>
      </p:sp>
      <p:sp>
        <p:nvSpPr>
          <p:cNvPr id="14" name="Espaço Reservado para Rodapé 13"/>
          <p:cNvSpPr>
            <a:spLocks noGrp="1"/>
          </p:cNvSpPr>
          <p:nvPr>
            <p:ph type="ftr" sz="quarter" idx="12"/>
          </p:nvPr>
        </p:nvSpPr>
        <p:spPr>
          <a:xfrm>
            <a:off x="1600200" y="6248206"/>
            <a:ext cx="4572000" cy="365125"/>
          </a:xfrm>
        </p:spPr>
        <p:txBody>
          <a:bodyPr rtlCol="0"/>
          <a:lstStyle/>
          <a:p>
            <a:endParaRPr lang="pt-BR"/>
          </a:p>
        </p:txBody>
      </p:sp>
      <p:sp>
        <p:nvSpPr>
          <p:cNvPr id="3" name="Espaço Reservado para Imagem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pt-BR" smtClean="0"/>
              <a:t>Clique no ícone para adicionar uma imagem</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609600" y="228600"/>
            <a:ext cx="8153400" cy="990600"/>
          </a:xfrm>
          <a:prstGeom prst="rect">
            <a:avLst/>
          </a:prstGeom>
        </p:spPr>
        <p:txBody>
          <a:bodyPr vert="horz" anchor="ctr">
            <a:normAutofit/>
          </a:bodyPr>
          <a:lstStyle/>
          <a:p>
            <a:r>
              <a:rPr kumimoji="0" lang="pt-BR" smtClean="0"/>
              <a:t>Clique para editar o estilo do título mestre</a:t>
            </a:r>
            <a:endParaRPr kumimoji="0" lang="en-US"/>
          </a:p>
        </p:txBody>
      </p:sp>
      <p:sp>
        <p:nvSpPr>
          <p:cNvPr id="13" name="Espaço Reservado para Texto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pt-BR"/>
          </a:p>
        </p:txBody>
      </p:sp>
      <p:sp>
        <p:nvSpPr>
          <p:cNvPr id="3" name="Espaço Reservado para Rodapé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pt-BR"/>
          </a:p>
        </p:txBody>
      </p:sp>
      <p:sp>
        <p:nvSpPr>
          <p:cNvPr id="7" name="Retângulo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ço Reservado para Número de Slide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274E066-64BE-4F51-BD72-1CCCB4C071AF}"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tiff"/><Relationship Id="rId4" Type="http://schemas.openxmlformats.org/officeDocument/2006/relationships/oleObject" Target="../embeddings/oleObject1.bin"/><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2.tif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png"/><Relationship Id="rId11" Type="http://schemas.openxmlformats.org/officeDocument/2006/relationships/image" Target="../media/image12.tiff"/><Relationship Id="rId5" Type="http://schemas.openxmlformats.org/officeDocument/2006/relationships/oleObject" Target="../embeddings/oleObject2.bin"/><Relationship Id="rId10" Type="http://schemas.openxmlformats.org/officeDocument/2006/relationships/image" Target="../media/image7.gif"/><Relationship Id="rId4" Type="http://schemas.openxmlformats.org/officeDocument/2006/relationships/image" Target="../media/image13.jpe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2.tiff"/><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19"/>
          <p:cNvSpPr>
            <a:spLocks noGrp="1"/>
          </p:cNvSpPr>
          <p:nvPr>
            <p:ph type="ctrTitle"/>
          </p:nvPr>
        </p:nvSpPr>
        <p:spPr>
          <a:xfrm>
            <a:off x="1979712" y="188640"/>
            <a:ext cx="7164287" cy="2321174"/>
          </a:xfrm>
        </p:spPr>
        <p:txBody>
          <a:bodyPr>
            <a:normAutofit fontScale="90000"/>
          </a:bodyPr>
          <a:lstStyle/>
          <a:p>
            <a:pPr algn="ctr"/>
            <a:r>
              <a:rPr lang="en-US" sz="2400" b="1" dirty="0"/>
              <a:t>An overview of the shelf and shelf/slope regional modeling initiatives along the Brazilian coast: </a:t>
            </a:r>
            <a:br>
              <a:rPr lang="en-US" sz="2400" b="1" dirty="0"/>
            </a:br>
            <a:r>
              <a:rPr lang="en-US" sz="2400" b="1" dirty="0"/>
              <a:t>the REMO contribution towards operational oceanography and environmental monitoring</a:t>
            </a:r>
            <a:r>
              <a:rPr lang="en-US" sz="2400" dirty="0"/>
              <a:t/>
            </a:r>
            <a:br>
              <a:rPr lang="en-US" sz="2400" dirty="0"/>
            </a:br>
            <a:endParaRPr lang="pt-BR" sz="2400" dirty="0"/>
          </a:p>
        </p:txBody>
      </p:sp>
      <p:sp>
        <p:nvSpPr>
          <p:cNvPr id="24" name="Subtítulo 23"/>
          <p:cNvSpPr>
            <a:spLocks noGrp="1"/>
          </p:cNvSpPr>
          <p:nvPr>
            <p:ph type="subTitle" idx="1"/>
          </p:nvPr>
        </p:nvSpPr>
        <p:spPr/>
        <p:txBody>
          <a:bodyPr>
            <a:normAutofit fontScale="77500" lnSpcReduction="20000"/>
          </a:bodyPr>
          <a:lstStyle/>
          <a:p>
            <a:r>
              <a:rPr lang="en-US" b="1" dirty="0" smtClean="0"/>
              <a:t>2012 ROMS User Workshop</a:t>
            </a:r>
          </a:p>
          <a:p>
            <a:r>
              <a:rPr lang="pt-BR" sz="2300" dirty="0" smtClean="0">
                <a:solidFill>
                  <a:schemeClr val="tx2"/>
                </a:solidFill>
              </a:rPr>
              <a:t>22th </a:t>
            </a:r>
            <a:r>
              <a:rPr lang="pt-BR" sz="2300" dirty="0" err="1" smtClean="0">
                <a:solidFill>
                  <a:schemeClr val="tx2"/>
                </a:solidFill>
              </a:rPr>
              <a:t>to</a:t>
            </a:r>
            <a:r>
              <a:rPr lang="pt-BR" sz="2300" dirty="0" smtClean="0">
                <a:solidFill>
                  <a:schemeClr val="tx2"/>
                </a:solidFill>
              </a:rPr>
              <a:t> 25th </a:t>
            </a:r>
            <a:r>
              <a:rPr lang="pt-BR" sz="2300" dirty="0" err="1" smtClean="0">
                <a:solidFill>
                  <a:schemeClr val="tx2"/>
                </a:solidFill>
              </a:rPr>
              <a:t>Oct</a:t>
            </a:r>
            <a:r>
              <a:rPr lang="pt-BR" sz="2300" dirty="0" smtClean="0">
                <a:solidFill>
                  <a:schemeClr val="tx2"/>
                </a:solidFill>
              </a:rPr>
              <a:t> 2012 – Rio de Janeiro, </a:t>
            </a:r>
            <a:r>
              <a:rPr lang="pt-BR" sz="2300" dirty="0" err="1" smtClean="0">
                <a:solidFill>
                  <a:schemeClr val="tx2"/>
                </a:solidFill>
              </a:rPr>
              <a:t>Brazil</a:t>
            </a:r>
            <a:endParaRPr lang="pt-BR" sz="2300" dirty="0">
              <a:solidFill>
                <a:schemeClr val="tx2"/>
              </a:solidFill>
            </a:endParaRPr>
          </a:p>
        </p:txBody>
      </p:sp>
      <p:sp>
        <p:nvSpPr>
          <p:cNvPr id="28" name="Título 19"/>
          <p:cNvSpPr txBox="1">
            <a:spLocks/>
          </p:cNvSpPr>
          <p:nvPr/>
        </p:nvSpPr>
        <p:spPr>
          <a:xfrm>
            <a:off x="1475656" y="2643182"/>
            <a:ext cx="7668343" cy="1223954"/>
          </a:xfrm>
          <a:prstGeom prst="rect">
            <a:avLst/>
          </a:prstGeom>
        </p:spPr>
        <p:txBody>
          <a:bodyPr vert="horz" anchor="b">
            <a:normAutofit/>
          </a:bodyPr>
          <a:lstStyle/>
          <a:p>
            <a:pPr lvl="0" algn="ctr" fontAlgn="auto">
              <a:spcAft>
                <a:spcPts val="0"/>
              </a:spcAft>
              <a:defRPr/>
            </a:pPr>
            <a:r>
              <a:rPr lang="pt-BR" sz="1800" b="1" u="sng" dirty="0" smtClean="0">
                <a:solidFill>
                  <a:schemeClr val="tx2"/>
                </a:solidFill>
                <a:latin typeface="+mn-lt"/>
              </a:rPr>
              <a:t>Mauro </a:t>
            </a:r>
            <a:r>
              <a:rPr lang="pt-BR" sz="1800" b="1" u="sng" dirty="0" err="1" smtClean="0">
                <a:solidFill>
                  <a:schemeClr val="tx2"/>
                </a:solidFill>
                <a:latin typeface="+mn-lt"/>
              </a:rPr>
              <a:t>Cirano</a:t>
            </a:r>
            <a:r>
              <a:rPr lang="pt-BR" sz="1800" dirty="0" smtClean="0">
                <a:solidFill>
                  <a:schemeClr val="tx2"/>
                </a:solidFill>
                <a:latin typeface="+mn-lt"/>
              </a:rPr>
              <a:t>,</a:t>
            </a:r>
            <a:r>
              <a:rPr lang="en-US" sz="1800" dirty="0" smtClean="0">
                <a:solidFill>
                  <a:schemeClr val="tx2"/>
                </a:solidFill>
                <a:latin typeface="+mn-lt"/>
              </a:rPr>
              <a:t> Marta-Almeida M, </a:t>
            </a:r>
            <a:r>
              <a:rPr lang="en-US" sz="1800" dirty="0">
                <a:solidFill>
                  <a:schemeClr val="tx2"/>
                </a:solidFill>
                <a:latin typeface="+mn-lt"/>
              </a:rPr>
              <a:t>Oliveira </a:t>
            </a:r>
            <a:r>
              <a:rPr lang="en-US" sz="1800" dirty="0" smtClean="0">
                <a:solidFill>
                  <a:schemeClr val="tx2"/>
                </a:solidFill>
                <a:latin typeface="+mn-lt"/>
              </a:rPr>
              <a:t>HB, Pereira J, </a:t>
            </a:r>
            <a:r>
              <a:rPr lang="en-US" sz="1800" dirty="0" err="1" smtClean="0">
                <a:solidFill>
                  <a:schemeClr val="tx2"/>
                </a:solidFill>
                <a:latin typeface="+mn-lt"/>
              </a:rPr>
              <a:t>Amorim</a:t>
            </a:r>
            <a:r>
              <a:rPr lang="en-US" sz="1800" dirty="0" smtClean="0">
                <a:solidFill>
                  <a:schemeClr val="tx2"/>
                </a:solidFill>
                <a:latin typeface="+mn-lt"/>
              </a:rPr>
              <a:t> FN, </a:t>
            </a:r>
            <a:r>
              <a:rPr lang="en-US" sz="1800" dirty="0" err="1" smtClean="0">
                <a:solidFill>
                  <a:schemeClr val="tx2"/>
                </a:solidFill>
                <a:latin typeface="+mn-lt"/>
              </a:rPr>
              <a:t>Soares</a:t>
            </a:r>
            <a:r>
              <a:rPr lang="en-US" sz="1800" dirty="0" smtClean="0">
                <a:solidFill>
                  <a:schemeClr val="tx2"/>
                </a:solidFill>
                <a:latin typeface="+mn-lt"/>
              </a:rPr>
              <a:t> ID, Martins RP, Lima JAM, </a:t>
            </a:r>
            <a:r>
              <a:rPr lang="en-US" sz="1800" dirty="0" err="1" smtClean="0">
                <a:solidFill>
                  <a:schemeClr val="tx2"/>
                </a:solidFill>
                <a:latin typeface="+mn-lt"/>
              </a:rPr>
              <a:t>Tanajura</a:t>
            </a:r>
            <a:r>
              <a:rPr lang="en-US" sz="1800" dirty="0" smtClean="0">
                <a:solidFill>
                  <a:schemeClr val="tx2"/>
                </a:solidFill>
                <a:latin typeface="+mn-lt"/>
              </a:rPr>
              <a:t> CAS</a:t>
            </a:r>
            <a:r>
              <a:rPr lang="pt-BR" sz="1800" dirty="0" smtClean="0">
                <a:solidFill>
                  <a:schemeClr val="tx2"/>
                </a:solidFill>
                <a:latin typeface="+mn-lt"/>
              </a:rPr>
              <a:t> </a:t>
            </a:r>
            <a:endParaRPr lang="pt-BR" sz="1800" dirty="0">
              <a:solidFill>
                <a:schemeClr val="tx2"/>
              </a:solidFill>
              <a:latin typeface="+mn-lt"/>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4182468436"/>
              </p:ext>
            </p:extLst>
          </p:nvPr>
        </p:nvGraphicFramePr>
        <p:xfrm>
          <a:off x="2897912" y="4405409"/>
          <a:ext cx="623554" cy="900000"/>
        </p:xfrm>
        <a:graphic>
          <a:graphicData uri="http://schemas.openxmlformats.org/presentationml/2006/ole">
            <mc:AlternateContent xmlns:mc="http://schemas.openxmlformats.org/markup-compatibility/2006">
              <mc:Choice xmlns:v="urn:schemas-microsoft-com:vml" Requires="v">
                <p:oleObj spid="_x0000_s1153" name="Imagem de bitmap" r:id="rId4" imgW="5695238" imgH="8221223" progId="PBrush">
                  <p:embed/>
                </p:oleObj>
              </mc:Choice>
              <mc:Fallback>
                <p:oleObj name="Imagem de bitmap" r:id="rId4" imgW="5695238" imgH="8221223" progId="PBrush">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912" y="4405409"/>
                        <a:ext cx="623554" cy="900000"/>
                      </a:xfrm>
                      <a:prstGeom prst="rect">
                        <a:avLst/>
                      </a:prstGeom>
                      <a:noFill/>
                      <a:ln>
                        <a:noFill/>
                      </a:ln>
                      <a:effectLst/>
                      <a:extLst/>
                    </p:spPr>
                  </p:pic>
                </p:oleObj>
              </mc:Fallback>
            </mc:AlternateContent>
          </a:graphicData>
        </a:graphic>
      </p:graphicFrame>
      <p:pic>
        <p:nvPicPr>
          <p:cNvPr id="30" name="Picture 57" descr="logo_ufba"/>
          <p:cNvPicPr>
            <a:picLocks noChangeAspect="1" noChangeArrowheads="1"/>
          </p:cNvPicPr>
          <p:nvPr/>
        </p:nvPicPr>
        <p:blipFill>
          <a:blip r:embed="rId6" cstate="print"/>
          <a:srcRect/>
          <a:stretch>
            <a:fillRect/>
          </a:stretch>
        </p:blipFill>
        <p:spPr bwMode="auto">
          <a:xfrm>
            <a:off x="3928700" y="4405409"/>
            <a:ext cx="573966" cy="900000"/>
          </a:xfrm>
          <a:prstGeom prst="rect">
            <a:avLst/>
          </a:prstGeom>
          <a:noFill/>
        </p:spPr>
      </p:pic>
      <p:pic>
        <p:nvPicPr>
          <p:cNvPr id="37" name="Picture 65" descr="logo_ANP_PeD_cmyk"/>
          <p:cNvPicPr>
            <a:picLocks noChangeAspect="1" noChangeArrowheads="1"/>
          </p:cNvPicPr>
          <p:nvPr/>
        </p:nvPicPr>
        <p:blipFill>
          <a:blip r:embed="rId7" cstate="print"/>
          <a:srcRect/>
          <a:stretch>
            <a:fillRect/>
          </a:stretch>
        </p:blipFill>
        <p:spPr bwMode="auto">
          <a:xfrm>
            <a:off x="7884368" y="4671451"/>
            <a:ext cx="1080000" cy="582974"/>
          </a:xfrm>
          <a:prstGeom prst="rect">
            <a:avLst/>
          </a:prstGeom>
          <a:noFill/>
        </p:spPr>
      </p:pic>
      <p:pic>
        <p:nvPicPr>
          <p:cNvPr id="42" name="Imagem 41" descr="Inter_v-RGB.jpg"/>
          <p:cNvPicPr>
            <a:picLocks noChangeAspect="1"/>
          </p:cNvPicPr>
          <p:nvPr/>
        </p:nvPicPr>
        <p:blipFill>
          <a:blip r:embed="rId8" cstate="print"/>
          <a:stretch>
            <a:fillRect/>
          </a:stretch>
        </p:blipFill>
        <p:spPr>
          <a:xfrm>
            <a:off x="6397134" y="4562756"/>
            <a:ext cx="1080000" cy="738452"/>
          </a:xfrm>
          <a:prstGeom prst="rect">
            <a:avLst/>
          </a:prstGeom>
        </p:spPr>
      </p:pic>
      <p:pic>
        <p:nvPicPr>
          <p:cNvPr id="1027" name="Picture 3" descr="D:\Mauro\Downloads\sinete_hidronav.gif"/>
          <p:cNvPicPr>
            <a:picLocks noChangeAspect="1" noChangeArrowheads="1"/>
          </p:cNvPicPr>
          <p:nvPr/>
        </p:nvPicPr>
        <p:blipFill>
          <a:blip r:embed="rId9" cstate="print"/>
          <a:srcRect/>
          <a:stretch>
            <a:fillRect/>
          </a:stretch>
        </p:blipFill>
        <p:spPr bwMode="auto">
          <a:xfrm>
            <a:off x="1763688" y="4509120"/>
            <a:ext cx="726990" cy="720000"/>
          </a:xfrm>
          <a:prstGeom prst="rect">
            <a:avLst/>
          </a:prstGeom>
          <a:noFill/>
        </p:spPr>
      </p:pic>
      <p:pic>
        <p:nvPicPr>
          <p:cNvPr id="1037" name="Picture 13" descr="D:\Mauro\rede_REMO\web_page\logos\logo_novodisco_remo.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04" y="332656"/>
            <a:ext cx="1656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D:\Mauro\rede_REMO\web_page\logos\logo_atlantis.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9900" y="4760281"/>
            <a:ext cx="1080000" cy="382605"/>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 t="9106" r="-1" b="8430"/>
          <a:stretch/>
        </p:blipFill>
        <p:spPr bwMode="auto">
          <a:xfrm>
            <a:off x="-10800" y="5976000"/>
            <a:ext cx="226774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C:\Users\Mauro\Downloads\GOV_GlobeBot_TextTop.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555" y="4503068"/>
            <a:ext cx="1363021" cy="798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533400" y="273050"/>
            <a:ext cx="8153400" cy="869950"/>
          </a:xfrm>
        </p:spPr>
        <p:txBody>
          <a:bodyPr/>
          <a:lstStyle/>
          <a:p>
            <a:r>
              <a:rPr lang="en-US" dirty="0" smtClean="0"/>
              <a:t>ROMS General Configurations</a:t>
            </a:r>
            <a:endParaRPr lang="en-US" dirty="0"/>
          </a:p>
        </p:txBody>
      </p:sp>
      <p:sp>
        <p:nvSpPr>
          <p:cNvPr id="6" name="Espaço Reservado para Conteúdo 7"/>
          <p:cNvSpPr>
            <a:spLocks noGrp="1"/>
          </p:cNvSpPr>
          <p:nvPr>
            <p:ph sz="quarter" idx="1"/>
          </p:nvPr>
        </p:nvSpPr>
        <p:spPr>
          <a:xfrm>
            <a:off x="539552" y="1628800"/>
            <a:ext cx="8280920" cy="5112568"/>
          </a:xfrm>
          <a:noFill/>
        </p:spPr>
        <p:txBody>
          <a:bodyPr>
            <a:normAutofit fontScale="92500" lnSpcReduction="10000"/>
          </a:bodyPr>
          <a:lstStyle/>
          <a:p>
            <a:pPr algn="just">
              <a:buClr>
                <a:schemeClr val="tx2"/>
              </a:buClr>
              <a:buSzPct val="100000"/>
              <a:buFont typeface="Arial" pitchFamily="34" charset="0"/>
              <a:buChar char="•"/>
            </a:pPr>
            <a:r>
              <a:rPr lang="en-US" sz="2400" b="0" dirty="0" smtClean="0">
                <a:solidFill>
                  <a:schemeClr val="tx2"/>
                </a:solidFill>
              </a:rPr>
              <a:t>Long runs (5 to 10 years) are used to assess results before the models become operational</a:t>
            </a:r>
          </a:p>
          <a:p>
            <a:pPr algn="just">
              <a:buClr>
                <a:schemeClr val="tx2"/>
              </a:buClr>
              <a:buSzPct val="100000"/>
              <a:buFont typeface="Arial" pitchFamily="34" charset="0"/>
              <a:buChar char="•"/>
            </a:pPr>
            <a:r>
              <a:rPr lang="en-US" sz="2400" b="0" dirty="0" smtClean="0">
                <a:solidFill>
                  <a:schemeClr val="tx2"/>
                </a:solidFill>
              </a:rPr>
              <a:t>Grids can have variable horizontal resolution (pilot) or fixed horizontal resolution (E, S-SE, N-NE)</a:t>
            </a:r>
          </a:p>
          <a:p>
            <a:pPr algn="just">
              <a:buClr>
                <a:schemeClr val="tx2"/>
              </a:buClr>
              <a:buSzPct val="100000"/>
              <a:buFont typeface="Arial" pitchFamily="34" charset="0"/>
              <a:buChar char="•"/>
            </a:pPr>
            <a:r>
              <a:rPr lang="en-US" sz="2400" b="0" dirty="0" smtClean="0">
                <a:solidFill>
                  <a:schemeClr val="tx2"/>
                </a:solidFill>
              </a:rPr>
              <a:t>Global Models (varying from monthly climatology to daily outputs) provide initial and boundary conditions for the </a:t>
            </a:r>
            <a:r>
              <a:rPr lang="en-US" sz="2400" b="0" dirty="0" err="1" smtClean="0">
                <a:solidFill>
                  <a:schemeClr val="tx2"/>
                </a:solidFill>
              </a:rPr>
              <a:t>thermohaline</a:t>
            </a:r>
            <a:r>
              <a:rPr lang="en-US" sz="2400" b="0" dirty="0" smtClean="0">
                <a:solidFill>
                  <a:schemeClr val="tx2"/>
                </a:solidFill>
              </a:rPr>
              <a:t> and velocity fields</a:t>
            </a:r>
          </a:p>
          <a:p>
            <a:pPr algn="just">
              <a:buClr>
                <a:schemeClr val="tx2"/>
              </a:buClr>
              <a:buSzPct val="100000"/>
              <a:buFont typeface="Arial" pitchFamily="34" charset="0"/>
              <a:buChar char="•"/>
            </a:pPr>
            <a:r>
              <a:rPr lang="en-US" sz="2400" b="0" dirty="0" smtClean="0">
                <a:solidFill>
                  <a:schemeClr val="tx2"/>
                </a:solidFill>
              </a:rPr>
              <a:t>Synoptic (3 to 6 hours intervals) atmospheric forcing from </a:t>
            </a:r>
            <a:r>
              <a:rPr lang="en-US" sz="2400" b="0" dirty="0" err="1" smtClean="0">
                <a:solidFill>
                  <a:schemeClr val="tx2"/>
                </a:solidFill>
              </a:rPr>
              <a:t>Quickscat</a:t>
            </a:r>
            <a:r>
              <a:rPr lang="en-US" sz="2400" b="0" dirty="0" smtClean="0">
                <a:solidFill>
                  <a:schemeClr val="tx2"/>
                </a:solidFill>
              </a:rPr>
              <a:t>, NCEP and GFS</a:t>
            </a:r>
          </a:p>
          <a:p>
            <a:pPr algn="just">
              <a:buClr>
                <a:schemeClr val="tx2"/>
              </a:buClr>
              <a:buSzPct val="100000"/>
              <a:buFont typeface="Arial" pitchFamily="34" charset="0"/>
              <a:buChar char="•"/>
            </a:pPr>
            <a:r>
              <a:rPr lang="en-US" sz="2400" b="0" dirty="0" smtClean="0">
                <a:solidFill>
                  <a:schemeClr val="tx2"/>
                </a:solidFill>
              </a:rPr>
              <a:t>Heat and evaporation-precipitation fluxes are prescribed via Bulk formulation</a:t>
            </a:r>
          </a:p>
          <a:p>
            <a:pPr algn="just">
              <a:buClr>
                <a:schemeClr val="tx2"/>
              </a:buClr>
              <a:buSzPct val="100000"/>
              <a:buFont typeface="Arial" pitchFamily="34" charset="0"/>
              <a:buChar char="•"/>
            </a:pPr>
            <a:r>
              <a:rPr lang="en-US" sz="2400" b="0" dirty="0" smtClean="0">
                <a:solidFill>
                  <a:schemeClr val="tx2"/>
                </a:solidFill>
              </a:rPr>
              <a:t>Tidal forcing from TPXO</a:t>
            </a:r>
          </a:p>
          <a:p>
            <a:pPr algn="just">
              <a:buClr>
                <a:schemeClr val="tx2"/>
              </a:buClr>
              <a:buSzPct val="100000"/>
              <a:buFont typeface="Arial" pitchFamily="34" charset="0"/>
              <a:buChar char="•"/>
            </a:pPr>
            <a:r>
              <a:rPr lang="en-US" sz="2400" b="0" dirty="0" smtClean="0">
                <a:solidFill>
                  <a:schemeClr val="tx2"/>
                </a:solidFill>
              </a:rPr>
              <a:t>Validation performed at supra-inertial (mainly tides) and sub-inertial bands</a:t>
            </a:r>
          </a:p>
          <a:p>
            <a:pPr algn="just">
              <a:buClr>
                <a:schemeClr val="tx2"/>
              </a:buClr>
              <a:buSzPct val="100000"/>
              <a:buFont typeface="Arial" pitchFamily="34" charset="0"/>
              <a:buChar char="•"/>
            </a:pPr>
            <a:endParaRPr lang="en-US" sz="2400" b="0" dirty="0" smtClean="0">
              <a:solidFill>
                <a:schemeClr val="tx2"/>
              </a:solidFill>
            </a:endParaRPr>
          </a:p>
        </p:txBody>
      </p:sp>
      <p:sp>
        <p:nvSpPr>
          <p:cNvPr id="7" name="CaixaDeTexto 6"/>
          <p:cNvSpPr txBox="1"/>
          <p:nvPr/>
        </p:nvSpPr>
        <p:spPr>
          <a:xfrm>
            <a:off x="539552" y="1218238"/>
            <a:ext cx="2268570" cy="338554"/>
          </a:xfrm>
          <a:prstGeom prst="rect">
            <a:avLst/>
          </a:prstGeom>
          <a:noFill/>
        </p:spPr>
        <p:txBody>
          <a:bodyPr wrap="none" rtlCol="0">
            <a:spAutoFit/>
          </a:bodyPr>
          <a:lstStyle/>
          <a:p>
            <a:r>
              <a:rPr lang="en-US" dirty="0" smtClean="0">
                <a:solidFill>
                  <a:schemeClr val="bg1"/>
                </a:solidFill>
                <a:latin typeface="+mn-lt"/>
              </a:rPr>
              <a:t>Oceanic </a:t>
            </a:r>
            <a:r>
              <a:rPr lang="en-US" dirty="0">
                <a:solidFill>
                  <a:schemeClr val="bg1"/>
                </a:solidFill>
                <a:latin typeface="+mn-lt"/>
              </a:rPr>
              <a:t>Model </a:t>
            </a:r>
            <a:r>
              <a:rPr lang="en-US" dirty="0" smtClean="0">
                <a:solidFill>
                  <a:schemeClr val="bg1"/>
                </a:solidFill>
                <a:latin typeface="+mn-lt"/>
              </a:rPr>
              <a:t>Adopted</a:t>
            </a:r>
            <a:endParaRPr lang="en-US" dirty="0">
              <a:solidFill>
                <a:schemeClr val="bg1"/>
              </a:solidFill>
              <a:latin typeface="+mn-lt"/>
            </a:endParaRPr>
          </a:p>
        </p:txBody>
      </p:sp>
      <p:pic>
        <p:nvPicPr>
          <p:cNvPr id="8" name="Picture 13" descr="D:\Mauro\rede_REMO\web_page\logos\logo_novodisco_rem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825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539552" y="298066"/>
            <a:ext cx="8153400" cy="869950"/>
          </a:xfrm>
        </p:spPr>
        <p:txBody>
          <a:bodyPr>
            <a:normAutofit/>
          </a:bodyPr>
          <a:lstStyle/>
          <a:p>
            <a:r>
              <a:rPr lang="en-US" dirty="0" smtClean="0"/>
              <a:t>ROMS Pilot grid</a:t>
            </a:r>
            <a:endParaRPr lang="en-US" dirty="0"/>
          </a:p>
        </p:txBody>
      </p:sp>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556792"/>
            <a:ext cx="2750154" cy="284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1979511"/>
            <a:ext cx="5801468" cy="238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spaço Reservado para Conteúdo 2"/>
          <p:cNvSpPr>
            <a:spLocks noGrp="1"/>
          </p:cNvSpPr>
          <p:nvPr>
            <p:ph sz="quarter" idx="1"/>
          </p:nvPr>
        </p:nvSpPr>
        <p:spPr>
          <a:xfrm>
            <a:off x="3059832" y="1556792"/>
            <a:ext cx="6084168" cy="504056"/>
          </a:xfrm>
        </p:spPr>
        <p:txBody>
          <a:bodyPr>
            <a:normAutofit fontScale="62500" lnSpcReduction="20000"/>
          </a:bodyPr>
          <a:lstStyle/>
          <a:p>
            <a:pPr marL="0" indent="0" algn="just">
              <a:spcBef>
                <a:spcPts val="1200"/>
              </a:spcBef>
              <a:buSzPct val="100000"/>
              <a:buNone/>
            </a:pPr>
            <a:r>
              <a:rPr lang="en-US" sz="2400" dirty="0" smtClean="0">
                <a:solidFill>
                  <a:schemeClr val="tx2"/>
                </a:solidFill>
              </a:rPr>
              <a:t>Detailed results presented in Marta-Almeida et al (2011a, b) – JOO</a:t>
            </a:r>
            <a:r>
              <a:rPr lang="pt-BR" sz="2400" dirty="0" smtClean="0">
                <a:solidFill>
                  <a:schemeClr val="tx2"/>
                </a:solidFill>
              </a:rPr>
              <a:t>/</a:t>
            </a:r>
            <a:r>
              <a:rPr lang="en-US" sz="2400" dirty="0" smtClean="0">
                <a:solidFill>
                  <a:schemeClr val="tx2"/>
                </a:solidFill>
              </a:rPr>
              <a:t>EMS </a:t>
            </a:r>
          </a:p>
          <a:p>
            <a:pPr>
              <a:buSzPct val="100000"/>
              <a:buFont typeface="Arial" pitchFamily="34" charset="0"/>
              <a:buChar char="•"/>
            </a:pPr>
            <a:endParaRPr lang="en-US" dirty="0">
              <a:solidFill>
                <a:schemeClr val="tx2"/>
              </a:solidFill>
            </a:endParaRPr>
          </a:p>
        </p:txBody>
      </p:sp>
      <p:sp>
        <p:nvSpPr>
          <p:cNvPr id="13" name="CaixaDeTexto 12"/>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2" name="CaixaDeTexto 1"/>
          <p:cNvSpPr txBox="1"/>
          <p:nvPr/>
        </p:nvSpPr>
        <p:spPr>
          <a:xfrm>
            <a:off x="7812360" y="4931876"/>
            <a:ext cx="864096" cy="369332"/>
          </a:xfrm>
          <a:prstGeom prst="rect">
            <a:avLst/>
          </a:prstGeom>
          <a:solidFill>
            <a:schemeClr val="bg1"/>
          </a:solidFill>
        </p:spPr>
        <p:txBody>
          <a:bodyPr wrap="square" rtlCol="0">
            <a:spAutoFit/>
          </a:bodyPr>
          <a:lstStyle/>
          <a:p>
            <a:r>
              <a:rPr lang="pt-BR" sz="900" dirty="0" smtClean="0"/>
              <a:t>HYCOM/</a:t>
            </a:r>
          </a:p>
          <a:p>
            <a:r>
              <a:rPr lang="pt-BR" sz="900" dirty="0" smtClean="0"/>
              <a:t>NCODA 1/12</a:t>
            </a:r>
            <a:endParaRPr lang="en-US" sz="900" dirty="0"/>
          </a:p>
        </p:txBody>
      </p:sp>
      <p:grpSp>
        <p:nvGrpSpPr>
          <p:cNvPr id="10" name="Grupo 9"/>
          <p:cNvGrpSpPr/>
          <p:nvPr/>
        </p:nvGrpSpPr>
        <p:grpSpPr>
          <a:xfrm>
            <a:off x="251520" y="4221088"/>
            <a:ext cx="8706348" cy="2435444"/>
            <a:chOff x="251520" y="4221088"/>
            <a:chExt cx="8706348" cy="2435444"/>
          </a:xfrm>
        </p:grpSpPr>
        <p:pic>
          <p:nvPicPr>
            <p:cNvPr id="2253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221088"/>
              <a:ext cx="8706348" cy="243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ângulo 8"/>
            <p:cNvSpPr/>
            <p:nvPr/>
          </p:nvSpPr>
          <p:spPr>
            <a:xfrm>
              <a:off x="7308304" y="5589240"/>
              <a:ext cx="144016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1" name="CaixaDeTexto 10"/>
          <p:cNvSpPr txBox="1"/>
          <p:nvPr/>
        </p:nvSpPr>
        <p:spPr>
          <a:xfrm>
            <a:off x="7812360" y="4941168"/>
            <a:ext cx="936104" cy="461665"/>
          </a:xfrm>
          <a:prstGeom prst="rect">
            <a:avLst/>
          </a:prstGeom>
          <a:solidFill>
            <a:schemeClr val="bg1"/>
          </a:solidFill>
        </p:spPr>
        <p:txBody>
          <a:bodyPr wrap="square" rtlCol="0">
            <a:spAutoFit/>
          </a:bodyPr>
          <a:lstStyle/>
          <a:p>
            <a:r>
              <a:rPr lang="pt-BR" sz="1200" dirty="0" smtClean="0"/>
              <a:t>HY-NCODA</a:t>
            </a:r>
            <a:endParaRPr lang="pt-BR" sz="1200" dirty="0"/>
          </a:p>
        </p:txBody>
      </p:sp>
      <p:pic>
        <p:nvPicPr>
          <p:cNvPr id="14" name="Picture 13" descr="D:\Mauro\rede_REMO\web_page\logos\logo_novodisco_remo.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3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3" b="9035"/>
          <a:stretch/>
        </p:blipFill>
        <p:spPr bwMode="auto">
          <a:xfrm>
            <a:off x="107504" y="1620000"/>
            <a:ext cx="8820472" cy="39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
          <p:cNvSpPr>
            <a:spLocks noGrp="1"/>
          </p:cNvSpPr>
          <p:nvPr>
            <p:ph type="title"/>
          </p:nvPr>
        </p:nvSpPr>
        <p:spPr>
          <a:xfrm>
            <a:off x="539552" y="298066"/>
            <a:ext cx="8153400" cy="869950"/>
          </a:xfrm>
        </p:spPr>
        <p:txBody>
          <a:bodyPr>
            <a:normAutofit/>
          </a:bodyPr>
          <a:lstStyle/>
          <a:p>
            <a:r>
              <a:rPr lang="en-US" dirty="0" smtClean="0"/>
              <a:t>ROMS Pilot grid</a:t>
            </a:r>
            <a:endParaRPr lang="en-US" dirty="0"/>
          </a:p>
        </p:txBody>
      </p:sp>
      <p:sp>
        <p:nvSpPr>
          <p:cNvPr id="6" name="Espaço Reservado para Conteúdo 2"/>
          <p:cNvSpPr>
            <a:spLocks noGrp="1"/>
          </p:cNvSpPr>
          <p:nvPr>
            <p:ph sz="quarter" idx="1"/>
          </p:nvPr>
        </p:nvSpPr>
        <p:spPr>
          <a:xfrm>
            <a:off x="395536" y="5805264"/>
            <a:ext cx="8532440" cy="720080"/>
          </a:xfrm>
        </p:spPr>
        <p:txBody>
          <a:bodyPr>
            <a:normAutofit fontScale="92500" lnSpcReduction="10000"/>
          </a:bodyPr>
          <a:lstStyle/>
          <a:p>
            <a:pPr marL="0" indent="0" algn="just">
              <a:spcBef>
                <a:spcPts val="1200"/>
              </a:spcBef>
              <a:buSzPct val="100000"/>
              <a:buNone/>
            </a:pPr>
            <a:r>
              <a:rPr lang="en-US" sz="2400" dirty="0" smtClean="0">
                <a:solidFill>
                  <a:schemeClr val="tx2"/>
                </a:solidFill>
              </a:rPr>
              <a:t>Comparison between the modeled SSH during a one year period and the AVISO absolute dynamic topography with the spatial mean removed</a:t>
            </a:r>
          </a:p>
          <a:p>
            <a:pPr>
              <a:buSzPct val="100000"/>
              <a:buFont typeface="Arial" pitchFamily="34" charset="0"/>
              <a:buChar char="•"/>
            </a:pPr>
            <a:endParaRPr lang="en-US" dirty="0">
              <a:solidFill>
                <a:schemeClr val="tx2"/>
              </a:solidFill>
            </a:endParaRPr>
          </a:p>
        </p:txBody>
      </p:sp>
      <p:sp>
        <p:nvSpPr>
          <p:cNvPr id="7" name="CaixaDeTexto 6"/>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pic>
        <p:nvPicPr>
          <p:cNvPr id="8" name="Picture 13" descr="D:\Mauro\rede_REMO\web_page\logos\logo_novodisco_rem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389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539552" y="298066"/>
            <a:ext cx="8153400" cy="86995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mtClean="0"/>
              <a:t>ROMS Pilot grid</a:t>
            </a:r>
            <a:endParaRPr lang="en-US" dirty="0"/>
          </a:p>
        </p:txBody>
      </p:sp>
      <p:pic>
        <p:nvPicPr>
          <p:cNvPr id="2457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6276" r="1" b="354"/>
          <a:stretch/>
        </p:blipFill>
        <p:spPr bwMode="auto">
          <a:xfrm>
            <a:off x="17701" y="1700808"/>
            <a:ext cx="4441049" cy="39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3" t="2727" r="1342" b="-1596"/>
          <a:stretch/>
        </p:blipFill>
        <p:spPr bwMode="auto">
          <a:xfrm>
            <a:off x="4716016" y="1691999"/>
            <a:ext cx="4228352" cy="40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ixaDeTexto 7"/>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9" name="Espaço Reservado para Conteúdo 2"/>
          <p:cNvSpPr>
            <a:spLocks noGrp="1"/>
          </p:cNvSpPr>
          <p:nvPr>
            <p:ph sz="quarter" idx="1"/>
          </p:nvPr>
        </p:nvSpPr>
        <p:spPr>
          <a:xfrm>
            <a:off x="251520" y="5805264"/>
            <a:ext cx="8676456" cy="864096"/>
          </a:xfrm>
        </p:spPr>
        <p:txBody>
          <a:bodyPr>
            <a:normAutofit fontScale="85000" lnSpcReduction="20000"/>
          </a:bodyPr>
          <a:lstStyle/>
          <a:p>
            <a:pPr marL="0" indent="0" algn="just">
              <a:spcBef>
                <a:spcPts val="1200"/>
              </a:spcBef>
              <a:buSzPct val="100000"/>
              <a:buNone/>
            </a:pPr>
            <a:r>
              <a:rPr lang="en-US" sz="2400" dirty="0" smtClean="0">
                <a:solidFill>
                  <a:schemeClr val="tx2"/>
                </a:solidFill>
              </a:rPr>
              <a:t>Comparison of the modeled SST during an </a:t>
            </a:r>
            <a:r>
              <a:rPr lang="en-US" sz="2400" b="1" dirty="0" smtClean="0">
                <a:solidFill>
                  <a:schemeClr val="tx2"/>
                </a:solidFill>
              </a:rPr>
              <a:t>upwelling event (12/01/2010) </a:t>
            </a:r>
            <a:r>
              <a:rPr lang="en-US" sz="2400" dirty="0" smtClean="0">
                <a:solidFill>
                  <a:schemeClr val="tx2"/>
                </a:solidFill>
              </a:rPr>
              <a:t>and the SST from satellite (OSI-SAF). The black circle at 21°S represents a coastal site where a time series of SST was extracted</a:t>
            </a:r>
          </a:p>
          <a:p>
            <a:pPr>
              <a:buSzPct val="100000"/>
              <a:buFont typeface="Arial" pitchFamily="34" charset="0"/>
              <a:buChar char="•"/>
            </a:pPr>
            <a:endParaRPr lang="en-US" dirty="0">
              <a:solidFill>
                <a:schemeClr val="tx2"/>
              </a:solidFill>
            </a:endParaRPr>
          </a:p>
        </p:txBody>
      </p:sp>
      <p:sp>
        <p:nvSpPr>
          <p:cNvPr id="5" name="Elipse 4"/>
          <p:cNvSpPr/>
          <p:nvPr/>
        </p:nvSpPr>
        <p:spPr>
          <a:xfrm>
            <a:off x="2195736" y="306896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descr="D:\Mauro\rede_REMO\web_page\logos\logo_novodisco_rem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86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6" y="4221088"/>
            <a:ext cx="3494852" cy="257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36" y="1556792"/>
            <a:ext cx="3494852" cy="26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504046"/>
            <a:ext cx="4788024" cy="40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8" name="Título 1"/>
          <p:cNvSpPr>
            <a:spLocks noGrp="1"/>
          </p:cNvSpPr>
          <p:nvPr>
            <p:ph type="title"/>
          </p:nvPr>
        </p:nvSpPr>
        <p:spPr>
          <a:xfrm>
            <a:off x="539552" y="298066"/>
            <a:ext cx="8153400" cy="869950"/>
          </a:xfrm>
        </p:spPr>
        <p:txBody>
          <a:bodyPr>
            <a:normAutofit/>
          </a:bodyPr>
          <a:lstStyle/>
          <a:p>
            <a:r>
              <a:rPr lang="en-US" dirty="0" smtClean="0"/>
              <a:t>ROMS Pilot grid</a:t>
            </a:r>
            <a:endParaRPr lang="en-US" dirty="0"/>
          </a:p>
        </p:txBody>
      </p:sp>
      <p:sp>
        <p:nvSpPr>
          <p:cNvPr id="9" name="Espaço Reservado para Conteúdo 2"/>
          <p:cNvSpPr>
            <a:spLocks noGrp="1"/>
          </p:cNvSpPr>
          <p:nvPr>
            <p:ph sz="quarter" idx="1"/>
          </p:nvPr>
        </p:nvSpPr>
        <p:spPr>
          <a:xfrm>
            <a:off x="3458340" y="5661248"/>
            <a:ext cx="5469636" cy="1080120"/>
          </a:xfrm>
        </p:spPr>
        <p:txBody>
          <a:bodyPr>
            <a:normAutofit fontScale="77500" lnSpcReduction="20000"/>
          </a:bodyPr>
          <a:lstStyle/>
          <a:p>
            <a:pPr marL="0" indent="0" algn="just">
              <a:spcBef>
                <a:spcPts val="1200"/>
              </a:spcBef>
              <a:buSzPct val="100000"/>
              <a:buNone/>
            </a:pPr>
            <a:r>
              <a:rPr lang="en-US" sz="2400" dirty="0">
                <a:solidFill>
                  <a:schemeClr val="tx2"/>
                </a:solidFill>
              </a:rPr>
              <a:t>T</a:t>
            </a:r>
            <a:r>
              <a:rPr lang="en-US" sz="2400" dirty="0" smtClean="0">
                <a:solidFill>
                  <a:schemeClr val="tx2"/>
                </a:solidFill>
              </a:rPr>
              <a:t>ime series of modeled SST (5 day averages) in red compared with the satellite SST product from REMO (in blue). The Taylor diagrams show the </a:t>
            </a:r>
            <a:r>
              <a:rPr lang="en-US" sz="2400" b="1" dirty="0" smtClean="0">
                <a:solidFill>
                  <a:schemeClr val="tx2"/>
                </a:solidFill>
              </a:rPr>
              <a:t>improvement</a:t>
            </a:r>
            <a:r>
              <a:rPr lang="en-US" sz="2400" dirty="0" smtClean="0">
                <a:solidFill>
                  <a:schemeClr val="tx2"/>
                </a:solidFill>
              </a:rPr>
              <a:t> of the model statistics after the operational phase.</a:t>
            </a:r>
          </a:p>
          <a:p>
            <a:pPr>
              <a:buSzPct val="100000"/>
              <a:buFont typeface="Arial" pitchFamily="34" charset="0"/>
              <a:buChar char="•"/>
            </a:pPr>
            <a:endParaRPr lang="en-US" dirty="0">
              <a:solidFill>
                <a:schemeClr val="tx2"/>
              </a:solidFill>
            </a:endParaRPr>
          </a:p>
        </p:txBody>
      </p:sp>
      <p:sp>
        <p:nvSpPr>
          <p:cNvPr id="10" name="Elipse 9"/>
          <p:cNvSpPr/>
          <p:nvPr/>
        </p:nvSpPr>
        <p:spPr>
          <a:xfrm>
            <a:off x="1547664" y="2780928"/>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ipse 10"/>
          <p:cNvSpPr/>
          <p:nvPr/>
        </p:nvSpPr>
        <p:spPr>
          <a:xfrm>
            <a:off x="1907704" y="5661248"/>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ipse 11"/>
          <p:cNvSpPr/>
          <p:nvPr/>
        </p:nvSpPr>
        <p:spPr>
          <a:xfrm>
            <a:off x="2123728" y="3933056"/>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ipse 12"/>
          <p:cNvSpPr/>
          <p:nvPr/>
        </p:nvSpPr>
        <p:spPr>
          <a:xfrm>
            <a:off x="1907704" y="6597352"/>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ixaDeTexto 13"/>
          <p:cNvSpPr txBox="1"/>
          <p:nvPr/>
        </p:nvSpPr>
        <p:spPr>
          <a:xfrm>
            <a:off x="7596336" y="1556792"/>
            <a:ext cx="720080" cy="276999"/>
          </a:xfrm>
          <a:prstGeom prst="rect">
            <a:avLst/>
          </a:prstGeom>
          <a:noFill/>
        </p:spPr>
        <p:txBody>
          <a:bodyPr wrap="square" rtlCol="0">
            <a:spAutoFit/>
          </a:bodyPr>
          <a:lstStyle/>
          <a:p>
            <a:r>
              <a:rPr lang="pt-BR" sz="1200" dirty="0" smtClean="0">
                <a:solidFill>
                  <a:srgbClr val="FF0000"/>
                </a:solidFill>
              </a:rPr>
              <a:t>ROMS</a:t>
            </a:r>
            <a:endParaRPr lang="pt-BR" sz="1200" dirty="0">
              <a:solidFill>
                <a:srgbClr val="FF0000"/>
              </a:solidFill>
            </a:endParaRPr>
          </a:p>
        </p:txBody>
      </p:sp>
      <p:sp>
        <p:nvSpPr>
          <p:cNvPr id="15" name="CaixaDeTexto 14"/>
          <p:cNvSpPr txBox="1"/>
          <p:nvPr/>
        </p:nvSpPr>
        <p:spPr>
          <a:xfrm>
            <a:off x="7596336" y="1772816"/>
            <a:ext cx="1080120" cy="276999"/>
          </a:xfrm>
          <a:prstGeom prst="rect">
            <a:avLst/>
          </a:prstGeom>
          <a:noFill/>
        </p:spPr>
        <p:txBody>
          <a:bodyPr wrap="square" rtlCol="0">
            <a:spAutoFit/>
          </a:bodyPr>
          <a:lstStyle/>
          <a:p>
            <a:r>
              <a:rPr lang="pt-BR" sz="1200" dirty="0" smtClean="0">
                <a:solidFill>
                  <a:srgbClr val="1203D7"/>
                </a:solidFill>
              </a:rPr>
              <a:t>SST-REMO</a:t>
            </a:r>
            <a:endParaRPr lang="pt-BR" sz="1200" dirty="0">
              <a:solidFill>
                <a:srgbClr val="1203D7"/>
              </a:solidFill>
            </a:endParaRPr>
          </a:p>
        </p:txBody>
      </p:sp>
      <p:sp>
        <p:nvSpPr>
          <p:cNvPr id="2" name="CaixaDeTexto 1"/>
          <p:cNvSpPr txBox="1"/>
          <p:nvPr/>
        </p:nvSpPr>
        <p:spPr>
          <a:xfrm>
            <a:off x="2411760" y="2010326"/>
            <a:ext cx="1164101" cy="338554"/>
          </a:xfrm>
          <a:prstGeom prst="rect">
            <a:avLst/>
          </a:prstGeom>
          <a:noFill/>
        </p:spPr>
        <p:txBody>
          <a:bodyPr wrap="none" rtlCol="0">
            <a:spAutoFit/>
          </a:bodyPr>
          <a:lstStyle/>
          <a:p>
            <a:r>
              <a:rPr lang="pt-BR" dirty="0" smtClean="0">
                <a:latin typeface="+mn-lt"/>
              </a:rPr>
              <a:t>2003-2008</a:t>
            </a:r>
            <a:endParaRPr lang="pt-BR" dirty="0">
              <a:latin typeface="+mn-lt"/>
            </a:endParaRPr>
          </a:p>
        </p:txBody>
      </p:sp>
      <p:sp>
        <p:nvSpPr>
          <p:cNvPr id="16" name="CaixaDeTexto 15"/>
          <p:cNvSpPr txBox="1"/>
          <p:nvPr/>
        </p:nvSpPr>
        <p:spPr>
          <a:xfrm>
            <a:off x="2420144" y="4653136"/>
            <a:ext cx="1164101" cy="338554"/>
          </a:xfrm>
          <a:prstGeom prst="rect">
            <a:avLst/>
          </a:prstGeom>
          <a:noFill/>
        </p:spPr>
        <p:txBody>
          <a:bodyPr wrap="none" rtlCol="0">
            <a:spAutoFit/>
          </a:bodyPr>
          <a:lstStyle/>
          <a:p>
            <a:r>
              <a:rPr lang="pt-BR" dirty="0" smtClean="0">
                <a:latin typeface="+mn-lt"/>
              </a:rPr>
              <a:t>2009-2011</a:t>
            </a:r>
            <a:endParaRPr lang="pt-BR" dirty="0">
              <a:latin typeface="+mn-lt"/>
            </a:endParaRPr>
          </a:p>
        </p:txBody>
      </p:sp>
      <p:pic>
        <p:nvPicPr>
          <p:cNvPr id="17" name="Picture 13" descr="D:\Mauro\rede_REMO\web_page\logos\logo_novodisco_remo.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57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539552" y="298066"/>
            <a:ext cx="8153400" cy="86995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smtClean="0"/>
              <a:t>ROMS Pilot grid</a:t>
            </a:r>
            <a:endParaRPr lang="en-US" dirty="0"/>
          </a:p>
        </p:txBody>
      </p:sp>
      <p:sp>
        <p:nvSpPr>
          <p:cNvPr id="8" name="CaixaDeTexto 7"/>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5" r="3227" b="6381"/>
          <a:stretch/>
        </p:blipFill>
        <p:spPr bwMode="auto">
          <a:xfrm>
            <a:off x="107504" y="1602686"/>
            <a:ext cx="8851774" cy="398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1619672" y="5714092"/>
            <a:ext cx="1374139" cy="523220"/>
          </a:xfrm>
          <a:prstGeom prst="rect">
            <a:avLst/>
          </a:prstGeom>
          <a:noFill/>
        </p:spPr>
        <p:txBody>
          <a:bodyPr wrap="square" rtlCol="0">
            <a:spAutoFit/>
          </a:bodyPr>
          <a:lstStyle/>
          <a:p>
            <a:r>
              <a:rPr lang="en-US" sz="2800" b="1" dirty="0" smtClean="0">
                <a:solidFill>
                  <a:srgbClr val="FF0000"/>
                </a:solidFill>
                <a:latin typeface="+mn-lt"/>
              </a:rPr>
              <a:t>summer</a:t>
            </a:r>
            <a:endParaRPr lang="en-US" sz="2800" b="1" dirty="0">
              <a:solidFill>
                <a:srgbClr val="FF0000"/>
              </a:solidFill>
              <a:latin typeface="+mn-lt"/>
            </a:endParaRPr>
          </a:p>
        </p:txBody>
      </p:sp>
      <p:sp>
        <p:nvSpPr>
          <p:cNvPr id="10" name="CaixaDeTexto 9"/>
          <p:cNvSpPr txBox="1"/>
          <p:nvPr/>
        </p:nvSpPr>
        <p:spPr>
          <a:xfrm>
            <a:off x="6660232" y="5682368"/>
            <a:ext cx="1374139" cy="523220"/>
          </a:xfrm>
          <a:prstGeom prst="rect">
            <a:avLst/>
          </a:prstGeom>
          <a:noFill/>
        </p:spPr>
        <p:txBody>
          <a:bodyPr wrap="square" rtlCol="0">
            <a:spAutoFit/>
          </a:bodyPr>
          <a:lstStyle/>
          <a:p>
            <a:r>
              <a:rPr lang="en-US" sz="2800" b="1" dirty="0" smtClean="0">
                <a:solidFill>
                  <a:srgbClr val="002060"/>
                </a:solidFill>
                <a:latin typeface="+mn-lt"/>
              </a:rPr>
              <a:t>winter</a:t>
            </a:r>
            <a:endParaRPr lang="pt-BR" sz="2800" b="1" dirty="0">
              <a:solidFill>
                <a:srgbClr val="002060"/>
              </a:solidFill>
              <a:latin typeface="+mn-lt"/>
            </a:endParaRPr>
          </a:p>
        </p:txBody>
      </p:sp>
      <p:pic>
        <p:nvPicPr>
          <p:cNvPr id="9" name="Picture 13" descr="D:\Mauro\rede_REMO\web_page\logos\logo_novodisco_rem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434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33" r="1100" b="8509"/>
          <a:stretch/>
        </p:blipFill>
        <p:spPr bwMode="auto">
          <a:xfrm>
            <a:off x="107502" y="1700808"/>
            <a:ext cx="9007728" cy="38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ítulo 1"/>
          <p:cNvSpPr txBox="1">
            <a:spLocks/>
          </p:cNvSpPr>
          <p:nvPr/>
        </p:nvSpPr>
        <p:spPr>
          <a:xfrm>
            <a:off x="539552" y="298066"/>
            <a:ext cx="8153400" cy="86995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dirty="0" smtClean="0"/>
              <a:t>ROMS Pilot grid</a:t>
            </a:r>
            <a:endParaRPr lang="en-US" dirty="0"/>
          </a:p>
        </p:txBody>
      </p:sp>
      <p:sp>
        <p:nvSpPr>
          <p:cNvPr id="8" name="CaixaDeTexto 7"/>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7" name="CaixaDeTexto 6"/>
          <p:cNvSpPr txBox="1"/>
          <p:nvPr/>
        </p:nvSpPr>
        <p:spPr>
          <a:xfrm>
            <a:off x="1619672" y="5714092"/>
            <a:ext cx="1374139" cy="523220"/>
          </a:xfrm>
          <a:prstGeom prst="rect">
            <a:avLst/>
          </a:prstGeom>
          <a:noFill/>
        </p:spPr>
        <p:txBody>
          <a:bodyPr wrap="square" rtlCol="0">
            <a:spAutoFit/>
          </a:bodyPr>
          <a:lstStyle/>
          <a:p>
            <a:r>
              <a:rPr lang="en-US" sz="2800" b="1" dirty="0" smtClean="0">
                <a:solidFill>
                  <a:srgbClr val="FF0000"/>
                </a:solidFill>
                <a:latin typeface="+mn-lt"/>
              </a:rPr>
              <a:t>summer</a:t>
            </a:r>
            <a:endParaRPr lang="en-US" sz="2800" b="1" dirty="0">
              <a:solidFill>
                <a:srgbClr val="FF0000"/>
              </a:solidFill>
              <a:latin typeface="+mn-lt"/>
            </a:endParaRPr>
          </a:p>
        </p:txBody>
      </p:sp>
      <p:sp>
        <p:nvSpPr>
          <p:cNvPr id="10" name="CaixaDeTexto 9"/>
          <p:cNvSpPr txBox="1"/>
          <p:nvPr/>
        </p:nvSpPr>
        <p:spPr>
          <a:xfrm>
            <a:off x="6660232" y="5682368"/>
            <a:ext cx="1374139" cy="523220"/>
          </a:xfrm>
          <a:prstGeom prst="rect">
            <a:avLst/>
          </a:prstGeom>
          <a:noFill/>
        </p:spPr>
        <p:txBody>
          <a:bodyPr wrap="square" rtlCol="0">
            <a:spAutoFit/>
          </a:bodyPr>
          <a:lstStyle/>
          <a:p>
            <a:r>
              <a:rPr lang="en-US" sz="2800" b="1" dirty="0" smtClean="0">
                <a:solidFill>
                  <a:srgbClr val="002060"/>
                </a:solidFill>
                <a:latin typeface="+mn-lt"/>
              </a:rPr>
              <a:t>winter</a:t>
            </a:r>
            <a:endParaRPr lang="pt-BR" sz="2800" b="1" dirty="0">
              <a:solidFill>
                <a:srgbClr val="002060"/>
              </a:solidFill>
              <a:latin typeface="+mn-lt"/>
            </a:endParaRPr>
          </a:p>
        </p:txBody>
      </p:sp>
      <p:pic>
        <p:nvPicPr>
          <p:cNvPr id="11" name="Picture 13" descr="D:\Mauro\rede_REMO\web_page\logos\logo_novodisco_rem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2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717032"/>
            <a:ext cx="4536038" cy="315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5" y="3330525"/>
            <a:ext cx="4501032" cy="352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378" y="404664"/>
            <a:ext cx="4387312" cy="172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267" y="230420"/>
            <a:ext cx="4514591" cy="3457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420838" y="2381454"/>
            <a:ext cx="3864391" cy="338554"/>
          </a:xfrm>
          <a:prstGeom prst="rect">
            <a:avLst/>
          </a:prstGeom>
          <a:noFill/>
        </p:spPr>
        <p:txBody>
          <a:bodyPr wrap="none" rtlCol="0">
            <a:spAutoFit/>
          </a:bodyPr>
          <a:lstStyle/>
          <a:p>
            <a:r>
              <a:rPr lang="en-US" dirty="0" smtClean="0">
                <a:solidFill>
                  <a:srgbClr val="002060"/>
                </a:solidFill>
              </a:rPr>
              <a:t>NOAA AX97 XBT line - Mata et al (2012)</a:t>
            </a:r>
            <a:endParaRPr lang="pt-BR" dirty="0">
              <a:solidFill>
                <a:srgbClr val="002060"/>
              </a:solidFill>
            </a:endParaRPr>
          </a:p>
        </p:txBody>
      </p:sp>
      <p:cxnSp>
        <p:nvCxnSpPr>
          <p:cNvPr id="6" name="Conector reto 5"/>
          <p:cNvCxnSpPr/>
          <p:nvPr/>
        </p:nvCxnSpPr>
        <p:spPr>
          <a:xfrm>
            <a:off x="1691680" y="1484784"/>
            <a:ext cx="4320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6341660"/>
            <a:ext cx="1144848" cy="1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1337" y="4005064"/>
            <a:ext cx="1021023" cy="19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aixaDeTexto 17"/>
          <p:cNvSpPr txBox="1"/>
          <p:nvPr/>
        </p:nvSpPr>
        <p:spPr>
          <a:xfrm>
            <a:off x="5508104" y="476672"/>
            <a:ext cx="3384376" cy="400110"/>
          </a:xfrm>
          <a:prstGeom prst="rect">
            <a:avLst/>
          </a:prstGeom>
          <a:noFill/>
        </p:spPr>
        <p:txBody>
          <a:bodyPr wrap="square" rtlCol="0">
            <a:spAutoFit/>
          </a:bodyPr>
          <a:lstStyle/>
          <a:p>
            <a:r>
              <a:rPr lang="en-US" sz="2000" dirty="0" smtClean="0">
                <a:solidFill>
                  <a:srgbClr val="002060"/>
                </a:solidFill>
                <a:latin typeface="+mn-lt"/>
              </a:rPr>
              <a:t>AX97 – 2004-2011(29 events)</a:t>
            </a:r>
            <a:endParaRPr lang="pt-BR" sz="2000" dirty="0">
              <a:solidFill>
                <a:srgbClr val="002060"/>
              </a:solidFill>
              <a:latin typeface="+mn-lt"/>
            </a:endParaRPr>
          </a:p>
        </p:txBody>
      </p:sp>
      <p:sp>
        <p:nvSpPr>
          <p:cNvPr id="19" name="CaixaDeTexto 18"/>
          <p:cNvSpPr txBox="1"/>
          <p:nvPr/>
        </p:nvSpPr>
        <p:spPr>
          <a:xfrm>
            <a:off x="1187624" y="3604954"/>
            <a:ext cx="504056" cy="400110"/>
          </a:xfrm>
          <a:prstGeom prst="rect">
            <a:avLst/>
          </a:prstGeom>
          <a:noFill/>
        </p:spPr>
        <p:txBody>
          <a:bodyPr wrap="square" rtlCol="0">
            <a:spAutoFit/>
          </a:bodyPr>
          <a:lstStyle/>
          <a:p>
            <a:r>
              <a:rPr lang="en-US" sz="2000" b="1" dirty="0" smtClean="0">
                <a:solidFill>
                  <a:schemeClr val="bg1"/>
                </a:solidFill>
                <a:latin typeface="+mn-lt"/>
              </a:rPr>
              <a:t>BC</a:t>
            </a:r>
            <a:endParaRPr lang="pt-BR" sz="2000" b="1" dirty="0">
              <a:solidFill>
                <a:schemeClr val="bg1"/>
              </a:solidFill>
              <a:latin typeface="+mn-lt"/>
            </a:endParaRPr>
          </a:p>
        </p:txBody>
      </p:sp>
      <p:sp>
        <p:nvSpPr>
          <p:cNvPr id="20" name="CaixaDeTexto 19"/>
          <p:cNvSpPr txBox="1"/>
          <p:nvPr/>
        </p:nvSpPr>
        <p:spPr>
          <a:xfrm>
            <a:off x="1439651" y="4011033"/>
            <a:ext cx="821099" cy="400110"/>
          </a:xfrm>
          <a:prstGeom prst="rect">
            <a:avLst/>
          </a:prstGeom>
          <a:noFill/>
        </p:spPr>
        <p:txBody>
          <a:bodyPr wrap="square" rtlCol="0">
            <a:spAutoFit/>
          </a:bodyPr>
          <a:lstStyle/>
          <a:p>
            <a:r>
              <a:rPr lang="en-US" sz="2000" b="1" dirty="0" smtClean="0">
                <a:solidFill>
                  <a:schemeClr val="bg1"/>
                </a:solidFill>
                <a:latin typeface="+mn-lt"/>
              </a:rPr>
              <a:t>IWBC</a:t>
            </a:r>
            <a:endParaRPr lang="pt-BR" sz="2000" b="1" dirty="0">
              <a:solidFill>
                <a:schemeClr val="bg1"/>
              </a:solidFill>
              <a:latin typeface="+mn-lt"/>
            </a:endParaRPr>
          </a:p>
        </p:txBody>
      </p:sp>
    </p:spTree>
    <p:extLst>
      <p:ext uri="{BB962C8B-B14F-4D97-AF65-F5344CB8AC3E}">
        <p14:creationId xmlns:p14="http://schemas.microsoft.com/office/powerpoint/2010/main" val="4287729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39552" y="298066"/>
            <a:ext cx="8153400" cy="869950"/>
          </a:xfrm>
        </p:spPr>
        <p:txBody>
          <a:bodyPr>
            <a:normAutofit/>
          </a:bodyPr>
          <a:lstStyle/>
          <a:p>
            <a:r>
              <a:rPr lang="en-US" dirty="0" smtClean="0"/>
              <a:t>ROMS 1/36° E grid</a:t>
            </a:r>
            <a:endParaRPr lang="en-US"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31" t="5408" r="16900" b="7970"/>
          <a:stretch/>
        </p:blipFill>
        <p:spPr bwMode="auto">
          <a:xfrm>
            <a:off x="144000" y="1556792"/>
            <a:ext cx="3708000" cy="4464000"/>
          </a:xfrm>
          <a:prstGeom prst="rect">
            <a:avLst/>
          </a:prstGeom>
          <a:noFill/>
          <a:ln>
            <a:noFill/>
          </a:ln>
          <a:effectLst/>
          <a:extLst>
            <a:ext uri="{909E8E84-426E-40DD-AFC4-6F175D3DCCD1}">
              <a14:hiddenFill xmlns:a14="http://schemas.microsoft.com/office/drawing/2010/main">
                <a:blipFill dpi="0" rotWithShape="0">
                  <a:blip/>
                  <a:srcRect l="15155" r="1515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aixaDeTexto 5"/>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7" name="Espaço Reservado para Conteúdo 2"/>
          <p:cNvSpPr>
            <a:spLocks noGrp="1"/>
          </p:cNvSpPr>
          <p:nvPr>
            <p:ph sz="quarter" idx="1"/>
          </p:nvPr>
        </p:nvSpPr>
        <p:spPr>
          <a:xfrm>
            <a:off x="4427984" y="1700808"/>
            <a:ext cx="4320480" cy="4739978"/>
          </a:xfrm>
        </p:spPr>
        <p:txBody>
          <a:bodyPr>
            <a:normAutofit lnSpcReduction="10000"/>
          </a:bodyPr>
          <a:lstStyle/>
          <a:p>
            <a:pPr algn="just">
              <a:spcBef>
                <a:spcPts val="1200"/>
              </a:spcBef>
              <a:buClr>
                <a:schemeClr val="tx2"/>
              </a:buClr>
              <a:buSzPct val="100000"/>
              <a:buFont typeface="Arial" pitchFamily="34" charset="0"/>
              <a:buChar char="•"/>
            </a:pPr>
            <a:r>
              <a:rPr lang="en-US" sz="2400" dirty="0" smtClean="0">
                <a:solidFill>
                  <a:schemeClr val="tx2"/>
                </a:solidFill>
              </a:rPr>
              <a:t>The region has the </a:t>
            </a:r>
            <a:r>
              <a:rPr lang="en-US" sz="2400" b="1" dirty="0" smtClean="0">
                <a:solidFill>
                  <a:schemeClr val="tx2"/>
                </a:solidFill>
              </a:rPr>
              <a:t>narrowest</a:t>
            </a:r>
            <a:r>
              <a:rPr lang="en-US" sz="2400" i="1" u="sng" dirty="0" smtClean="0">
                <a:solidFill>
                  <a:schemeClr val="tx2"/>
                </a:solidFill>
              </a:rPr>
              <a:t> </a:t>
            </a:r>
            <a:r>
              <a:rPr lang="en-US" sz="2400" dirty="0" smtClean="0">
                <a:solidFill>
                  <a:schemeClr val="tx2"/>
                </a:solidFill>
              </a:rPr>
              <a:t>shelf along the Brazilian coast ( up to 7 km)</a:t>
            </a:r>
          </a:p>
          <a:p>
            <a:pPr algn="just">
              <a:spcBef>
                <a:spcPts val="1200"/>
              </a:spcBef>
              <a:buClr>
                <a:schemeClr val="tx2"/>
              </a:buClr>
              <a:buSzPct val="100000"/>
              <a:buFont typeface="Arial" pitchFamily="34" charset="0"/>
              <a:buChar char="•"/>
            </a:pPr>
            <a:r>
              <a:rPr lang="en-US" sz="2400" dirty="0" smtClean="0">
                <a:solidFill>
                  <a:schemeClr val="tx2"/>
                </a:solidFill>
              </a:rPr>
              <a:t>It is influenced by the latitudinal excursion of the SEC bifurcation, the seasonal winds, the passage of frontal systems and the tides</a:t>
            </a:r>
          </a:p>
          <a:p>
            <a:pPr algn="just">
              <a:spcBef>
                <a:spcPts val="1200"/>
              </a:spcBef>
              <a:buClr>
                <a:schemeClr val="tx2"/>
              </a:buClr>
              <a:buSzPct val="100000"/>
              <a:buFont typeface="Arial" pitchFamily="34" charset="0"/>
              <a:buChar char="•"/>
            </a:pPr>
            <a:r>
              <a:rPr lang="en-US" sz="2400" dirty="0" smtClean="0">
                <a:solidFill>
                  <a:schemeClr val="tx2"/>
                </a:solidFill>
              </a:rPr>
              <a:t>The model was nudged to daily outputs of HYCOM</a:t>
            </a:r>
            <a:r>
              <a:rPr lang="pt-BR" sz="2400" dirty="0" smtClean="0">
                <a:solidFill>
                  <a:schemeClr val="tx2"/>
                </a:solidFill>
              </a:rPr>
              <a:t>/</a:t>
            </a:r>
            <a:r>
              <a:rPr lang="en-US" sz="2400" dirty="0" smtClean="0">
                <a:solidFill>
                  <a:schemeClr val="tx2"/>
                </a:solidFill>
              </a:rPr>
              <a:t>NCODA and was run from 2004-2009</a:t>
            </a:r>
            <a:endParaRPr lang="en-US" dirty="0">
              <a:solidFill>
                <a:schemeClr val="tx2"/>
              </a:solidFill>
            </a:endParaRPr>
          </a:p>
        </p:txBody>
      </p:sp>
      <p:sp>
        <p:nvSpPr>
          <p:cNvPr id="2" name="Retângulo 1"/>
          <p:cNvSpPr/>
          <p:nvPr/>
        </p:nvSpPr>
        <p:spPr>
          <a:xfrm>
            <a:off x="35496" y="6054387"/>
            <a:ext cx="4176464" cy="830997"/>
          </a:xfrm>
          <a:prstGeom prst="rect">
            <a:avLst/>
          </a:prstGeom>
        </p:spPr>
        <p:txBody>
          <a:bodyPr wrap="square">
            <a:spAutoFit/>
          </a:bodyPr>
          <a:lstStyle/>
          <a:p>
            <a:pPr algn="just"/>
            <a:r>
              <a:rPr lang="en-US" dirty="0">
                <a:solidFill>
                  <a:schemeClr val="tx2"/>
                </a:solidFill>
                <a:latin typeface="+mn-lt"/>
              </a:rPr>
              <a:t>The shelf break is represented by the 70 m </a:t>
            </a:r>
            <a:r>
              <a:rPr lang="en-US" dirty="0" err="1">
                <a:solidFill>
                  <a:schemeClr val="tx2"/>
                </a:solidFill>
                <a:latin typeface="+mn-lt"/>
              </a:rPr>
              <a:t>isobath</a:t>
            </a:r>
            <a:r>
              <a:rPr lang="en-US" dirty="0">
                <a:solidFill>
                  <a:schemeClr val="tx2"/>
                </a:solidFill>
                <a:latin typeface="+mn-lt"/>
              </a:rPr>
              <a:t> (bold black line</a:t>
            </a:r>
            <a:r>
              <a:rPr lang="en-US" dirty="0" smtClean="0">
                <a:solidFill>
                  <a:schemeClr val="tx2"/>
                </a:solidFill>
                <a:latin typeface="+mn-lt"/>
              </a:rPr>
              <a:t>), followed by the 200 </a:t>
            </a:r>
            <a:r>
              <a:rPr lang="en-US" dirty="0">
                <a:solidFill>
                  <a:schemeClr val="tx2"/>
                </a:solidFill>
                <a:latin typeface="+mn-lt"/>
              </a:rPr>
              <a:t>m, 1000 m and 3000 m isobaths (</a:t>
            </a:r>
            <a:r>
              <a:rPr lang="en-US" dirty="0" err="1">
                <a:solidFill>
                  <a:schemeClr val="tx2"/>
                </a:solidFill>
                <a:latin typeface="+mn-lt"/>
              </a:rPr>
              <a:t>ligth</a:t>
            </a:r>
            <a:r>
              <a:rPr lang="en-US" dirty="0">
                <a:solidFill>
                  <a:schemeClr val="tx2"/>
                </a:solidFill>
                <a:latin typeface="+mn-lt"/>
              </a:rPr>
              <a:t> black </a:t>
            </a:r>
            <a:r>
              <a:rPr lang="en-US" dirty="0" smtClean="0">
                <a:solidFill>
                  <a:schemeClr val="tx2"/>
                </a:solidFill>
                <a:latin typeface="+mn-lt"/>
              </a:rPr>
              <a:t>lines)</a:t>
            </a:r>
            <a:endParaRPr lang="en-US" dirty="0">
              <a:solidFill>
                <a:schemeClr val="tx2"/>
              </a:solidFill>
              <a:latin typeface="+mn-lt"/>
            </a:endParaRPr>
          </a:p>
        </p:txBody>
      </p:sp>
      <p:sp>
        <p:nvSpPr>
          <p:cNvPr id="3" name="CaixaDeTexto 2"/>
          <p:cNvSpPr txBox="1"/>
          <p:nvPr/>
        </p:nvSpPr>
        <p:spPr>
          <a:xfrm>
            <a:off x="4788024" y="6153338"/>
            <a:ext cx="4032448" cy="400110"/>
          </a:xfrm>
          <a:prstGeom prst="rect">
            <a:avLst/>
          </a:prstGeom>
          <a:solidFill>
            <a:schemeClr val="accent1"/>
          </a:solidFill>
        </p:spPr>
        <p:txBody>
          <a:bodyPr wrap="square" rtlCol="0">
            <a:spAutoFit/>
          </a:bodyPr>
          <a:lstStyle/>
          <a:p>
            <a:r>
              <a:rPr lang="en-US" sz="2000" dirty="0" smtClean="0">
                <a:solidFill>
                  <a:schemeClr val="bg1"/>
                </a:solidFill>
                <a:latin typeface="+mn-lt"/>
              </a:rPr>
              <a:t>See Poster section for more details</a:t>
            </a:r>
            <a:endParaRPr lang="pt-BR" sz="2000" dirty="0">
              <a:solidFill>
                <a:schemeClr val="bg1"/>
              </a:solidFill>
              <a:latin typeface="+mn-lt"/>
            </a:endParaRPr>
          </a:p>
        </p:txBody>
      </p:sp>
      <p:pic>
        <p:nvPicPr>
          <p:cNvPr id="8" name="Picture 13" descr="D:\Mauro\rede_REMO\web_page\logos\logo_novodisco_rem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281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46" t="54235" r="53685" b="1304"/>
          <a:stretch/>
        </p:blipFill>
        <p:spPr bwMode="auto">
          <a:xfrm>
            <a:off x="2771800" y="1521112"/>
            <a:ext cx="3014324" cy="29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545376"/>
            <a:ext cx="2160240"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47" t="1143" r="54078" b="54509"/>
          <a:stretch/>
        </p:blipFill>
        <p:spPr bwMode="auto">
          <a:xfrm>
            <a:off x="35496" y="1521112"/>
            <a:ext cx="2999640" cy="29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ítulo 1"/>
          <p:cNvSpPr>
            <a:spLocks noGrp="1"/>
          </p:cNvSpPr>
          <p:nvPr>
            <p:ph type="title"/>
          </p:nvPr>
        </p:nvSpPr>
        <p:spPr>
          <a:xfrm>
            <a:off x="539552" y="298066"/>
            <a:ext cx="8153400" cy="869950"/>
          </a:xfrm>
        </p:spPr>
        <p:txBody>
          <a:bodyPr>
            <a:normAutofit/>
          </a:bodyPr>
          <a:lstStyle/>
          <a:p>
            <a:r>
              <a:rPr lang="en-US" dirty="0" smtClean="0"/>
              <a:t>ROMS 1/36° E grid</a:t>
            </a:r>
            <a:endParaRPr lang="en-US" dirty="0"/>
          </a:p>
        </p:txBody>
      </p:sp>
      <p:pic>
        <p:nvPicPr>
          <p:cNvPr id="2560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437112"/>
            <a:ext cx="2304256"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ço Reservado para Conteúdo 2"/>
          <p:cNvSpPr>
            <a:spLocks noGrp="1"/>
          </p:cNvSpPr>
          <p:nvPr>
            <p:ph sz="quarter" idx="1"/>
          </p:nvPr>
        </p:nvSpPr>
        <p:spPr>
          <a:xfrm>
            <a:off x="5652120" y="1772816"/>
            <a:ext cx="3275856" cy="4824536"/>
          </a:xfrm>
        </p:spPr>
        <p:txBody>
          <a:bodyPr>
            <a:normAutofit lnSpcReduction="10000"/>
          </a:bodyPr>
          <a:lstStyle/>
          <a:p>
            <a:pPr algn="just">
              <a:spcBef>
                <a:spcPts val="1200"/>
              </a:spcBef>
              <a:buClr>
                <a:schemeClr val="tx2"/>
              </a:buClr>
              <a:buSzPct val="100000"/>
              <a:buFont typeface="Arial" pitchFamily="34" charset="0"/>
              <a:buChar char="•"/>
            </a:pPr>
            <a:r>
              <a:rPr lang="en-US" sz="2400" dirty="0" smtClean="0">
                <a:solidFill>
                  <a:schemeClr val="tx2"/>
                </a:solidFill>
              </a:rPr>
              <a:t>Averaged QUICKSCAT wind fields (2006-2009) for January and July show the importance of the seasonal cycle</a:t>
            </a:r>
          </a:p>
          <a:p>
            <a:pPr algn="just">
              <a:spcBef>
                <a:spcPts val="1200"/>
              </a:spcBef>
              <a:buClr>
                <a:schemeClr val="tx2"/>
              </a:buClr>
              <a:buSzPct val="100000"/>
              <a:buFont typeface="Arial" pitchFamily="34" charset="0"/>
              <a:buChar char="•"/>
            </a:pPr>
            <a:r>
              <a:rPr lang="en-US" sz="2400" dirty="0" smtClean="0">
                <a:solidFill>
                  <a:schemeClr val="tx2"/>
                </a:solidFill>
              </a:rPr>
              <a:t>Averaged surface currents (2006-2009) show the reversion of the continental shelf circulation, driven by the wind field and WBC dynamics</a:t>
            </a:r>
          </a:p>
          <a:p>
            <a:pPr>
              <a:buSzPct val="100000"/>
              <a:buFont typeface="Arial" pitchFamily="34" charset="0"/>
              <a:buChar char="•"/>
            </a:pPr>
            <a:endParaRPr lang="en-US" dirty="0">
              <a:solidFill>
                <a:schemeClr val="tx2"/>
              </a:solidFill>
            </a:endParaRPr>
          </a:p>
        </p:txBody>
      </p:sp>
      <p:sp>
        <p:nvSpPr>
          <p:cNvPr id="2" name="Retângulo 1"/>
          <p:cNvSpPr/>
          <p:nvPr/>
        </p:nvSpPr>
        <p:spPr>
          <a:xfrm>
            <a:off x="827584" y="4653136"/>
            <a:ext cx="720080" cy="144016"/>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latin typeface="Arial" pitchFamily="34" charset="0"/>
              </a:rPr>
              <a:t>January</a:t>
            </a:r>
            <a:endParaRPr lang="en-US" sz="800" b="1" dirty="0">
              <a:solidFill>
                <a:schemeClr val="tx1"/>
              </a:solidFill>
              <a:latin typeface="Arial" pitchFamily="34" charset="0"/>
            </a:endParaRPr>
          </a:p>
        </p:txBody>
      </p:sp>
      <p:sp>
        <p:nvSpPr>
          <p:cNvPr id="10" name="Retângulo 9"/>
          <p:cNvSpPr/>
          <p:nvPr/>
        </p:nvSpPr>
        <p:spPr>
          <a:xfrm>
            <a:off x="3563888" y="4725144"/>
            <a:ext cx="720080" cy="144016"/>
          </a:xfrm>
          <a:prstGeom prst="rect">
            <a:avLst/>
          </a:prstGeom>
          <a:solidFill>
            <a:srgbClr val="AD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tx1"/>
                </a:solidFill>
                <a:latin typeface="Arial" pitchFamily="34" charset="0"/>
              </a:rPr>
              <a:t>July</a:t>
            </a:r>
            <a:endParaRPr lang="en-US" sz="800" b="1" dirty="0">
              <a:solidFill>
                <a:schemeClr val="tx1"/>
              </a:solidFill>
              <a:latin typeface="Arial" pitchFamily="34" charset="0"/>
            </a:endParaRPr>
          </a:p>
        </p:txBody>
      </p:sp>
      <p:sp>
        <p:nvSpPr>
          <p:cNvPr id="12" name="CaixaDeTexto 11"/>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cxnSp>
        <p:nvCxnSpPr>
          <p:cNvPr id="13" name="Conector reto 12"/>
          <p:cNvCxnSpPr/>
          <p:nvPr/>
        </p:nvCxnSpPr>
        <p:spPr>
          <a:xfrm>
            <a:off x="1115616" y="3068960"/>
            <a:ext cx="43204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descr="D:\Mauro\rede_REMO\web_page\logos\logo_novodisco_remo.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Outline</a:t>
            </a:r>
            <a:endParaRPr lang="en-US" dirty="0"/>
          </a:p>
        </p:txBody>
      </p:sp>
      <p:sp>
        <p:nvSpPr>
          <p:cNvPr id="3" name="Espaço Reservado para Conteúdo 2"/>
          <p:cNvSpPr>
            <a:spLocks noGrp="1"/>
          </p:cNvSpPr>
          <p:nvPr>
            <p:ph sz="quarter" idx="1"/>
          </p:nvPr>
        </p:nvSpPr>
        <p:spPr/>
        <p:txBody>
          <a:bodyPr/>
          <a:lstStyle/>
          <a:p>
            <a:pPr>
              <a:buClr>
                <a:schemeClr val="tx2"/>
              </a:buClr>
              <a:buSzPct val="100000"/>
              <a:buFont typeface="Arial" pitchFamily="34" charset="0"/>
              <a:buChar char="•"/>
            </a:pPr>
            <a:r>
              <a:rPr lang="en-US" sz="2400" dirty="0" smtClean="0">
                <a:solidFill>
                  <a:schemeClr val="tx2"/>
                </a:solidFill>
              </a:rPr>
              <a:t>Introduction</a:t>
            </a:r>
          </a:p>
          <a:p>
            <a:pPr>
              <a:buClr>
                <a:schemeClr val="tx2"/>
              </a:buClr>
              <a:buSzPct val="100000"/>
              <a:buFont typeface="Arial" pitchFamily="34" charset="0"/>
              <a:buChar char="•"/>
            </a:pPr>
            <a:r>
              <a:rPr lang="en-US" sz="2400" dirty="0" smtClean="0">
                <a:solidFill>
                  <a:schemeClr val="tx2"/>
                </a:solidFill>
              </a:rPr>
              <a:t>Study region</a:t>
            </a:r>
          </a:p>
          <a:p>
            <a:pPr>
              <a:buClr>
                <a:schemeClr val="tx2"/>
              </a:buClr>
              <a:buSzPct val="100000"/>
              <a:buFont typeface="Arial" pitchFamily="34" charset="0"/>
              <a:buChar char="•"/>
            </a:pPr>
            <a:r>
              <a:rPr lang="en-US" sz="2400" dirty="0" smtClean="0">
                <a:solidFill>
                  <a:schemeClr val="tx2"/>
                </a:solidFill>
              </a:rPr>
              <a:t>Oceanic models adopted</a:t>
            </a:r>
          </a:p>
          <a:p>
            <a:pPr>
              <a:buClr>
                <a:schemeClr val="tx2"/>
              </a:buClr>
              <a:buSzPct val="100000"/>
              <a:buFont typeface="Arial" pitchFamily="34" charset="0"/>
              <a:buChar char="•"/>
            </a:pPr>
            <a:r>
              <a:rPr lang="en-US" sz="2400" dirty="0" smtClean="0">
                <a:solidFill>
                  <a:schemeClr val="tx2"/>
                </a:solidFill>
              </a:rPr>
              <a:t>Regional Modeling Grids</a:t>
            </a:r>
          </a:p>
          <a:p>
            <a:pPr>
              <a:buClr>
                <a:schemeClr val="tx2"/>
              </a:buClr>
              <a:buSzPct val="100000"/>
              <a:buFont typeface="Arial" pitchFamily="34" charset="0"/>
              <a:buChar char="•"/>
            </a:pPr>
            <a:r>
              <a:rPr lang="en-US" sz="2400" dirty="0" smtClean="0">
                <a:solidFill>
                  <a:schemeClr val="tx2"/>
                </a:solidFill>
              </a:rPr>
              <a:t>Summary and Future plans</a:t>
            </a:r>
          </a:p>
        </p:txBody>
      </p:sp>
      <p:pic>
        <p:nvPicPr>
          <p:cNvPr id="4" name="Picture 13" descr="D:\Mauro\rede_REMO\web_page\logos\logo_novodisco_rem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016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39552" y="298066"/>
            <a:ext cx="8153400" cy="869950"/>
          </a:xfrm>
        </p:spPr>
        <p:txBody>
          <a:bodyPr>
            <a:normAutofit/>
          </a:bodyPr>
          <a:lstStyle/>
          <a:p>
            <a:r>
              <a:rPr lang="en-US" dirty="0" smtClean="0"/>
              <a:t>ROMS 1/36° E grid</a:t>
            </a:r>
            <a:endParaRPr lang="en-US" dirty="0"/>
          </a:p>
        </p:txBody>
      </p:sp>
      <p:pic>
        <p:nvPicPr>
          <p:cNvPr id="266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7" t="2" r="4078" b="62636"/>
          <a:stretch/>
        </p:blipFill>
        <p:spPr bwMode="auto">
          <a:xfrm>
            <a:off x="3168496" y="1556792"/>
            <a:ext cx="5291936" cy="159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209" t="64" r="34180" b="52567"/>
          <a:stretch/>
        </p:blipFill>
        <p:spPr bwMode="auto">
          <a:xfrm>
            <a:off x="57289" y="1754300"/>
            <a:ext cx="3066999" cy="23947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251" t="-300" r="33358" b="52187"/>
          <a:stretch/>
        </p:blipFill>
        <p:spPr bwMode="auto">
          <a:xfrm>
            <a:off x="90850" y="4071250"/>
            <a:ext cx="3096000" cy="2395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7" t="55233" r="4078" b="27988"/>
          <a:stretch/>
        </p:blipFill>
        <p:spPr bwMode="auto">
          <a:xfrm>
            <a:off x="3168496" y="3212976"/>
            <a:ext cx="5292000" cy="71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5" t="89374" r="1749" b="-6153"/>
          <a:stretch/>
        </p:blipFill>
        <p:spPr bwMode="auto">
          <a:xfrm>
            <a:off x="3240440" y="3938878"/>
            <a:ext cx="5292000" cy="71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ixaDeTexto 11"/>
          <p:cNvSpPr txBox="1"/>
          <p:nvPr/>
        </p:nvSpPr>
        <p:spPr>
          <a:xfrm>
            <a:off x="359532" y="1506270"/>
            <a:ext cx="396044" cy="338554"/>
          </a:xfrm>
          <a:prstGeom prst="rect">
            <a:avLst/>
          </a:prstGeom>
          <a:noFill/>
        </p:spPr>
        <p:txBody>
          <a:bodyPr wrap="square" rtlCol="0">
            <a:spAutoFit/>
          </a:bodyPr>
          <a:lstStyle/>
          <a:p>
            <a:r>
              <a:rPr lang="en-US" dirty="0" smtClean="0">
                <a:solidFill>
                  <a:schemeClr val="tx2"/>
                </a:solidFill>
              </a:rPr>
              <a:t>IS</a:t>
            </a:r>
            <a:endParaRPr lang="en-US" dirty="0">
              <a:solidFill>
                <a:schemeClr val="tx2"/>
              </a:solidFill>
            </a:endParaRPr>
          </a:p>
        </p:txBody>
      </p:sp>
      <p:sp>
        <p:nvSpPr>
          <p:cNvPr id="14" name="CaixaDeTexto 13"/>
          <p:cNvSpPr txBox="1"/>
          <p:nvPr/>
        </p:nvSpPr>
        <p:spPr>
          <a:xfrm>
            <a:off x="791580" y="1506271"/>
            <a:ext cx="468052" cy="338554"/>
          </a:xfrm>
          <a:prstGeom prst="rect">
            <a:avLst/>
          </a:prstGeom>
          <a:noFill/>
        </p:spPr>
        <p:txBody>
          <a:bodyPr wrap="square" rtlCol="0">
            <a:spAutoFit/>
          </a:bodyPr>
          <a:lstStyle/>
          <a:p>
            <a:r>
              <a:rPr lang="en-US" dirty="0" smtClean="0">
                <a:solidFill>
                  <a:schemeClr val="tx2"/>
                </a:solidFill>
              </a:rPr>
              <a:t>SB</a:t>
            </a:r>
            <a:endParaRPr lang="en-US" dirty="0">
              <a:solidFill>
                <a:schemeClr val="tx2"/>
              </a:solidFill>
            </a:endParaRPr>
          </a:p>
        </p:txBody>
      </p:sp>
      <p:sp>
        <p:nvSpPr>
          <p:cNvPr id="13" name="CaixaDeTexto 12"/>
          <p:cNvSpPr txBox="1"/>
          <p:nvPr/>
        </p:nvSpPr>
        <p:spPr>
          <a:xfrm>
            <a:off x="8532440" y="1794302"/>
            <a:ext cx="611560" cy="338554"/>
          </a:xfrm>
          <a:prstGeom prst="rect">
            <a:avLst/>
          </a:prstGeom>
          <a:noFill/>
        </p:spPr>
        <p:txBody>
          <a:bodyPr wrap="square" rtlCol="0">
            <a:spAutoFit/>
          </a:bodyPr>
          <a:lstStyle/>
          <a:p>
            <a:pPr algn="ctr"/>
            <a:r>
              <a:rPr lang="en-US" dirty="0" smtClean="0"/>
              <a:t>wind</a:t>
            </a:r>
            <a:endParaRPr lang="en-US" dirty="0"/>
          </a:p>
        </p:txBody>
      </p:sp>
      <p:sp>
        <p:nvSpPr>
          <p:cNvPr id="16" name="CaixaDeTexto 15"/>
          <p:cNvSpPr txBox="1"/>
          <p:nvPr/>
        </p:nvSpPr>
        <p:spPr>
          <a:xfrm>
            <a:off x="8479164" y="2420888"/>
            <a:ext cx="701348" cy="584775"/>
          </a:xfrm>
          <a:prstGeom prst="rect">
            <a:avLst/>
          </a:prstGeom>
          <a:noFill/>
        </p:spPr>
        <p:txBody>
          <a:bodyPr wrap="square" rtlCol="0">
            <a:spAutoFit/>
          </a:bodyPr>
          <a:lstStyle/>
          <a:p>
            <a:pPr algn="ctr"/>
            <a:r>
              <a:rPr lang="en-US" dirty="0" smtClean="0">
                <a:solidFill>
                  <a:schemeClr val="tx2"/>
                </a:solidFill>
              </a:rPr>
              <a:t>Inner shelf</a:t>
            </a:r>
            <a:endParaRPr lang="en-US" dirty="0">
              <a:solidFill>
                <a:schemeClr val="tx2"/>
              </a:solidFill>
            </a:endParaRPr>
          </a:p>
        </p:txBody>
      </p:sp>
      <p:sp>
        <p:nvSpPr>
          <p:cNvPr id="17" name="CaixaDeTexto 16"/>
          <p:cNvSpPr txBox="1"/>
          <p:nvPr/>
        </p:nvSpPr>
        <p:spPr>
          <a:xfrm>
            <a:off x="8498377" y="3284984"/>
            <a:ext cx="701348" cy="584775"/>
          </a:xfrm>
          <a:prstGeom prst="rect">
            <a:avLst/>
          </a:prstGeom>
          <a:noFill/>
        </p:spPr>
        <p:txBody>
          <a:bodyPr wrap="square" rtlCol="0">
            <a:spAutoFit/>
          </a:bodyPr>
          <a:lstStyle/>
          <a:p>
            <a:pPr algn="ctr"/>
            <a:r>
              <a:rPr lang="en-US" dirty="0" smtClean="0">
                <a:solidFill>
                  <a:schemeClr val="tx2"/>
                </a:solidFill>
              </a:rPr>
              <a:t>Shelf</a:t>
            </a:r>
          </a:p>
          <a:p>
            <a:pPr algn="ctr"/>
            <a:r>
              <a:rPr lang="en-US" dirty="0" smtClean="0">
                <a:solidFill>
                  <a:schemeClr val="tx2"/>
                </a:solidFill>
              </a:rPr>
              <a:t>break</a:t>
            </a:r>
            <a:endParaRPr lang="en-US" dirty="0">
              <a:solidFill>
                <a:schemeClr val="tx2"/>
              </a:solidFill>
            </a:endParaRPr>
          </a:p>
        </p:txBody>
      </p:sp>
      <p:sp>
        <p:nvSpPr>
          <p:cNvPr id="18" name="CaixaDeTexto 17"/>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21" name="Retângulo 20"/>
          <p:cNvSpPr/>
          <p:nvPr/>
        </p:nvSpPr>
        <p:spPr>
          <a:xfrm>
            <a:off x="316056" y="2490192"/>
            <a:ext cx="7200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Arial" pitchFamily="34" charset="0"/>
              </a:rPr>
              <a:t>January</a:t>
            </a:r>
            <a:endParaRPr lang="en-US" sz="1000" b="1" dirty="0">
              <a:solidFill>
                <a:schemeClr val="tx1"/>
              </a:solidFill>
              <a:latin typeface="Arial" pitchFamily="34" charset="0"/>
            </a:endParaRPr>
          </a:p>
        </p:txBody>
      </p:sp>
      <p:sp>
        <p:nvSpPr>
          <p:cNvPr id="22" name="Retângulo 21"/>
          <p:cNvSpPr/>
          <p:nvPr/>
        </p:nvSpPr>
        <p:spPr>
          <a:xfrm>
            <a:off x="323528" y="4869160"/>
            <a:ext cx="7200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Arial" pitchFamily="34" charset="0"/>
              </a:rPr>
              <a:t>July</a:t>
            </a:r>
            <a:endParaRPr lang="en-US" sz="1000" b="1" dirty="0">
              <a:solidFill>
                <a:schemeClr val="tx1"/>
              </a:solidFill>
              <a:latin typeface="Arial" pitchFamily="34" charset="0"/>
            </a:endParaRPr>
          </a:p>
        </p:txBody>
      </p:sp>
      <p:sp>
        <p:nvSpPr>
          <p:cNvPr id="19" name="Espaço Reservado para Conteúdo 2"/>
          <p:cNvSpPr>
            <a:spLocks noGrp="1"/>
          </p:cNvSpPr>
          <p:nvPr>
            <p:ph sz="quarter" idx="1"/>
          </p:nvPr>
        </p:nvSpPr>
        <p:spPr>
          <a:xfrm>
            <a:off x="3347862" y="4509120"/>
            <a:ext cx="5616625" cy="2232248"/>
          </a:xfrm>
        </p:spPr>
        <p:txBody>
          <a:bodyPr>
            <a:normAutofit fontScale="85000" lnSpcReduction="20000"/>
          </a:bodyPr>
          <a:lstStyle/>
          <a:p>
            <a:pPr algn="just">
              <a:spcBef>
                <a:spcPts val="1200"/>
              </a:spcBef>
              <a:buClr>
                <a:schemeClr val="tx2"/>
              </a:buClr>
              <a:buSzPct val="100000"/>
              <a:buFont typeface="Arial" pitchFamily="34" charset="0"/>
              <a:buChar char="•"/>
            </a:pPr>
            <a:r>
              <a:rPr lang="en-US" sz="2400" dirty="0" smtClean="0">
                <a:solidFill>
                  <a:schemeClr val="tx2"/>
                </a:solidFill>
              </a:rPr>
              <a:t>Mean alongshore currents (2006-2009) at 14°S show the </a:t>
            </a:r>
            <a:r>
              <a:rPr lang="en-US" sz="2400" b="1" dirty="0" smtClean="0">
                <a:solidFill>
                  <a:schemeClr val="tx2"/>
                </a:solidFill>
              </a:rPr>
              <a:t>BC</a:t>
            </a:r>
            <a:r>
              <a:rPr lang="en-US" sz="2400" dirty="0" smtClean="0">
                <a:solidFill>
                  <a:schemeClr val="tx2"/>
                </a:solidFill>
              </a:rPr>
              <a:t> (top 150 m) and </a:t>
            </a:r>
            <a:r>
              <a:rPr lang="en-US" sz="2400" b="1" dirty="0" smtClean="0">
                <a:solidFill>
                  <a:schemeClr val="tx2"/>
                </a:solidFill>
              </a:rPr>
              <a:t>NBUC</a:t>
            </a:r>
            <a:r>
              <a:rPr lang="en-US" sz="2400" dirty="0" smtClean="0">
                <a:solidFill>
                  <a:schemeClr val="tx2"/>
                </a:solidFill>
              </a:rPr>
              <a:t> (below) during January and an upper reverse circulation during July</a:t>
            </a:r>
          </a:p>
          <a:p>
            <a:pPr algn="just">
              <a:spcBef>
                <a:spcPts val="1200"/>
              </a:spcBef>
              <a:buClr>
                <a:schemeClr val="tx2"/>
              </a:buClr>
              <a:buSzPct val="100000"/>
              <a:buFont typeface="Arial" pitchFamily="34" charset="0"/>
              <a:buChar char="•"/>
            </a:pPr>
            <a:r>
              <a:rPr lang="en-US" sz="2400" dirty="0" smtClean="0">
                <a:solidFill>
                  <a:schemeClr val="tx2"/>
                </a:solidFill>
              </a:rPr>
              <a:t>Time series of the currents (surface in black and bottom in gray) show that the system is more </a:t>
            </a:r>
            <a:r>
              <a:rPr lang="en-US" sz="2400" b="1" dirty="0" err="1" smtClean="0">
                <a:solidFill>
                  <a:schemeClr val="tx2"/>
                </a:solidFill>
              </a:rPr>
              <a:t>baroclinic</a:t>
            </a:r>
            <a:r>
              <a:rPr lang="en-US" sz="2400" dirty="0" smtClean="0">
                <a:solidFill>
                  <a:schemeClr val="tx2"/>
                </a:solidFill>
              </a:rPr>
              <a:t> during summer and influenced by </a:t>
            </a:r>
            <a:r>
              <a:rPr lang="en-US" sz="2400" b="1" dirty="0" smtClean="0">
                <a:solidFill>
                  <a:schemeClr val="tx2"/>
                </a:solidFill>
              </a:rPr>
              <a:t>winds</a:t>
            </a:r>
            <a:r>
              <a:rPr lang="en-US" sz="2400" dirty="0" smtClean="0">
                <a:solidFill>
                  <a:schemeClr val="tx2"/>
                </a:solidFill>
              </a:rPr>
              <a:t> and </a:t>
            </a:r>
            <a:r>
              <a:rPr lang="en-US" sz="2400" b="1" dirty="0" smtClean="0">
                <a:solidFill>
                  <a:schemeClr val="tx2"/>
                </a:solidFill>
              </a:rPr>
              <a:t>WBC</a:t>
            </a:r>
            <a:r>
              <a:rPr lang="en-US" sz="2400" dirty="0" smtClean="0">
                <a:solidFill>
                  <a:schemeClr val="tx2"/>
                </a:solidFill>
              </a:rPr>
              <a:t> dynamics at the shelf-break</a:t>
            </a:r>
            <a:endParaRPr lang="en-US" dirty="0">
              <a:solidFill>
                <a:schemeClr val="tx2"/>
              </a:solidFill>
            </a:endParaRPr>
          </a:p>
        </p:txBody>
      </p:sp>
      <p:pic>
        <p:nvPicPr>
          <p:cNvPr id="20" name="Picture 13" descr="D:\Mauro\rede_REMO\web_page\logos\logo_novodisco_remo.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444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39552" y="298066"/>
            <a:ext cx="8153400" cy="869950"/>
          </a:xfrm>
        </p:spPr>
        <p:txBody>
          <a:bodyPr>
            <a:normAutofit/>
          </a:bodyPr>
          <a:lstStyle/>
          <a:p>
            <a:r>
              <a:rPr lang="en-US" dirty="0" smtClean="0"/>
              <a:t>ROMS 1/36° E grid</a:t>
            </a:r>
            <a:endParaRPr lang="en-US" dirty="0"/>
          </a:p>
        </p:txBody>
      </p:sp>
      <p:sp>
        <p:nvSpPr>
          <p:cNvPr id="18" name="CaixaDeTexto 17"/>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19" name="Espaço Reservado para Conteúdo 2"/>
          <p:cNvSpPr>
            <a:spLocks noGrp="1"/>
          </p:cNvSpPr>
          <p:nvPr>
            <p:ph sz="quarter" idx="1"/>
          </p:nvPr>
        </p:nvSpPr>
        <p:spPr>
          <a:xfrm>
            <a:off x="4481807" y="4941168"/>
            <a:ext cx="4410673" cy="1512168"/>
          </a:xfrm>
        </p:spPr>
        <p:txBody>
          <a:bodyPr>
            <a:noAutofit/>
          </a:bodyPr>
          <a:lstStyle/>
          <a:p>
            <a:pPr marL="0" indent="0" algn="just">
              <a:spcBef>
                <a:spcPts val="1200"/>
              </a:spcBef>
              <a:buClr>
                <a:schemeClr val="tx2"/>
              </a:buClr>
              <a:buSzPct val="100000"/>
              <a:buNone/>
            </a:pPr>
            <a:r>
              <a:rPr lang="en-US" sz="2400" dirty="0" smtClean="0">
                <a:solidFill>
                  <a:schemeClr val="tx2"/>
                </a:solidFill>
              </a:rPr>
              <a:t>Cross-sections of CTD hydrographic stations and ADCP during summer (</a:t>
            </a:r>
            <a:r>
              <a:rPr lang="en-US" sz="2400" dirty="0" err="1" smtClean="0">
                <a:solidFill>
                  <a:schemeClr val="tx2"/>
                </a:solidFill>
              </a:rPr>
              <a:t>Amorim</a:t>
            </a:r>
            <a:r>
              <a:rPr lang="en-US" sz="2400" dirty="0">
                <a:solidFill>
                  <a:schemeClr val="tx2"/>
                </a:solidFill>
              </a:rPr>
              <a:t> </a:t>
            </a:r>
            <a:r>
              <a:rPr lang="en-US" sz="2400" dirty="0" smtClean="0">
                <a:solidFill>
                  <a:schemeClr val="tx2"/>
                </a:solidFill>
              </a:rPr>
              <a:t>et al 2012) - CSR</a:t>
            </a:r>
            <a:endParaRPr lang="en-US" sz="2400" dirty="0">
              <a:solidFill>
                <a:schemeClr val="tx2"/>
              </a:solidFill>
            </a:endParaRP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78" r="1727"/>
          <a:stretch/>
        </p:blipFill>
        <p:spPr bwMode="auto">
          <a:xfrm>
            <a:off x="3969062" y="1700808"/>
            <a:ext cx="506743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970768" y="1558716"/>
            <a:ext cx="720080" cy="338554"/>
          </a:xfrm>
          <a:prstGeom prst="rect">
            <a:avLst/>
          </a:prstGeom>
          <a:solidFill>
            <a:schemeClr val="bg1"/>
          </a:solidFill>
        </p:spPr>
        <p:txBody>
          <a:bodyPr wrap="square" rtlCol="0">
            <a:spAutoFit/>
          </a:bodyPr>
          <a:lstStyle/>
          <a:p>
            <a:endParaRPr lang="pt-BR" dirty="0"/>
          </a:p>
        </p:txBody>
      </p:sp>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 y="3032956"/>
            <a:ext cx="4219404" cy="377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aixaDeTexto 22"/>
          <p:cNvSpPr txBox="1"/>
          <p:nvPr/>
        </p:nvSpPr>
        <p:spPr>
          <a:xfrm>
            <a:off x="35496" y="3018438"/>
            <a:ext cx="144016" cy="338554"/>
          </a:xfrm>
          <a:prstGeom prst="rect">
            <a:avLst/>
          </a:prstGeom>
          <a:solidFill>
            <a:schemeClr val="bg1"/>
          </a:solidFill>
        </p:spPr>
        <p:txBody>
          <a:bodyPr wrap="square" rtlCol="0">
            <a:spAutoFit/>
          </a:bodyPr>
          <a:lstStyle/>
          <a:p>
            <a:endParaRPr lang="pt-BR" dirty="0"/>
          </a:p>
        </p:txBody>
      </p:sp>
      <p:pic>
        <p:nvPicPr>
          <p:cNvPr id="24" name="Picture 13" descr="D:\Mauro\rede_REMO\web_page\logos\logo_novodisco_remo.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669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39552" y="298066"/>
            <a:ext cx="8153400" cy="869950"/>
          </a:xfrm>
        </p:spPr>
        <p:txBody>
          <a:bodyPr>
            <a:normAutofit/>
          </a:bodyPr>
          <a:lstStyle/>
          <a:p>
            <a:r>
              <a:rPr lang="en-US" dirty="0" smtClean="0"/>
              <a:t>ROMS 1/24° S-SE grid</a:t>
            </a:r>
            <a:endParaRPr lang="en-US" dirty="0"/>
          </a:p>
        </p:txBody>
      </p:sp>
      <p:sp>
        <p:nvSpPr>
          <p:cNvPr id="6" name="CaixaDeTexto 5"/>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sp>
        <p:nvSpPr>
          <p:cNvPr id="8" name="Espaço Reservado para Conteúdo 2"/>
          <p:cNvSpPr>
            <a:spLocks noGrp="1"/>
          </p:cNvSpPr>
          <p:nvPr>
            <p:ph sz="quarter" idx="1"/>
          </p:nvPr>
        </p:nvSpPr>
        <p:spPr>
          <a:xfrm>
            <a:off x="5004048" y="1844824"/>
            <a:ext cx="4032448" cy="4536504"/>
          </a:xfrm>
        </p:spPr>
        <p:txBody>
          <a:bodyPr>
            <a:normAutofit fontScale="92500" lnSpcReduction="20000"/>
          </a:bodyPr>
          <a:lstStyle/>
          <a:p>
            <a:pPr algn="just">
              <a:spcBef>
                <a:spcPts val="1200"/>
              </a:spcBef>
              <a:buClr>
                <a:schemeClr val="tx2"/>
              </a:buClr>
              <a:buSzPct val="100000"/>
              <a:buFont typeface="Arial" pitchFamily="34" charset="0"/>
              <a:buChar char="•"/>
            </a:pPr>
            <a:r>
              <a:rPr lang="en-US" sz="2400" dirty="0" smtClean="0">
                <a:solidFill>
                  <a:schemeClr val="tx2"/>
                </a:solidFill>
              </a:rPr>
              <a:t>Grid within the Pre-Salt area and WBC development</a:t>
            </a:r>
          </a:p>
          <a:p>
            <a:pPr algn="just">
              <a:spcBef>
                <a:spcPts val="1200"/>
              </a:spcBef>
              <a:buClr>
                <a:schemeClr val="tx2"/>
              </a:buClr>
              <a:buSzPct val="100000"/>
              <a:buFont typeface="Arial" pitchFamily="34" charset="0"/>
              <a:buChar char="•"/>
            </a:pPr>
            <a:r>
              <a:rPr lang="en-US" sz="2400" dirty="0" smtClean="0">
                <a:solidFill>
                  <a:schemeClr val="tx2"/>
                </a:solidFill>
              </a:rPr>
              <a:t>Similar to HYCOM/REMO 1/24º grid – </a:t>
            </a:r>
            <a:r>
              <a:rPr lang="en-US" sz="2400" dirty="0" err="1" smtClean="0">
                <a:solidFill>
                  <a:schemeClr val="tx2"/>
                </a:solidFill>
              </a:rPr>
              <a:t>intercomparisons</a:t>
            </a:r>
            <a:r>
              <a:rPr lang="en-US" sz="2400" dirty="0" smtClean="0">
                <a:solidFill>
                  <a:schemeClr val="tx2"/>
                </a:solidFill>
              </a:rPr>
              <a:t> and evaluations</a:t>
            </a:r>
          </a:p>
          <a:p>
            <a:pPr algn="just">
              <a:spcBef>
                <a:spcPts val="1200"/>
              </a:spcBef>
              <a:buClr>
                <a:schemeClr val="tx2"/>
              </a:buClr>
              <a:buSzPct val="100000"/>
              <a:buFont typeface="Arial" pitchFamily="34" charset="0"/>
              <a:buChar char="•"/>
            </a:pPr>
            <a:r>
              <a:rPr lang="en-US" sz="2400" dirty="0" smtClean="0">
                <a:solidFill>
                  <a:schemeClr val="tx2"/>
                </a:solidFill>
              </a:rPr>
              <a:t>Skill assessments (OSTIA; AVISO; Moorings)</a:t>
            </a:r>
          </a:p>
          <a:p>
            <a:pPr algn="just">
              <a:spcBef>
                <a:spcPts val="1200"/>
              </a:spcBef>
              <a:buClr>
                <a:schemeClr val="tx2"/>
              </a:buClr>
              <a:buSzPct val="100000"/>
              <a:buFont typeface="Arial" pitchFamily="34" charset="0"/>
              <a:buChar char="•"/>
            </a:pPr>
            <a:r>
              <a:rPr lang="en-US" sz="2400" dirty="0" smtClean="0">
                <a:solidFill>
                  <a:schemeClr val="tx2"/>
                </a:solidFill>
              </a:rPr>
              <a:t>2004-2010 – Climatology to generate Correlation </a:t>
            </a:r>
            <a:r>
              <a:rPr lang="en-US" sz="2400" dirty="0" err="1" smtClean="0">
                <a:solidFill>
                  <a:schemeClr val="tx2"/>
                </a:solidFill>
              </a:rPr>
              <a:t>Coef</a:t>
            </a:r>
            <a:r>
              <a:rPr lang="en-US" sz="2400" dirty="0" smtClean="0">
                <a:solidFill>
                  <a:schemeClr val="tx2"/>
                </a:solidFill>
              </a:rPr>
              <a:t>.  ( NCEP + HYCOM/NCODA)</a:t>
            </a:r>
          </a:p>
          <a:p>
            <a:pPr algn="just">
              <a:spcBef>
                <a:spcPts val="1200"/>
              </a:spcBef>
              <a:buClr>
                <a:schemeClr val="tx2"/>
              </a:buClr>
              <a:buSzPct val="100000"/>
              <a:buFont typeface="Arial" pitchFamily="34" charset="0"/>
              <a:buChar char="•"/>
            </a:pPr>
            <a:r>
              <a:rPr lang="en-US" sz="2400" dirty="0" smtClean="0">
                <a:solidFill>
                  <a:schemeClr val="tx2"/>
                </a:solidFill>
              </a:rPr>
              <a:t>2011-Present – GFS 0.5 + </a:t>
            </a:r>
            <a:r>
              <a:rPr lang="en-US" sz="2400" dirty="0" err="1" smtClean="0">
                <a:solidFill>
                  <a:schemeClr val="tx2"/>
                </a:solidFill>
              </a:rPr>
              <a:t>Ezer</a:t>
            </a:r>
            <a:r>
              <a:rPr lang="en-US" sz="2400" dirty="0" smtClean="0">
                <a:solidFill>
                  <a:schemeClr val="tx2"/>
                </a:solidFill>
              </a:rPr>
              <a:t> &amp; Mellor (1991) – Migrated from POM model</a:t>
            </a:r>
          </a:p>
        </p:txBody>
      </p:sp>
      <p:grpSp>
        <p:nvGrpSpPr>
          <p:cNvPr id="11" name="Grupo 10"/>
          <p:cNvGrpSpPr/>
          <p:nvPr/>
        </p:nvGrpSpPr>
        <p:grpSpPr>
          <a:xfrm>
            <a:off x="-216025" y="1988840"/>
            <a:ext cx="5220073" cy="4284114"/>
            <a:chOff x="-1" y="2097214"/>
            <a:chExt cx="4788025" cy="3420018"/>
          </a:xfrm>
        </p:grpSpPr>
        <p:pic>
          <p:nvPicPr>
            <p:cNvPr id="5" name="Picture 1"/>
            <p:cNvPicPr>
              <a:picLocks noChangeAspect="1" noChangeArrowheads="1"/>
            </p:cNvPicPr>
            <p:nvPr/>
          </p:nvPicPr>
          <p:blipFill>
            <a:blip r:embed="rId3" cstate="print"/>
            <a:srcRect l="5624" t="5000" r="10001" b="10001"/>
            <a:stretch>
              <a:fillRect/>
            </a:stretch>
          </p:blipFill>
          <p:spPr bwMode="auto">
            <a:xfrm>
              <a:off x="-1" y="2097214"/>
              <a:ext cx="4788025" cy="3420018"/>
            </a:xfrm>
            <a:prstGeom prst="rect">
              <a:avLst/>
            </a:prstGeom>
            <a:noFill/>
            <a:ln w="9525">
              <a:noFill/>
              <a:round/>
              <a:headEnd/>
              <a:tailEnd/>
            </a:ln>
            <a:effectLst/>
          </p:spPr>
        </p:pic>
        <p:sp>
          <p:nvSpPr>
            <p:cNvPr id="10" name="Retângulo 9"/>
            <p:cNvSpPr/>
            <p:nvPr/>
          </p:nvSpPr>
          <p:spPr>
            <a:xfrm>
              <a:off x="1475656" y="3573016"/>
              <a:ext cx="1656184"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3" name="Espaço Reservado para Conteúdo 2"/>
          <p:cNvSpPr txBox="1">
            <a:spLocks/>
          </p:cNvSpPr>
          <p:nvPr/>
        </p:nvSpPr>
        <p:spPr>
          <a:xfrm>
            <a:off x="395536" y="6137920"/>
            <a:ext cx="4104456" cy="720080"/>
          </a:xfrm>
          <a:prstGeom prst="rect">
            <a:avLst/>
          </a:prstGeom>
        </p:spPr>
        <p:txBody>
          <a:bodyPr vert="horz">
            <a:normAutofit fontScale="70000" lnSpcReduction="20000"/>
          </a:bodyPr>
          <a:lstStyle/>
          <a:p>
            <a:pPr lvl="0" algn="just" fontAlgn="auto">
              <a:spcBef>
                <a:spcPts val="1200"/>
              </a:spcBef>
              <a:spcAft>
                <a:spcPts val="0"/>
              </a:spcAft>
              <a:buClr>
                <a:schemeClr val="accent2"/>
              </a:buClr>
              <a:buSzPct val="100000"/>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Snapshot of SST on the S-SE</a:t>
            </a:r>
            <a:r>
              <a:rPr kumimoji="0" lang="en-US" sz="2400" b="0" i="0" u="none" strike="noStrike" kern="1200" cap="none" spc="0" normalizeH="0" noProof="0" dirty="0" smtClean="0">
                <a:ln>
                  <a:noFill/>
                </a:ln>
                <a:solidFill>
                  <a:schemeClr val="tx2"/>
                </a:solidFill>
                <a:effectLst/>
                <a:uLnTx/>
                <a:uFillTx/>
                <a:latin typeface="+mn-lt"/>
                <a:ea typeface="+mn-ea"/>
                <a:cs typeface="+mn-cs"/>
              </a:rPr>
              <a:t> Grid – Strong variability and changes in BC behavior</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100000"/>
              <a:buFont typeface="Arial" pitchFamily="34" charset="0"/>
              <a:buChar char="•"/>
              <a:tabLst/>
              <a:defRPr/>
            </a:pPr>
            <a:endParaRPr kumimoji="0" lang="en-US" sz="2900" b="0" i="0" u="none" strike="noStrike" kern="1200" cap="none" spc="0" normalizeH="0" baseline="0" noProof="0" dirty="0">
              <a:ln>
                <a:noFill/>
              </a:ln>
              <a:solidFill>
                <a:schemeClr val="tx2"/>
              </a:solidFill>
              <a:effectLst/>
              <a:uLnTx/>
              <a:uFillTx/>
              <a:latin typeface="+mn-lt"/>
              <a:ea typeface="+mn-ea"/>
              <a:cs typeface="+mn-cs"/>
            </a:endParaRPr>
          </a:p>
        </p:txBody>
      </p:sp>
      <p:sp>
        <p:nvSpPr>
          <p:cNvPr id="9" name="CaixaDeTexto 8"/>
          <p:cNvSpPr txBox="1"/>
          <p:nvPr/>
        </p:nvSpPr>
        <p:spPr>
          <a:xfrm>
            <a:off x="4932040" y="6269250"/>
            <a:ext cx="4032448" cy="400110"/>
          </a:xfrm>
          <a:prstGeom prst="rect">
            <a:avLst/>
          </a:prstGeom>
          <a:solidFill>
            <a:schemeClr val="accent1"/>
          </a:solidFill>
        </p:spPr>
        <p:txBody>
          <a:bodyPr wrap="square" rtlCol="0">
            <a:spAutoFit/>
          </a:bodyPr>
          <a:lstStyle/>
          <a:p>
            <a:r>
              <a:rPr lang="en-US" sz="2000" dirty="0" smtClean="0">
                <a:solidFill>
                  <a:schemeClr val="bg1"/>
                </a:solidFill>
                <a:latin typeface="+mn-lt"/>
              </a:rPr>
              <a:t>See Poster section for more details</a:t>
            </a:r>
            <a:endParaRPr lang="pt-BR" sz="2000" dirty="0">
              <a:solidFill>
                <a:schemeClr val="bg1"/>
              </a:solidFill>
              <a:latin typeface="+mn-lt"/>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628800"/>
            <a:ext cx="2535143" cy="15982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ector de seta reta 2"/>
          <p:cNvCxnSpPr/>
          <p:nvPr/>
        </p:nvCxnSpPr>
        <p:spPr>
          <a:xfrm flipH="1" flipV="1">
            <a:off x="1979712" y="3284984"/>
            <a:ext cx="315891" cy="552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descr="D:\Mauro\rede_REMO\web_page\logos\logo_novodisco_remo.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97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39552" y="298066"/>
            <a:ext cx="8153400" cy="869950"/>
          </a:xfrm>
        </p:spPr>
        <p:txBody>
          <a:bodyPr>
            <a:normAutofit/>
          </a:bodyPr>
          <a:lstStyle/>
          <a:p>
            <a:r>
              <a:rPr lang="en-US" dirty="0" smtClean="0"/>
              <a:t>ROMS 1/24° S-SE grid</a:t>
            </a:r>
            <a:endParaRPr lang="en-US" dirty="0"/>
          </a:p>
        </p:txBody>
      </p:sp>
      <p:sp>
        <p:nvSpPr>
          <p:cNvPr id="6" name="CaixaDeTexto 5"/>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grpSp>
        <p:nvGrpSpPr>
          <p:cNvPr id="8" name="Grupo 7"/>
          <p:cNvGrpSpPr/>
          <p:nvPr/>
        </p:nvGrpSpPr>
        <p:grpSpPr>
          <a:xfrm>
            <a:off x="4176464" y="1556792"/>
            <a:ext cx="4860032" cy="2160240"/>
            <a:chOff x="0" y="1556792"/>
            <a:chExt cx="5076056" cy="2382393"/>
          </a:xfrm>
        </p:grpSpPr>
        <p:pic>
          <p:nvPicPr>
            <p:cNvPr id="26627" name="Picture 3"/>
            <p:cNvPicPr>
              <a:picLocks noChangeAspect="1" noChangeArrowheads="1"/>
            </p:cNvPicPr>
            <p:nvPr/>
          </p:nvPicPr>
          <p:blipFill>
            <a:blip r:embed="rId3" cstate="print"/>
            <a:srcRect/>
            <a:stretch>
              <a:fillRect/>
            </a:stretch>
          </p:blipFill>
          <p:spPr bwMode="auto">
            <a:xfrm>
              <a:off x="0" y="1556792"/>
              <a:ext cx="2523329" cy="2376264"/>
            </a:xfrm>
            <a:prstGeom prst="rect">
              <a:avLst/>
            </a:prstGeom>
            <a:noFill/>
            <a:ln w="9525">
              <a:noFill/>
              <a:miter lim="800000"/>
              <a:headEnd/>
              <a:tailEnd/>
            </a:ln>
          </p:spPr>
        </p:pic>
        <p:pic>
          <p:nvPicPr>
            <p:cNvPr id="26629" name="Picture 5"/>
            <p:cNvPicPr>
              <a:picLocks noChangeAspect="1" noChangeArrowheads="1"/>
            </p:cNvPicPr>
            <p:nvPr/>
          </p:nvPicPr>
          <p:blipFill>
            <a:blip r:embed="rId4" cstate="print"/>
            <a:srcRect/>
            <a:stretch>
              <a:fillRect/>
            </a:stretch>
          </p:blipFill>
          <p:spPr bwMode="auto">
            <a:xfrm>
              <a:off x="2555776" y="1556792"/>
              <a:ext cx="2520280" cy="2382393"/>
            </a:xfrm>
            <a:prstGeom prst="rect">
              <a:avLst/>
            </a:prstGeom>
            <a:noFill/>
            <a:ln w="9525">
              <a:noFill/>
              <a:miter lim="800000"/>
              <a:headEnd/>
              <a:tailEnd/>
            </a:ln>
          </p:spPr>
        </p:pic>
      </p:grpSp>
      <p:sp>
        <p:nvSpPr>
          <p:cNvPr id="11" name="Espaço Reservado para Conteúdo 2"/>
          <p:cNvSpPr>
            <a:spLocks noGrp="1"/>
          </p:cNvSpPr>
          <p:nvPr>
            <p:ph sz="quarter" idx="1"/>
          </p:nvPr>
        </p:nvSpPr>
        <p:spPr>
          <a:xfrm>
            <a:off x="4211960" y="6309320"/>
            <a:ext cx="4932040" cy="432048"/>
          </a:xfrm>
        </p:spPr>
        <p:txBody>
          <a:bodyPr>
            <a:normAutofit fontScale="55000" lnSpcReduction="20000"/>
          </a:bodyPr>
          <a:lstStyle/>
          <a:p>
            <a:pPr marL="0" indent="0" algn="just">
              <a:spcBef>
                <a:spcPts val="1200"/>
              </a:spcBef>
              <a:buSzPct val="100000"/>
              <a:buNone/>
            </a:pPr>
            <a:r>
              <a:rPr lang="en-US" sz="2400" b="1" dirty="0" smtClean="0">
                <a:solidFill>
                  <a:schemeClr val="tx2"/>
                </a:solidFill>
              </a:rPr>
              <a:t>Comparison of the modeled SST Variance during 2004-2009 and SST-OSTIA.</a:t>
            </a:r>
            <a:endParaRPr lang="en-US" b="1" dirty="0">
              <a:solidFill>
                <a:schemeClr val="tx2"/>
              </a:solidFill>
            </a:endParaRPr>
          </a:p>
        </p:txBody>
      </p:sp>
      <p:grpSp>
        <p:nvGrpSpPr>
          <p:cNvPr id="15" name="Grupo 14"/>
          <p:cNvGrpSpPr/>
          <p:nvPr/>
        </p:nvGrpSpPr>
        <p:grpSpPr>
          <a:xfrm>
            <a:off x="4067944" y="4005064"/>
            <a:ext cx="5004048" cy="2326663"/>
            <a:chOff x="4067944" y="4293096"/>
            <a:chExt cx="5004048" cy="2326663"/>
          </a:xfrm>
        </p:grpSpPr>
        <p:pic>
          <p:nvPicPr>
            <p:cNvPr id="26631" name="Picture 7"/>
            <p:cNvPicPr>
              <a:picLocks noChangeAspect="1" noChangeArrowheads="1"/>
            </p:cNvPicPr>
            <p:nvPr/>
          </p:nvPicPr>
          <p:blipFill>
            <a:blip r:embed="rId5" cstate="print"/>
            <a:srcRect/>
            <a:stretch>
              <a:fillRect/>
            </a:stretch>
          </p:blipFill>
          <p:spPr bwMode="auto">
            <a:xfrm>
              <a:off x="4067944" y="4293096"/>
              <a:ext cx="2514228" cy="2294612"/>
            </a:xfrm>
            <a:prstGeom prst="rect">
              <a:avLst/>
            </a:prstGeom>
            <a:noFill/>
            <a:ln w="9525">
              <a:noFill/>
              <a:miter lim="800000"/>
              <a:headEnd/>
              <a:tailEnd/>
            </a:ln>
          </p:spPr>
        </p:pic>
        <p:pic>
          <p:nvPicPr>
            <p:cNvPr id="26632" name="Picture 8"/>
            <p:cNvPicPr>
              <a:picLocks noChangeAspect="1" noChangeArrowheads="1"/>
            </p:cNvPicPr>
            <p:nvPr/>
          </p:nvPicPr>
          <p:blipFill>
            <a:blip r:embed="rId6" cstate="print"/>
            <a:srcRect/>
            <a:stretch>
              <a:fillRect/>
            </a:stretch>
          </p:blipFill>
          <p:spPr bwMode="auto">
            <a:xfrm>
              <a:off x="6588224" y="4293097"/>
              <a:ext cx="2483768" cy="2326662"/>
            </a:xfrm>
            <a:prstGeom prst="rect">
              <a:avLst/>
            </a:prstGeom>
            <a:noFill/>
            <a:ln w="9525">
              <a:noFill/>
              <a:miter lim="800000"/>
              <a:headEnd/>
              <a:tailEnd/>
            </a:ln>
          </p:spPr>
        </p:pic>
      </p:grpSp>
      <p:sp>
        <p:nvSpPr>
          <p:cNvPr id="16" name="Espaço Reservado para Conteúdo 2"/>
          <p:cNvSpPr txBox="1">
            <a:spLocks/>
          </p:cNvSpPr>
          <p:nvPr/>
        </p:nvSpPr>
        <p:spPr>
          <a:xfrm>
            <a:off x="4283968" y="3717032"/>
            <a:ext cx="4860032" cy="360040"/>
          </a:xfrm>
          <a:prstGeom prst="rect">
            <a:avLst/>
          </a:prstGeom>
        </p:spPr>
        <p:txBody>
          <a:bodyPr vert="horz">
            <a:normAutofit fontScale="55000" lnSpcReduction="20000"/>
          </a:bodyPr>
          <a:lstStyle/>
          <a:p>
            <a:pPr marL="0" marR="0" lvl="0" indent="0" algn="just" defTabSz="914400" rtl="0" eaLnBrk="1" fontAlgn="auto" latinLnBrk="0" hangingPunct="1">
              <a:lnSpc>
                <a:spcPct val="100000"/>
              </a:lnSpc>
              <a:spcBef>
                <a:spcPts val="1200"/>
              </a:spcBef>
              <a:spcAft>
                <a:spcPts val="0"/>
              </a:spcAft>
              <a:buClr>
                <a:schemeClr val="accent2"/>
              </a:buClr>
              <a:buSzPct val="100000"/>
              <a:buFont typeface="Wingdings"/>
              <a:buNone/>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Comparison of the modeled SST during 2003-2009 and SST-OSTIA.</a:t>
            </a:r>
            <a:endParaRPr kumimoji="0" lang="en-US" sz="2900" b="1" i="0" u="none" strike="noStrike" kern="1200" cap="none" spc="0" normalizeH="0" baseline="0" noProof="0" dirty="0">
              <a:ln>
                <a:noFill/>
              </a:ln>
              <a:solidFill>
                <a:schemeClr val="tx2"/>
              </a:solidFill>
              <a:effectLst/>
              <a:uLnTx/>
              <a:uFillTx/>
              <a:latin typeface="+mn-lt"/>
              <a:ea typeface="+mn-ea"/>
              <a:cs typeface="+mn-cs"/>
            </a:endParaRPr>
          </a:p>
        </p:txBody>
      </p:sp>
      <p:sp>
        <p:nvSpPr>
          <p:cNvPr id="17" name="Espaço Reservado para Conteúdo 2"/>
          <p:cNvSpPr txBox="1">
            <a:spLocks/>
          </p:cNvSpPr>
          <p:nvPr/>
        </p:nvSpPr>
        <p:spPr>
          <a:xfrm>
            <a:off x="179512" y="1628800"/>
            <a:ext cx="3960440" cy="2160240"/>
          </a:xfrm>
          <a:prstGeom prst="rect">
            <a:avLst/>
          </a:prstGeom>
        </p:spPr>
        <p:txBody>
          <a:bodyPr vert="horz">
            <a:normAutofit/>
          </a:bodyPr>
          <a:lstStyle/>
          <a:p>
            <a:pPr marL="320040" marR="0" lvl="0" indent="-320040" algn="just" defTabSz="914400" rtl="0" eaLnBrk="1" fontAlgn="auto" latinLnBrk="0" hangingPunct="1">
              <a:lnSpc>
                <a:spcPct val="100000"/>
              </a:lnSpc>
              <a:spcBef>
                <a:spcPts val="1200"/>
              </a:spcBef>
              <a:spcAft>
                <a:spcPts val="0"/>
              </a:spcAft>
              <a:buClr>
                <a:schemeClr val="tx2"/>
              </a:buClr>
              <a:buSzPct val="100000"/>
              <a:buFont typeface="Arial" pitchFamily="34" charset="0"/>
              <a:buChar char="•"/>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Good Representation of SST and MLD without assimilation </a:t>
            </a:r>
            <a:r>
              <a:rPr lang="en-US" sz="2400" dirty="0" smtClean="0">
                <a:solidFill>
                  <a:schemeClr val="tx2"/>
                </a:solidFill>
                <a:latin typeface="+mn-lt"/>
              </a:rPr>
              <a:t>2004-2010</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20040" marR="0" lvl="0" indent="-320040" algn="just" defTabSz="914400" rtl="0" eaLnBrk="1" fontAlgn="auto" latinLnBrk="0" hangingPunct="1">
              <a:lnSpc>
                <a:spcPct val="100000"/>
              </a:lnSpc>
              <a:spcBef>
                <a:spcPts val="1200"/>
              </a:spcBef>
              <a:spcAft>
                <a:spcPts val="0"/>
              </a:spcAft>
              <a:buClr>
                <a:schemeClr val="tx2"/>
              </a:buClr>
              <a:buSzPct val="100000"/>
              <a:buFont typeface="Arial" pitchFamily="34" charset="0"/>
              <a:buChar char="•"/>
              <a:tabLst/>
              <a:defRPr/>
            </a:pPr>
            <a:r>
              <a:rPr lang="en-US" sz="2400" noProof="0" dirty="0" smtClean="0">
                <a:solidFill>
                  <a:schemeClr val="tx2"/>
                </a:solidFill>
                <a:latin typeface="+mn-lt"/>
              </a:rPr>
              <a:t>Brazil Current and patterns  </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431800" marR="0" lvl="0" indent="-323850" algn="l" defTabSz="914400" rtl="0" eaLnBrk="1" fontAlgn="auto" latinLnBrk="0" hangingPunct="1">
              <a:lnSpc>
                <a:spcPct val="100000"/>
              </a:lnSpc>
              <a:spcBef>
                <a:spcPts val="700"/>
              </a:spcBef>
              <a:spcAft>
                <a:spcPts val="0"/>
              </a:spcAft>
              <a:buClr>
                <a:schemeClr val="accent2"/>
              </a:buClr>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20040" marR="0" lvl="0" indent="-320040" algn="just" defTabSz="914400" rtl="0" eaLnBrk="1" fontAlgn="auto" latinLnBrk="0" hangingPunct="1">
              <a:lnSpc>
                <a:spcPct val="100000"/>
              </a:lnSpc>
              <a:spcBef>
                <a:spcPts val="1200"/>
              </a:spcBef>
              <a:spcAft>
                <a:spcPts val="0"/>
              </a:spcAft>
              <a:buClr>
                <a:schemeClr val="tx2"/>
              </a:buClr>
              <a:buSzPct val="100000"/>
              <a:buFont typeface="Arial" pitchFamily="34" charset="0"/>
              <a:buChar char="•"/>
              <a:tabLst/>
              <a:defRPr/>
            </a:pPr>
            <a:endParaRPr kumimoji="0" lang="en-US" sz="2900" b="0" i="0" u="none" strike="noStrike" kern="1200" cap="none" spc="0" normalizeH="0" baseline="0" noProof="0" dirty="0">
              <a:ln>
                <a:noFill/>
              </a:ln>
              <a:solidFill>
                <a:schemeClr val="tx2"/>
              </a:solidFill>
              <a:effectLst/>
              <a:uLnTx/>
              <a:uFillTx/>
              <a:latin typeface="+mn-lt"/>
              <a:ea typeface="+mn-ea"/>
              <a:cs typeface="+mn-cs"/>
            </a:endParaRPr>
          </a:p>
        </p:txBody>
      </p:sp>
      <p:sp>
        <p:nvSpPr>
          <p:cNvPr id="23" name="Espaço Reservado para Conteúdo 2"/>
          <p:cNvSpPr txBox="1">
            <a:spLocks/>
          </p:cNvSpPr>
          <p:nvPr/>
        </p:nvSpPr>
        <p:spPr>
          <a:xfrm>
            <a:off x="467543" y="6317032"/>
            <a:ext cx="3073751" cy="424336"/>
          </a:xfrm>
          <a:prstGeom prst="rect">
            <a:avLst/>
          </a:prstGeom>
        </p:spPr>
        <p:txBody>
          <a:bodyPr vert="horz">
            <a:normAutofit fontScale="55000" lnSpcReduction="20000"/>
          </a:bodyPr>
          <a:lstStyle/>
          <a:p>
            <a:pPr lvl="0" algn="just" fontAlgn="auto">
              <a:spcBef>
                <a:spcPts val="1200"/>
              </a:spcBef>
              <a:spcAft>
                <a:spcPts val="0"/>
              </a:spcAft>
              <a:buClr>
                <a:schemeClr val="accent2"/>
              </a:buClr>
              <a:buSzPct val="100000"/>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Mean Cross section alongshore velocity at 30º - Model Vs Data</a:t>
            </a:r>
            <a:endParaRPr kumimoji="0" lang="en-US" sz="2900" b="1" i="0" u="none" strike="noStrike" kern="1200" cap="none" spc="0" normalizeH="0" baseline="0" noProof="0" dirty="0">
              <a:ln>
                <a:noFill/>
              </a:ln>
              <a:solidFill>
                <a:schemeClr val="tx2"/>
              </a:solidFill>
              <a:effectLst/>
              <a:uLnTx/>
              <a:uFillTx/>
              <a:latin typeface="+mn-lt"/>
              <a:ea typeface="+mn-ea"/>
              <a:cs typeface="+mn-cs"/>
            </a:endParaRPr>
          </a:p>
        </p:txBody>
      </p:sp>
      <p:pic>
        <p:nvPicPr>
          <p:cNvPr id="26638" name="Picture 14"/>
          <p:cNvPicPr>
            <a:picLocks noChangeAspect="1" noChangeArrowheads="1"/>
          </p:cNvPicPr>
          <p:nvPr/>
        </p:nvPicPr>
        <p:blipFill>
          <a:blip r:embed="rId7" cstate="print"/>
          <a:srcRect/>
          <a:stretch>
            <a:fillRect/>
          </a:stretch>
        </p:blipFill>
        <p:spPr bwMode="auto">
          <a:xfrm>
            <a:off x="1971946" y="4087006"/>
            <a:ext cx="2168006" cy="2036597"/>
          </a:xfrm>
          <a:prstGeom prst="rect">
            <a:avLst/>
          </a:prstGeom>
          <a:noFill/>
          <a:ln w="9525">
            <a:noFill/>
            <a:miter lim="800000"/>
            <a:headEnd/>
            <a:tailEnd/>
          </a:ln>
        </p:spPr>
      </p:pic>
      <p:sp>
        <p:nvSpPr>
          <p:cNvPr id="18" name="CaixaDeTexto 17"/>
          <p:cNvSpPr txBox="1"/>
          <p:nvPr/>
        </p:nvSpPr>
        <p:spPr>
          <a:xfrm>
            <a:off x="7020272" y="1844824"/>
            <a:ext cx="800219" cy="338554"/>
          </a:xfrm>
          <a:prstGeom prst="rect">
            <a:avLst/>
          </a:prstGeom>
          <a:noFill/>
        </p:spPr>
        <p:txBody>
          <a:bodyPr wrap="none" rtlCol="0">
            <a:spAutoFit/>
          </a:bodyPr>
          <a:lstStyle/>
          <a:p>
            <a:r>
              <a:rPr lang="pt-BR" dirty="0" smtClean="0"/>
              <a:t>OSTIA</a:t>
            </a:r>
            <a:endParaRPr lang="pt-BR" dirty="0"/>
          </a:p>
        </p:txBody>
      </p:sp>
      <p:sp>
        <p:nvSpPr>
          <p:cNvPr id="19" name="CaixaDeTexto 18"/>
          <p:cNvSpPr txBox="1"/>
          <p:nvPr/>
        </p:nvSpPr>
        <p:spPr>
          <a:xfrm>
            <a:off x="6948264" y="4437112"/>
            <a:ext cx="800219" cy="338554"/>
          </a:xfrm>
          <a:prstGeom prst="rect">
            <a:avLst/>
          </a:prstGeom>
          <a:noFill/>
        </p:spPr>
        <p:txBody>
          <a:bodyPr wrap="none" rtlCol="0">
            <a:spAutoFit/>
          </a:bodyPr>
          <a:lstStyle/>
          <a:p>
            <a:r>
              <a:rPr lang="pt-BR" dirty="0" smtClean="0"/>
              <a:t>OSTIA</a:t>
            </a:r>
            <a:endParaRPr lang="pt-BR" dirty="0"/>
          </a:p>
        </p:txBody>
      </p:sp>
      <p:sp>
        <p:nvSpPr>
          <p:cNvPr id="20" name="CaixaDeTexto 19"/>
          <p:cNvSpPr txBox="1"/>
          <p:nvPr/>
        </p:nvSpPr>
        <p:spPr>
          <a:xfrm>
            <a:off x="4644008" y="1988840"/>
            <a:ext cx="800219" cy="338554"/>
          </a:xfrm>
          <a:prstGeom prst="rect">
            <a:avLst/>
          </a:prstGeom>
          <a:noFill/>
        </p:spPr>
        <p:txBody>
          <a:bodyPr wrap="none" rtlCol="0">
            <a:spAutoFit/>
          </a:bodyPr>
          <a:lstStyle/>
          <a:p>
            <a:r>
              <a:rPr lang="pt-BR" dirty="0" smtClean="0"/>
              <a:t>ROMS</a:t>
            </a:r>
            <a:endParaRPr lang="pt-BR" dirty="0"/>
          </a:p>
        </p:txBody>
      </p:sp>
      <p:sp>
        <p:nvSpPr>
          <p:cNvPr id="21" name="CaixaDeTexto 20"/>
          <p:cNvSpPr txBox="1"/>
          <p:nvPr/>
        </p:nvSpPr>
        <p:spPr>
          <a:xfrm>
            <a:off x="4572000" y="4437112"/>
            <a:ext cx="800219" cy="338554"/>
          </a:xfrm>
          <a:prstGeom prst="rect">
            <a:avLst/>
          </a:prstGeom>
          <a:noFill/>
        </p:spPr>
        <p:txBody>
          <a:bodyPr wrap="none" rtlCol="0">
            <a:spAutoFit/>
          </a:bodyPr>
          <a:lstStyle/>
          <a:p>
            <a:r>
              <a:rPr lang="pt-BR" dirty="0" smtClean="0"/>
              <a:t>ROMS</a:t>
            </a:r>
            <a:endParaRPr lang="pt-BR" dirty="0"/>
          </a:p>
        </p:txBody>
      </p:sp>
      <p:sp>
        <p:nvSpPr>
          <p:cNvPr id="22" name="CaixaDeTexto 21"/>
          <p:cNvSpPr txBox="1"/>
          <p:nvPr/>
        </p:nvSpPr>
        <p:spPr>
          <a:xfrm>
            <a:off x="971600" y="5733256"/>
            <a:ext cx="800219" cy="338554"/>
          </a:xfrm>
          <a:prstGeom prst="rect">
            <a:avLst/>
          </a:prstGeom>
          <a:noFill/>
        </p:spPr>
        <p:txBody>
          <a:bodyPr wrap="none" rtlCol="0">
            <a:spAutoFit/>
          </a:bodyPr>
          <a:lstStyle/>
          <a:p>
            <a:r>
              <a:rPr lang="pt-BR" dirty="0" smtClean="0"/>
              <a:t>ROMS</a:t>
            </a:r>
            <a:endParaRPr lang="pt-BR" dirty="0"/>
          </a:p>
        </p:txBody>
      </p:sp>
      <p:sp>
        <p:nvSpPr>
          <p:cNvPr id="24" name="CaixaDeTexto 23"/>
          <p:cNvSpPr txBox="1"/>
          <p:nvPr/>
        </p:nvSpPr>
        <p:spPr>
          <a:xfrm>
            <a:off x="2843808" y="5733256"/>
            <a:ext cx="864096" cy="338554"/>
          </a:xfrm>
          <a:prstGeom prst="rect">
            <a:avLst/>
          </a:prstGeom>
          <a:noFill/>
        </p:spPr>
        <p:txBody>
          <a:bodyPr wrap="square" rtlCol="0">
            <a:spAutoFit/>
          </a:bodyPr>
          <a:lstStyle/>
          <a:p>
            <a:r>
              <a:rPr lang="pt-BR" dirty="0" smtClean="0"/>
              <a:t>WOCE</a:t>
            </a:r>
            <a:endParaRPr lang="pt-BR" dirty="0"/>
          </a:p>
        </p:txBody>
      </p:sp>
      <p:sp>
        <p:nvSpPr>
          <p:cNvPr id="25" name="CaixaDeTexto 24"/>
          <p:cNvSpPr txBox="1"/>
          <p:nvPr/>
        </p:nvSpPr>
        <p:spPr>
          <a:xfrm>
            <a:off x="2195736" y="4653716"/>
            <a:ext cx="360040" cy="215444"/>
          </a:xfrm>
          <a:prstGeom prst="rect">
            <a:avLst/>
          </a:prstGeom>
          <a:solidFill>
            <a:schemeClr val="bg1"/>
          </a:solidFill>
        </p:spPr>
        <p:txBody>
          <a:bodyPr wrap="square" rIns="36000" rtlCol="0">
            <a:spAutoFit/>
          </a:bodyPr>
          <a:lstStyle/>
          <a:p>
            <a:r>
              <a:rPr lang="pt-BR" sz="800" dirty="0" smtClean="0"/>
              <a:t>BC</a:t>
            </a:r>
            <a:endParaRPr lang="pt-BR" sz="800" dirty="0"/>
          </a:p>
        </p:txBody>
      </p:sp>
      <p:sp>
        <p:nvSpPr>
          <p:cNvPr id="27" name="CaixaDeTexto 26"/>
          <p:cNvSpPr txBox="1"/>
          <p:nvPr/>
        </p:nvSpPr>
        <p:spPr>
          <a:xfrm>
            <a:off x="2195736" y="4941168"/>
            <a:ext cx="432048" cy="215444"/>
          </a:xfrm>
          <a:prstGeom prst="rect">
            <a:avLst/>
          </a:prstGeom>
          <a:solidFill>
            <a:schemeClr val="bg1"/>
          </a:solidFill>
        </p:spPr>
        <p:txBody>
          <a:bodyPr wrap="square" rtlCol="0">
            <a:spAutoFit/>
          </a:bodyPr>
          <a:lstStyle/>
          <a:p>
            <a:r>
              <a:rPr lang="pt-BR" sz="800" dirty="0" smtClean="0"/>
              <a:t>RBC</a:t>
            </a:r>
            <a:endParaRPr lang="pt-BR" sz="800" dirty="0"/>
          </a:p>
        </p:txBody>
      </p:sp>
      <p:sp>
        <p:nvSpPr>
          <p:cNvPr id="28" name="CaixaDeTexto 27"/>
          <p:cNvSpPr txBox="1"/>
          <p:nvPr/>
        </p:nvSpPr>
        <p:spPr>
          <a:xfrm>
            <a:off x="2267744" y="5733256"/>
            <a:ext cx="504056" cy="215444"/>
          </a:xfrm>
          <a:prstGeom prst="rect">
            <a:avLst/>
          </a:prstGeom>
          <a:solidFill>
            <a:schemeClr val="bg1"/>
          </a:solidFill>
        </p:spPr>
        <p:txBody>
          <a:bodyPr wrap="square" rtlCol="0">
            <a:spAutoFit/>
          </a:bodyPr>
          <a:lstStyle/>
          <a:p>
            <a:r>
              <a:rPr lang="pt-BR" sz="800" dirty="0" smtClean="0"/>
              <a:t>DOBC</a:t>
            </a:r>
            <a:endParaRPr lang="pt-BR" sz="800" dirty="0"/>
          </a:p>
        </p:txBody>
      </p:sp>
      <p:pic>
        <p:nvPicPr>
          <p:cNvPr id="26637" name="Picture 13"/>
          <p:cNvPicPr>
            <a:picLocks noChangeAspect="1" noChangeArrowheads="1"/>
          </p:cNvPicPr>
          <p:nvPr/>
        </p:nvPicPr>
        <p:blipFill>
          <a:blip r:embed="rId8" cstate="print"/>
          <a:srcRect/>
          <a:stretch>
            <a:fillRect/>
          </a:stretch>
        </p:blipFill>
        <p:spPr bwMode="auto">
          <a:xfrm>
            <a:off x="0" y="4077072"/>
            <a:ext cx="2195736" cy="2088232"/>
          </a:xfrm>
          <a:prstGeom prst="rect">
            <a:avLst/>
          </a:prstGeom>
          <a:noFill/>
          <a:ln w="9525">
            <a:noFill/>
            <a:miter lim="800000"/>
            <a:headEnd/>
            <a:tailEnd/>
          </a:ln>
        </p:spPr>
      </p:pic>
      <p:pic>
        <p:nvPicPr>
          <p:cNvPr id="26" name="Picture 13" descr="D:\Mauro\rede_REMO\web_page\logos\logo_novodisco_remo.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889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1"/>
          <p:cNvSpPr>
            <a:spLocks noGrp="1"/>
          </p:cNvSpPr>
          <p:nvPr>
            <p:ph type="title"/>
          </p:nvPr>
        </p:nvSpPr>
        <p:spPr>
          <a:xfrm>
            <a:off x="539552" y="298066"/>
            <a:ext cx="8153400" cy="869950"/>
          </a:xfrm>
        </p:spPr>
        <p:txBody>
          <a:bodyPr>
            <a:normAutofit/>
          </a:bodyPr>
          <a:lstStyle/>
          <a:p>
            <a:r>
              <a:rPr lang="en-US" dirty="0" smtClean="0"/>
              <a:t>ROMS 1/24° S-SE grid</a:t>
            </a:r>
            <a:endParaRPr lang="en-US" dirty="0"/>
          </a:p>
        </p:txBody>
      </p:sp>
      <p:sp>
        <p:nvSpPr>
          <p:cNvPr id="6" name="CaixaDeTexto 5"/>
          <p:cNvSpPr txBox="1"/>
          <p:nvPr/>
        </p:nvSpPr>
        <p:spPr>
          <a:xfrm>
            <a:off x="539552" y="1218238"/>
            <a:ext cx="2276905" cy="338554"/>
          </a:xfrm>
          <a:prstGeom prst="rect">
            <a:avLst/>
          </a:prstGeom>
          <a:noFill/>
        </p:spPr>
        <p:txBody>
          <a:bodyPr wrap="none" rtlCol="0">
            <a:spAutoFit/>
          </a:bodyPr>
          <a:lstStyle/>
          <a:p>
            <a:r>
              <a:rPr lang="en-US" dirty="0" smtClean="0">
                <a:solidFill>
                  <a:schemeClr val="bg1"/>
                </a:solidFill>
                <a:latin typeface="+mn-lt"/>
              </a:rPr>
              <a:t>Regional Modeling Grids</a:t>
            </a:r>
            <a:endParaRPr lang="en-US" dirty="0">
              <a:solidFill>
                <a:schemeClr val="bg1"/>
              </a:solidFill>
              <a:latin typeface="+mn-lt"/>
            </a:endParaRPr>
          </a:p>
        </p:txBody>
      </p:sp>
      <p:pic>
        <p:nvPicPr>
          <p:cNvPr id="27650" name="Picture 2"/>
          <p:cNvPicPr>
            <a:picLocks noChangeAspect="1" noChangeArrowheads="1"/>
          </p:cNvPicPr>
          <p:nvPr/>
        </p:nvPicPr>
        <p:blipFill>
          <a:blip r:embed="rId3" cstate="print"/>
          <a:srcRect/>
          <a:stretch>
            <a:fillRect/>
          </a:stretch>
        </p:blipFill>
        <p:spPr bwMode="auto">
          <a:xfrm>
            <a:off x="6228184" y="1844824"/>
            <a:ext cx="2880663" cy="2232248"/>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6246490" y="4189241"/>
            <a:ext cx="2897510" cy="2668759"/>
          </a:xfrm>
          <a:prstGeom prst="rect">
            <a:avLst/>
          </a:prstGeom>
          <a:noFill/>
          <a:ln w="9525">
            <a:noFill/>
            <a:miter lim="800000"/>
            <a:headEnd/>
            <a:tailEnd/>
          </a:ln>
        </p:spPr>
      </p:pic>
      <p:cxnSp>
        <p:nvCxnSpPr>
          <p:cNvPr id="8" name="Conector angulado 7"/>
          <p:cNvCxnSpPr/>
          <p:nvPr/>
        </p:nvCxnSpPr>
        <p:spPr>
          <a:xfrm rot="5400000">
            <a:off x="6552220" y="3032956"/>
            <a:ext cx="3096344" cy="1008112"/>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6732240" y="4725144"/>
            <a:ext cx="720080" cy="338554"/>
          </a:xfrm>
          <a:prstGeom prst="rect">
            <a:avLst/>
          </a:prstGeom>
          <a:noFill/>
        </p:spPr>
        <p:txBody>
          <a:bodyPr wrap="square" rtlCol="0">
            <a:spAutoFit/>
          </a:bodyPr>
          <a:lstStyle/>
          <a:p>
            <a:r>
              <a:rPr lang="pt-BR" dirty="0" smtClean="0"/>
              <a:t>300m</a:t>
            </a:r>
            <a:endParaRPr lang="pt-BR" dirty="0"/>
          </a:p>
        </p:txBody>
      </p:sp>
      <p:sp>
        <p:nvSpPr>
          <p:cNvPr id="13" name="Rectangle 2"/>
          <p:cNvSpPr txBox="1">
            <a:spLocks noChangeArrowheads="1"/>
          </p:cNvSpPr>
          <p:nvPr/>
        </p:nvSpPr>
        <p:spPr>
          <a:xfrm>
            <a:off x="467544" y="1988840"/>
            <a:ext cx="5688632" cy="4869160"/>
          </a:xfrm>
          <a:prstGeom prst="rect">
            <a:avLst/>
          </a:prstGeom>
          <a:ln/>
        </p:spPr>
        <p:txBody>
          <a:bodyPr vert="horz">
            <a:normAutofit/>
          </a:bodyPr>
          <a:lstStyle/>
          <a:p>
            <a:pPr marL="431800" indent="-323850" fontAlgn="auto">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pPr>
            <a:r>
              <a:rPr lang="en-US" sz="1800" dirty="0" smtClean="0">
                <a:latin typeface="+mj-lt"/>
              </a:rPr>
              <a:t>Using REMO products (SSH) for DA</a:t>
            </a:r>
          </a:p>
          <a:p>
            <a:pPr marL="431800" indent="-323850" fontAlgn="auto">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pPr>
            <a:r>
              <a:rPr kumimoji="0" lang="en-US" sz="1800" i="0" u="none" strike="noStrike" kern="1200" cap="none" spc="0" normalizeH="0" baseline="0" noProof="0" dirty="0" smtClean="0">
                <a:ln>
                  <a:noFill/>
                </a:ln>
                <a:effectLst/>
                <a:uLnTx/>
                <a:uFillTx/>
                <a:latin typeface="+mj-lt"/>
                <a:ea typeface="+mn-ea"/>
                <a:cs typeface="+mn-cs"/>
              </a:rPr>
              <a:t>Assimilation of</a:t>
            </a:r>
            <a:r>
              <a:rPr kumimoji="0" lang="en-US" sz="1800" i="0" u="none" strike="noStrike" kern="1200" cap="none" spc="0" normalizeH="0" noProof="0" dirty="0" smtClean="0">
                <a:ln>
                  <a:noFill/>
                </a:ln>
                <a:effectLst/>
                <a:uLnTx/>
                <a:uFillTx/>
                <a:latin typeface="+mj-lt"/>
                <a:ea typeface="+mn-ea"/>
                <a:cs typeface="+mn-cs"/>
              </a:rPr>
              <a:t> </a:t>
            </a:r>
            <a:r>
              <a:rPr lang="en-US" sz="1800" dirty="0" err="1" smtClean="0">
                <a:latin typeface="+mj-lt"/>
              </a:rPr>
              <a:t>Sintetic</a:t>
            </a:r>
            <a:r>
              <a:rPr lang="en-US" sz="1800" dirty="0" smtClean="0">
                <a:latin typeface="+mj-lt"/>
              </a:rPr>
              <a:t> TS Fields</a:t>
            </a:r>
            <a:r>
              <a:rPr kumimoji="0" lang="en-US" sz="1800" i="0" u="none" strike="noStrike" kern="1200" cap="none" spc="0" normalizeH="0" baseline="0" noProof="0" dirty="0" smtClean="0">
                <a:ln>
                  <a:noFill/>
                </a:ln>
                <a:effectLst/>
                <a:uLnTx/>
                <a:uFillTx/>
                <a:latin typeface="+mj-lt"/>
                <a:ea typeface="+mn-ea"/>
                <a:cs typeface="+mn-cs"/>
              </a:rPr>
              <a:t> with Corr.</a:t>
            </a:r>
            <a:r>
              <a:rPr kumimoji="0" lang="en-US" sz="1800" i="0" u="none" strike="noStrike" kern="1200" cap="none" spc="0" normalizeH="0" noProof="0" dirty="0" smtClean="0">
                <a:ln>
                  <a:noFill/>
                </a:ln>
                <a:effectLst/>
                <a:uLnTx/>
                <a:uFillTx/>
                <a:latin typeface="+mj-lt"/>
                <a:ea typeface="+mn-ea"/>
                <a:cs typeface="+mn-cs"/>
              </a:rPr>
              <a:t> </a:t>
            </a:r>
            <a:r>
              <a:rPr kumimoji="0" lang="en-US" sz="1800" i="0" u="none" strike="noStrike" kern="1200" cap="none" spc="0" normalizeH="0" noProof="0" dirty="0" err="1" smtClean="0">
                <a:ln>
                  <a:noFill/>
                </a:ln>
                <a:effectLst/>
                <a:uLnTx/>
                <a:uFillTx/>
                <a:latin typeface="+mj-lt"/>
                <a:ea typeface="+mn-ea"/>
                <a:cs typeface="+mn-cs"/>
              </a:rPr>
              <a:t>Coef</a:t>
            </a:r>
            <a:r>
              <a:rPr kumimoji="0" lang="en-US" sz="1800" i="0" u="none" strike="noStrike" kern="1200" cap="none" spc="0" normalizeH="0" noProof="0" dirty="0" smtClean="0">
                <a:ln>
                  <a:noFill/>
                </a:ln>
                <a:effectLst/>
                <a:uLnTx/>
                <a:uFillTx/>
                <a:latin typeface="+mj-lt"/>
                <a:ea typeface="+mn-ea"/>
                <a:cs typeface="+mn-cs"/>
              </a:rPr>
              <a:t>. </a:t>
            </a:r>
            <a:r>
              <a:rPr lang="en-US" sz="1800" dirty="0" smtClean="0">
                <a:latin typeface="+mj-lt"/>
              </a:rPr>
              <a:t>~ 8 yrs</a:t>
            </a:r>
            <a:endParaRPr kumimoji="0" lang="en-US" sz="1800" i="0" u="none" strike="noStrike" kern="1200" cap="none" spc="0" normalizeH="0" baseline="0" noProof="0" dirty="0" smtClean="0">
              <a:ln>
                <a:noFill/>
              </a:ln>
              <a:effectLst/>
              <a:uLnTx/>
              <a:uFillTx/>
              <a:latin typeface="+mj-lt"/>
            </a:endParaRPr>
          </a:p>
          <a:p>
            <a:pPr marL="431800" marR="0" lvl="0" indent="-323850" algn="l" defTabSz="914400" rtl="0" eaLnBrk="1" fontAlgn="auto" latinLnBrk="0" hangingPunct="1">
              <a:lnSpc>
                <a:spcPct val="100000"/>
              </a:lnSpc>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defRPr/>
            </a:pPr>
            <a:r>
              <a:rPr kumimoji="0" lang="en-US" sz="1800" i="0" u="none" strike="noStrike" kern="1200" cap="none" spc="0" normalizeH="0" baseline="0" noProof="0" dirty="0" smtClean="0">
                <a:ln>
                  <a:noFill/>
                </a:ln>
                <a:effectLst/>
                <a:uLnTx/>
                <a:uFillTx/>
                <a:latin typeface="+mj-lt"/>
                <a:ea typeface="+mn-ea"/>
                <a:cs typeface="+mn-cs"/>
              </a:rPr>
              <a:t>Tests using only TS and SSH+TS </a:t>
            </a:r>
          </a:p>
          <a:p>
            <a:pPr marL="431800" marR="0" lvl="0" indent="-323850" algn="l" defTabSz="914400" rtl="0" eaLnBrk="1" fontAlgn="auto" latinLnBrk="0" hangingPunct="1">
              <a:lnSpc>
                <a:spcPct val="100000"/>
              </a:lnSpc>
              <a:spcBef>
                <a:spcPts val="700"/>
              </a:spcBef>
              <a:spcAft>
                <a:spcPts val="0"/>
              </a:spcAft>
              <a:buClr>
                <a:schemeClr val="tx2"/>
              </a:buClr>
              <a:buSzPct val="45000"/>
              <a:tabLst>
                <a:tab pos="723900" algn="l"/>
                <a:tab pos="1447800" algn="l"/>
                <a:tab pos="2171700" algn="l"/>
                <a:tab pos="2895600" algn="l"/>
                <a:tab pos="3619500" algn="l"/>
                <a:tab pos="4343400" algn="l"/>
              </a:tabLst>
              <a:defRPr/>
            </a:pPr>
            <a:endParaRPr kumimoji="0" lang="en-US" sz="1800" i="0" u="none" strike="noStrike" kern="1200" cap="none" spc="0" normalizeH="0" baseline="0" noProof="0" dirty="0" smtClean="0">
              <a:ln>
                <a:noFill/>
              </a:ln>
              <a:effectLst/>
              <a:uLnTx/>
              <a:uFillTx/>
              <a:latin typeface="+mj-lt"/>
              <a:ea typeface="+mn-ea"/>
              <a:cs typeface="+mn-cs"/>
            </a:endParaRPr>
          </a:p>
          <a:p>
            <a:pPr marL="431800" indent="-323850" fontAlgn="auto">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pPr>
            <a:r>
              <a:rPr lang="en-US" sz="1800" dirty="0" smtClean="0">
                <a:solidFill>
                  <a:schemeClr val="tx2"/>
                </a:solidFill>
              </a:rPr>
              <a:t>Improving model correlation with  AVISO/OSTIA </a:t>
            </a:r>
          </a:p>
          <a:p>
            <a:pPr marL="431800" indent="-323850" fontAlgn="auto">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pPr>
            <a:r>
              <a:rPr lang="en-US" sz="1800" dirty="0" smtClean="0">
                <a:solidFill>
                  <a:schemeClr val="tx2"/>
                </a:solidFill>
              </a:rPr>
              <a:t>Defining “global” assessments and comparisons between REMO models </a:t>
            </a:r>
          </a:p>
          <a:p>
            <a:pPr marL="431800" indent="-323850" fontAlgn="auto">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pPr>
            <a:r>
              <a:rPr lang="en-US" sz="1800" dirty="0" smtClean="0">
                <a:solidFill>
                  <a:schemeClr val="tx2"/>
                </a:solidFill>
              </a:rPr>
              <a:t>Methods for assimilation with the tides (tidal removal)</a:t>
            </a:r>
          </a:p>
          <a:p>
            <a:pPr marL="431800" indent="-323850" fontAlgn="auto">
              <a:spcBef>
                <a:spcPts val="700"/>
              </a:spcBef>
              <a:spcAft>
                <a:spcPts val="0"/>
              </a:spcAft>
              <a:buClr>
                <a:schemeClr val="tx2"/>
              </a:buClr>
              <a:buSzPct val="45000"/>
              <a:tabLst>
                <a:tab pos="723900" algn="l"/>
                <a:tab pos="1447800" algn="l"/>
                <a:tab pos="2171700" algn="l"/>
                <a:tab pos="2895600" algn="l"/>
                <a:tab pos="3619500" algn="l"/>
                <a:tab pos="4343400" algn="l"/>
              </a:tabLst>
            </a:pPr>
            <a:endParaRPr lang="en-US" sz="1800" dirty="0" smtClean="0">
              <a:solidFill>
                <a:schemeClr val="tx2"/>
              </a:solidFill>
            </a:endParaRPr>
          </a:p>
          <a:p>
            <a:pPr marL="431800" lvl="0" indent="-323850" fontAlgn="auto">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defRPr/>
            </a:pPr>
            <a:r>
              <a:rPr lang="en-US" sz="1800" dirty="0" smtClean="0">
                <a:solidFill>
                  <a:srgbClr val="FF0000"/>
                </a:solidFill>
              </a:rPr>
              <a:t>Operational runs – Brazilian Navy</a:t>
            </a:r>
          </a:p>
          <a:p>
            <a:pPr marL="431800" marR="0" lvl="0" indent="-323850" algn="l" defTabSz="914400" rtl="0" eaLnBrk="1" fontAlgn="auto" latinLnBrk="0" hangingPunct="1">
              <a:lnSpc>
                <a:spcPct val="100000"/>
              </a:lnSpc>
              <a:spcBef>
                <a:spcPts val="700"/>
              </a:spcBef>
              <a:spcAft>
                <a:spcPts val="0"/>
              </a:spcAft>
              <a:buClr>
                <a:schemeClr val="tx2"/>
              </a:buClr>
              <a:buSzPct val="45000"/>
              <a:buFont typeface="Wingdings" charset="2"/>
              <a:buChar char=""/>
              <a:tabLst>
                <a:tab pos="723900" algn="l"/>
                <a:tab pos="1447800" algn="l"/>
                <a:tab pos="2171700" algn="l"/>
                <a:tab pos="2895600" algn="l"/>
                <a:tab pos="3619500" algn="l"/>
                <a:tab pos="4343400" algn="l"/>
              </a:tabLst>
              <a:defRPr/>
            </a:pPr>
            <a:endParaRPr kumimoji="0" lang="en-US" sz="1800" i="0" u="none" strike="noStrike" kern="1200" cap="none" spc="0" normalizeH="0" baseline="0" noProof="0" dirty="0" smtClean="0">
              <a:ln>
                <a:noFill/>
              </a:ln>
              <a:effectLst/>
              <a:uLnTx/>
              <a:uFillTx/>
              <a:latin typeface="+mj-lt"/>
              <a:ea typeface="+mn-ea"/>
              <a:cs typeface="+mn-cs"/>
            </a:endParaRPr>
          </a:p>
        </p:txBody>
      </p:sp>
      <p:sp>
        <p:nvSpPr>
          <p:cNvPr id="14" name="CaixaDeTexto 13"/>
          <p:cNvSpPr txBox="1"/>
          <p:nvPr/>
        </p:nvSpPr>
        <p:spPr>
          <a:xfrm>
            <a:off x="611560" y="1628800"/>
            <a:ext cx="3456384" cy="400110"/>
          </a:xfrm>
          <a:prstGeom prst="rect">
            <a:avLst/>
          </a:prstGeom>
          <a:noFill/>
        </p:spPr>
        <p:txBody>
          <a:bodyPr wrap="square" rtlCol="0">
            <a:spAutoFit/>
          </a:bodyPr>
          <a:lstStyle/>
          <a:p>
            <a:r>
              <a:rPr lang="pt-BR" sz="2000" b="1" i="1" u="sng" dirty="0" smtClean="0">
                <a:solidFill>
                  <a:schemeClr val="tx2"/>
                </a:solidFill>
                <a:latin typeface="+mj-lt"/>
              </a:rPr>
              <a:t>,</a:t>
            </a:r>
            <a:r>
              <a:rPr lang="pt-BR" sz="2000" b="1" i="1" u="sng" dirty="0" smtClean="0">
                <a:latin typeface="+mj-lt"/>
              </a:rPr>
              <a:t> </a:t>
            </a:r>
            <a:r>
              <a:rPr lang="pt-BR" sz="2000" b="1" i="1" u="sng" dirty="0" err="1" smtClean="0">
                <a:latin typeface="+mj-lt"/>
              </a:rPr>
              <a:t>Assimilation</a:t>
            </a:r>
            <a:r>
              <a:rPr lang="pt-BR" sz="2000" b="1" i="1" u="sng" dirty="0" smtClean="0">
                <a:latin typeface="+mj-lt"/>
              </a:rPr>
              <a:t>,</a:t>
            </a:r>
            <a:r>
              <a:rPr lang="pt-BR" sz="2000" b="1" i="1" u="sng" dirty="0" smtClean="0">
                <a:solidFill>
                  <a:schemeClr val="tx2"/>
                </a:solidFill>
                <a:latin typeface="+mj-lt"/>
              </a:rPr>
              <a:t> </a:t>
            </a:r>
            <a:r>
              <a:rPr lang="pt-BR" sz="2000" b="1" i="1" u="sng" dirty="0" err="1" smtClean="0">
                <a:solidFill>
                  <a:schemeClr val="tx2"/>
                </a:solidFill>
                <a:latin typeface="+mj-lt"/>
              </a:rPr>
              <a:t>Present</a:t>
            </a:r>
            <a:r>
              <a:rPr lang="pt-BR" sz="2000" b="1" i="1" u="sng" dirty="0" smtClean="0">
                <a:solidFill>
                  <a:schemeClr val="tx2"/>
                </a:solidFill>
                <a:latin typeface="+mj-lt"/>
              </a:rPr>
              <a:t> </a:t>
            </a:r>
            <a:r>
              <a:rPr lang="pt-BR" sz="2000" b="1" i="1" u="sng" dirty="0" err="1" smtClean="0">
                <a:solidFill>
                  <a:schemeClr val="tx2"/>
                </a:solidFill>
                <a:latin typeface="+mj-lt"/>
              </a:rPr>
              <a:t>and</a:t>
            </a:r>
            <a:r>
              <a:rPr lang="pt-BR" sz="2000" b="1" i="1" u="sng" dirty="0" smtClean="0">
                <a:solidFill>
                  <a:schemeClr val="tx2"/>
                </a:solidFill>
                <a:latin typeface="+mj-lt"/>
              </a:rPr>
              <a:t> </a:t>
            </a:r>
            <a:r>
              <a:rPr lang="pt-BR" sz="2000" b="1" i="1" u="sng" dirty="0" smtClean="0">
                <a:solidFill>
                  <a:srgbClr val="FF0000"/>
                </a:solidFill>
                <a:latin typeface="+mj-lt"/>
              </a:rPr>
              <a:t>Future </a:t>
            </a:r>
            <a:endParaRPr lang="pt-BR" sz="2000" b="1" i="1" u="sng" dirty="0">
              <a:solidFill>
                <a:srgbClr val="FF0000"/>
              </a:solidFill>
              <a:latin typeface="+mj-lt"/>
            </a:endParaRPr>
          </a:p>
        </p:txBody>
      </p:sp>
      <p:sp>
        <p:nvSpPr>
          <p:cNvPr id="16" name="Rectangle 2"/>
          <p:cNvSpPr txBox="1">
            <a:spLocks noChangeArrowheads="1"/>
          </p:cNvSpPr>
          <p:nvPr/>
        </p:nvSpPr>
        <p:spPr>
          <a:xfrm>
            <a:off x="467544" y="3712691"/>
            <a:ext cx="5364906" cy="2380605"/>
          </a:xfrm>
          <a:prstGeom prst="rect">
            <a:avLst/>
          </a:prstGeom>
          <a:ln/>
        </p:spPr>
        <p:txBody>
          <a:bodyPr vert="horz">
            <a:normAutofit/>
          </a:bodyPr>
          <a:lstStyle/>
          <a:p>
            <a:pPr marL="431800" marR="0" lvl="0" indent="-323850" algn="l" defTabSz="914400" rtl="0" eaLnBrk="1" fontAlgn="auto" latinLnBrk="0" hangingPunct="1">
              <a:lnSpc>
                <a:spcPct val="100000"/>
              </a:lnSpc>
              <a:spcBef>
                <a:spcPts val="700"/>
              </a:spcBef>
              <a:spcAft>
                <a:spcPts val="0"/>
              </a:spcAft>
              <a:buClr>
                <a:schemeClr val="accent2"/>
              </a:buClr>
              <a:buSzPct val="45000"/>
              <a:buFont typeface="Wingdings" charset="2"/>
              <a:buChar char=""/>
              <a:tabLst>
                <a:tab pos="723900" algn="l"/>
                <a:tab pos="1447800" algn="l"/>
                <a:tab pos="2171700" algn="l"/>
                <a:tab pos="2895600" algn="l"/>
                <a:tab pos="3619500" algn="l"/>
                <a:tab pos="4343400" algn="l"/>
              </a:tabLst>
              <a:defRPr/>
            </a:pPr>
            <a:endParaRPr kumimoji="0" lang="en-US" sz="2900" i="0" u="none" strike="noStrike" kern="1200" cap="none" spc="0" normalizeH="0" baseline="0" noProof="0" dirty="0" smtClean="0">
              <a:ln>
                <a:noFill/>
              </a:ln>
              <a:solidFill>
                <a:schemeClr val="accent1"/>
              </a:solidFill>
              <a:effectLst/>
              <a:uLnTx/>
              <a:uFillTx/>
              <a:latin typeface="+mj-lt"/>
              <a:ea typeface="+mn-ea"/>
              <a:cs typeface="+mn-cs"/>
            </a:endParaRPr>
          </a:p>
        </p:txBody>
      </p:sp>
    </p:spTree>
    <p:extLst>
      <p:ext uri="{BB962C8B-B14F-4D97-AF65-F5344CB8AC3E}">
        <p14:creationId xmlns:p14="http://schemas.microsoft.com/office/powerpoint/2010/main" val="4185842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dirty="0" smtClean="0"/>
              <a:t>Summary</a:t>
            </a:r>
            <a:endParaRPr lang="en-US" dirty="0"/>
          </a:p>
        </p:txBody>
      </p:sp>
      <p:sp>
        <p:nvSpPr>
          <p:cNvPr id="3" name="Espaço Reservado para Conteúdo 2"/>
          <p:cNvSpPr>
            <a:spLocks noGrp="1"/>
          </p:cNvSpPr>
          <p:nvPr>
            <p:ph sz="quarter" idx="1"/>
          </p:nvPr>
        </p:nvSpPr>
        <p:spPr>
          <a:xfrm>
            <a:off x="0" y="1628800"/>
            <a:ext cx="8715404" cy="5014910"/>
          </a:xfrm>
        </p:spPr>
        <p:txBody>
          <a:bodyPr>
            <a:normAutofit fontScale="85000" lnSpcReduction="10000"/>
          </a:bodyPr>
          <a:lstStyle/>
          <a:p>
            <a:pPr algn="just">
              <a:lnSpc>
                <a:spcPct val="120000"/>
              </a:lnSpc>
              <a:spcBef>
                <a:spcPts val="600"/>
              </a:spcBef>
              <a:buClr>
                <a:schemeClr val="tx2"/>
              </a:buClr>
              <a:buSzPct val="100000"/>
              <a:buFont typeface="Arial" pitchFamily="34" charset="0"/>
              <a:buChar char="•"/>
            </a:pPr>
            <a:r>
              <a:rPr lang="en-US" sz="2400" dirty="0" smtClean="0">
                <a:solidFill>
                  <a:schemeClr val="tx2"/>
                </a:solidFill>
              </a:rPr>
              <a:t>REMO started in 2008 and in 2011 it has joined the </a:t>
            </a:r>
            <a:r>
              <a:rPr lang="en-US" sz="2400" b="1" dirty="0" smtClean="0">
                <a:solidFill>
                  <a:schemeClr val="tx2"/>
                </a:solidFill>
              </a:rPr>
              <a:t>GODAE </a:t>
            </a:r>
            <a:r>
              <a:rPr lang="en-US" sz="2400" b="1" dirty="0" err="1" smtClean="0">
                <a:solidFill>
                  <a:schemeClr val="tx2"/>
                </a:solidFill>
              </a:rPr>
              <a:t>Oceanview</a:t>
            </a:r>
            <a:r>
              <a:rPr lang="en-US" sz="2400" dirty="0" smtClean="0">
                <a:solidFill>
                  <a:schemeClr val="tx2"/>
                </a:solidFill>
              </a:rPr>
              <a:t>. The project is now renewed for a 3-year period (2012-2014), but the budget is limited and alternative ways of funding future developments should be evaluated (joint industry projects, joint scientific funds or other research funding mechanisms)</a:t>
            </a:r>
          </a:p>
          <a:p>
            <a:pPr algn="just">
              <a:lnSpc>
                <a:spcPct val="120000"/>
              </a:lnSpc>
              <a:spcBef>
                <a:spcPts val="600"/>
              </a:spcBef>
              <a:buClr>
                <a:schemeClr val="tx2"/>
              </a:buClr>
              <a:buSzPct val="100000"/>
              <a:buFont typeface="Arial" pitchFamily="34" charset="0"/>
              <a:buChar char="•"/>
            </a:pPr>
            <a:r>
              <a:rPr lang="en-US" sz="2400" dirty="0" smtClean="0">
                <a:solidFill>
                  <a:schemeClr val="tx2"/>
                </a:solidFill>
              </a:rPr>
              <a:t>Long and realistic runs are requested in pre-operational models, not only to evaluate the performance of the models, but also to compute the correlation coefficients for the data assimilation and to provide hydrodynamic databases used for environmental assessment</a:t>
            </a:r>
          </a:p>
          <a:p>
            <a:pPr algn="just">
              <a:lnSpc>
                <a:spcPct val="120000"/>
              </a:lnSpc>
              <a:spcBef>
                <a:spcPts val="600"/>
              </a:spcBef>
              <a:buClr>
                <a:schemeClr val="tx2"/>
              </a:buClr>
              <a:buSzPct val="100000"/>
              <a:buFont typeface="Arial" pitchFamily="34" charset="0"/>
              <a:buChar char="•"/>
            </a:pPr>
            <a:r>
              <a:rPr lang="en-US" sz="2400" dirty="0" smtClean="0">
                <a:solidFill>
                  <a:schemeClr val="tx2"/>
                </a:solidFill>
              </a:rPr>
              <a:t>The coupling </a:t>
            </a:r>
            <a:r>
              <a:rPr lang="en-US" sz="2400" dirty="0">
                <a:solidFill>
                  <a:schemeClr val="tx2"/>
                </a:solidFill>
              </a:rPr>
              <a:t>(via initial and boundary </a:t>
            </a:r>
            <a:r>
              <a:rPr lang="en-US" sz="2400" dirty="0" smtClean="0">
                <a:solidFill>
                  <a:schemeClr val="tx2"/>
                </a:solidFill>
              </a:rPr>
              <a:t>conditions) </a:t>
            </a:r>
            <a:r>
              <a:rPr lang="en-US" sz="2400" dirty="0">
                <a:solidFill>
                  <a:schemeClr val="tx2"/>
                </a:solidFill>
              </a:rPr>
              <a:t>between </a:t>
            </a:r>
            <a:r>
              <a:rPr lang="en-US" sz="2400" dirty="0" smtClean="0">
                <a:solidFill>
                  <a:schemeClr val="tx2"/>
                </a:solidFill>
              </a:rPr>
              <a:t>Global/basin scale models and regional models is very important and requires various sensitivities studies (changes in global products like NCODA, Atm. Models)</a:t>
            </a:r>
          </a:p>
          <a:p>
            <a:pPr algn="just">
              <a:lnSpc>
                <a:spcPct val="120000"/>
              </a:lnSpc>
              <a:spcBef>
                <a:spcPts val="600"/>
              </a:spcBef>
              <a:buClr>
                <a:schemeClr val="tx2"/>
              </a:buClr>
              <a:buSzPct val="100000"/>
              <a:buFont typeface="Arial" pitchFamily="34" charset="0"/>
              <a:buChar char="•"/>
            </a:pPr>
            <a:r>
              <a:rPr lang="en-US" sz="2400" dirty="0" smtClean="0">
                <a:solidFill>
                  <a:schemeClr val="tx2"/>
                </a:solidFill>
              </a:rPr>
              <a:t>In order to have autonomy and not to rely only on global model runs released by other operational centers, the REMO models are run in both regional (with tides) and large scale (without tides) domains. </a:t>
            </a:r>
          </a:p>
        </p:txBody>
      </p:sp>
      <p:pic>
        <p:nvPicPr>
          <p:cNvPr id="4" name="Picture 13" descr="D:\Mauro\rede_REMO\web_page\logos\logo_novodisco_rem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dirty="0" smtClean="0"/>
              <a:t>Future Plans</a:t>
            </a:r>
            <a:endParaRPr lang="en-US" dirty="0"/>
          </a:p>
        </p:txBody>
      </p:sp>
      <p:sp>
        <p:nvSpPr>
          <p:cNvPr id="3" name="Espaço Reservado para Conteúdo 2"/>
          <p:cNvSpPr>
            <a:spLocks noGrp="1"/>
          </p:cNvSpPr>
          <p:nvPr>
            <p:ph sz="quarter" idx="1"/>
          </p:nvPr>
        </p:nvSpPr>
        <p:spPr>
          <a:xfrm>
            <a:off x="612648" y="1600200"/>
            <a:ext cx="8102756" cy="5043510"/>
          </a:xfrm>
        </p:spPr>
        <p:txBody>
          <a:bodyPr>
            <a:normAutofit/>
          </a:bodyPr>
          <a:lstStyle/>
          <a:p>
            <a:pPr algn="just">
              <a:lnSpc>
                <a:spcPct val="120000"/>
              </a:lnSpc>
              <a:spcBef>
                <a:spcPts val="600"/>
              </a:spcBef>
              <a:buClr>
                <a:schemeClr val="tx2"/>
              </a:buClr>
              <a:buSzPct val="100000"/>
              <a:buFont typeface="Arial" pitchFamily="34" charset="0"/>
              <a:buChar char="•"/>
            </a:pPr>
            <a:r>
              <a:rPr lang="en-US" sz="2400" dirty="0" smtClean="0">
                <a:solidFill>
                  <a:schemeClr val="tx2"/>
                </a:solidFill>
              </a:rPr>
              <a:t>Operational phase for the fixed regional grids along the Brazilian coast: </a:t>
            </a:r>
            <a:r>
              <a:rPr lang="en-US" sz="2400" dirty="0" err="1" smtClean="0">
                <a:solidFill>
                  <a:schemeClr val="tx2"/>
                </a:solidFill>
              </a:rPr>
              <a:t>i</a:t>
            </a:r>
            <a:r>
              <a:rPr lang="en-US" sz="2400" dirty="0" smtClean="0">
                <a:solidFill>
                  <a:schemeClr val="tx2"/>
                </a:solidFill>
              </a:rPr>
              <a:t>) </a:t>
            </a:r>
            <a:r>
              <a:rPr lang="en-US" sz="2400" dirty="0">
                <a:solidFill>
                  <a:schemeClr val="tx2"/>
                </a:solidFill>
              </a:rPr>
              <a:t>E</a:t>
            </a:r>
            <a:r>
              <a:rPr lang="en-US" sz="2400" dirty="0" smtClean="0">
                <a:solidFill>
                  <a:schemeClr val="tx2"/>
                </a:solidFill>
              </a:rPr>
              <a:t> (2012), ii) S-SE (2013) and iii) N-NE (2014)</a:t>
            </a:r>
          </a:p>
          <a:p>
            <a:pPr algn="just">
              <a:lnSpc>
                <a:spcPct val="120000"/>
              </a:lnSpc>
              <a:spcBef>
                <a:spcPts val="600"/>
              </a:spcBef>
              <a:buClr>
                <a:schemeClr val="tx2"/>
              </a:buClr>
              <a:buSzPct val="100000"/>
              <a:buFont typeface="Arial" pitchFamily="34" charset="0"/>
              <a:buChar char="•"/>
            </a:pPr>
            <a:r>
              <a:rPr lang="en-US" sz="2400" dirty="0" smtClean="0">
                <a:solidFill>
                  <a:schemeClr val="tx2"/>
                </a:solidFill>
              </a:rPr>
              <a:t>Final configuration and release of the hydrodynamic databases for the above grids with validations based on the </a:t>
            </a:r>
            <a:r>
              <a:rPr lang="en-US" sz="2400" b="1" dirty="0" smtClean="0">
                <a:solidFill>
                  <a:schemeClr val="tx2"/>
                </a:solidFill>
              </a:rPr>
              <a:t>GODAE </a:t>
            </a:r>
            <a:r>
              <a:rPr lang="en-US" sz="2400" b="1" dirty="0" err="1" smtClean="0">
                <a:solidFill>
                  <a:schemeClr val="tx2"/>
                </a:solidFill>
              </a:rPr>
              <a:t>Oceanview</a:t>
            </a:r>
            <a:r>
              <a:rPr lang="en-US" sz="2400" dirty="0" smtClean="0">
                <a:solidFill>
                  <a:schemeClr val="tx2"/>
                </a:solidFill>
              </a:rPr>
              <a:t> metrics</a:t>
            </a:r>
          </a:p>
          <a:p>
            <a:pPr algn="just">
              <a:lnSpc>
                <a:spcPct val="120000"/>
              </a:lnSpc>
              <a:spcBef>
                <a:spcPts val="600"/>
              </a:spcBef>
              <a:buClr>
                <a:schemeClr val="tx2"/>
              </a:buClr>
              <a:buSzPct val="100000"/>
              <a:buFont typeface="Arial" pitchFamily="34" charset="0"/>
              <a:buChar char="•"/>
            </a:pPr>
            <a:r>
              <a:rPr lang="en-US" sz="2400" dirty="0" smtClean="0">
                <a:solidFill>
                  <a:schemeClr val="tx2"/>
                </a:solidFill>
              </a:rPr>
              <a:t>Improve the HYCOM/REMO (Basin) and ROMS/REMO (Regional) operational models, with better data assimilation schemes (e.g. </a:t>
            </a:r>
            <a:r>
              <a:rPr lang="en-US" sz="2400" dirty="0" smtClean="0">
                <a:solidFill>
                  <a:schemeClr val="tx2"/>
                </a:solidFill>
              </a:rPr>
              <a:t>4DVAR, </a:t>
            </a:r>
            <a:r>
              <a:rPr lang="en-US" sz="2400" dirty="0" err="1" smtClean="0">
                <a:solidFill>
                  <a:schemeClr val="tx2"/>
                </a:solidFill>
              </a:rPr>
              <a:t>EnOI</a:t>
            </a:r>
            <a:r>
              <a:rPr lang="en-US" sz="2400" dirty="0" smtClean="0">
                <a:solidFill>
                  <a:schemeClr val="tx2"/>
                </a:solidFill>
              </a:rPr>
              <a:t>). </a:t>
            </a:r>
            <a:r>
              <a:rPr lang="en-US" sz="2400" dirty="0" smtClean="0">
                <a:solidFill>
                  <a:schemeClr val="tx2"/>
                </a:solidFill>
              </a:rPr>
              <a:t>That would give us full autonomy to provide our own models initial and </a:t>
            </a:r>
            <a:r>
              <a:rPr lang="en-US" sz="2400" dirty="0" smtClean="0">
                <a:solidFill>
                  <a:schemeClr val="tx2"/>
                </a:solidFill>
              </a:rPr>
              <a:t>BCs.</a:t>
            </a:r>
            <a:endParaRPr lang="en-US" sz="2400" dirty="0" smtClean="0">
              <a:solidFill>
                <a:schemeClr val="tx2"/>
              </a:solidFill>
            </a:endParaRPr>
          </a:p>
        </p:txBody>
      </p:sp>
      <p:pic>
        <p:nvPicPr>
          <p:cNvPr id="4" name="Picture 13" descr="D:\Mauro\rede_REMO\web_page\logos\logo_novodisco_rem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dirty="0" smtClean="0"/>
              <a:t>References</a:t>
            </a:r>
            <a:endParaRPr lang="en-US" dirty="0"/>
          </a:p>
        </p:txBody>
      </p:sp>
      <p:sp>
        <p:nvSpPr>
          <p:cNvPr id="3" name="Espaço Reservado para Conteúdo 2"/>
          <p:cNvSpPr>
            <a:spLocks noGrp="1"/>
          </p:cNvSpPr>
          <p:nvPr>
            <p:ph sz="quarter" idx="1"/>
          </p:nvPr>
        </p:nvSpPr>
        <p:spPr>
          <a:xfrm>
            <a:off x="0" y="1600200"/>
            <a:ext cx="8964488" cy="5257800"/>
          </a:xfrm>
        </p:spPr>
        <p:txBody>
          <a:bodyPr>
            <a:normAutofit fontScale="92500" lnSpcReduction="10000"/>
          </a:bodyPr>
          <a:lstStyle/>
          <a:p>
            <a:pPr marL="0" indent="0" algn="just">
              <a:spcBef>
                <a:spcPts val="600"/>
              </a:spcBef>
              <a:spcAft>
                <a:spcPts val="600"/>
              </a:spcAft>
              <a:buSzPct val="100000"/>
              <a:buNone/>
            </a:pPr>
            <a:r>
              <a:rPr lang="en-US" sz="1600" dirty="0" smtClean="0">
                <a:solidFill>
                  <a:schemeClr val="tx2"/>
                </a:solidFill>
              </a:rPr>
              <a:t>Marta-Almeida M, Pereira J, </a:t>
            </a:r>
            <a:r>
              <a:rPr lang="en-US" sz="1600" b="1" dirty="0" err="1" smtClean="0">
                <a:solidFill>
                  <a:schemeClr val="tx2"/>
                </a:solidFill>
              </a:rPr>
              <a:t>Cirano</a:t>
            </a:r>
            <a:r>
              <a:rPr lang="en-US" sz="1600" b="1" dirty="0" smtClean="0">
                <a:solidFill>
                  <a:schemeClr val="tx2"/>
                </a:solidFill>
              </a:rPr>
              <a:t> </a:t>
            </a:r>
            <a:r>
              <a:rPr lang="en-US" sz="1600" b="1" dirty="0">
                <a:solidFill>
                  <a:schemeClr val="tx2"/>
                </a:solidFill>
              </a:rPr>
              <a:t>M</a:t>
            </a:r>
            <a:r>
              <a:rPr lang="en-US" sz="1600" dirty="0">
                <a:solidFill>
                  <a:schemeClr val="tx2"/>
                </a:solidFill>
              </a:rPr>
              <a:t>. Development of a pilot Brazilian regional operational ocean forecast system, REMO-OOF. </a:t>
            </a:r>
            <a:r>
              <a:rPr lang="en-US" sz="1600" i="1" dirty="0">
                <a:solidFill>
                  <a:schemeClr val="tx2"/>
                </a:solidFill>
              </a:rPr>
              <a:t>Journal of Operational Oceanography</a:t>
            </a:r>
            <a:r>
              <a:rPr lang="en-US" sz="1600" dirty="0">
                <a:solidFill>
                  <a:schemeClr val="tx2"/>
                </a:solidFill>
              </a:rPr>
              <a:t>, 2011, 4(2), 3-15</a:t>
            </a:r>
            <a:r>
              <a:rPr lang="en-US" sz="1600" dirty="0" smtClean="0">
                <a:solidFill>
                  <a:schemeClr val="tx2"/>
                </a:solidFill>
              </a:rPr>
              <a:t>.</a:t>
            </a:r>
          </a:p>
          <a:p>
            <a:pPr marL="0" indent="0" algn="just">
              <a:spcBef>
                <a:spcPts val="600"/>
              </a:spcBef>
              <a:spcAft>
                <a:spcPts val="600"/>
              </a:spcAft>
              <a:buSzPct val="100000"/>
              <a:buNone/>
            </a:pPr>
            <a:r>
              <a:rPr lang="en-US" sz="1600" dirty="0" smtClean="0">
                <a:solidFill>
                  <a:schemeClr val="tx2"/>
                </a:solidFill>
              </a:rPr>
              <a:t>Marta-Almeida M, Ruiz-Villarreal M, Otero P, </a:t>
            </a:r>
            <a:r>
              <a:rPr lang="en-US" sz="1600" dirty="0" err="1" smtClean="0">
                <a:solidFill>
                  <a:schemeClr val="tx2"/>
                </a:solidFill>
              </a:rPr>
              <a:t>Cobas</a:t>
            </a:r>
            <a:r>
              <a:rPr lang="en-US" sz="1600" dirty="0" smtClean="0">
                <a:solidFill>
                  <a:schemeClr val="tx2"/>
                </a:solidFill>
              </a:rPr>
              <a:t> M, </a:t>
            </a:r>
            <a:r>
              <a:rPr lang="en-US" sz="1600" dirty="0" err="1" smtClean="0">
                <a:solidFill>
                  <a:schemeClr val="tx2"/>
                </a:solidFill>
              </a:rPr>
              <a:t>Peliz</a:t>
            </a:r>
            <a:r>
              <a:rPr lang="en-US" sz="1600" dirty="0" smtClean="0">
                <a:solidFill>
                  <a:schemeClr val="tx2"/>
                </a:solidFill>
              </a:rPr>
              <a:t> A</a:t>
            </a:r>
            <a:r>
              <a:rPr lang="en-US" sz="1600" dirty="0">
                <a:solidFill>
                  <a:schemeClr val="tx2"/>
                </a:solidFill>
              </a:rPr>
              <a:t>,</a:t>
            </a:r>
            <a:r>
              <a:rPr lang="en-US" sz="1600" dirty="0" smtClean="0">
                <a:solidFill>
                  <a:schemeClr val="tx2"/>
                </a:solidFill>
              </a:rPr>
              <a:t> </a:t>
            </a:r>
            <a:r>
              <a:rPr lang="en-US" sz="1600" dirty="0" err="1" smtClean="0">
                <a:solidFill>
                  <a:schemeClr val="tx2"/>
                </a:solidFill>
              </a:rPr>
              <a:t>Nolasco</a:t>
            </a:r>
            <a:r>
              <a:rPr lang="en-US" sz="1600" dirty="0" smtClean="0">
                <a:solidFill>
                  <a:schemeClr val="tx2"/>
                </a:solidFill>
              </a:rPr>
              <a:t> R, </a:t>
            </a:r>
            <a:r>
              <a:rPr lang="en-US" sz="1600" b="1" dirty="0" err="1" smtClean="0">
                <a:solidFill>
                  <a:schemeClr val="tx2"/>
                </a:solidFill>
              </a:rPr>
              <a:t>Cirano</a:t>
            </a:r>
            <a:r>
              <a:rPr lang="en-US" sz="1600" b="1" dirty="0" smtClean="0">
                <a:solidFill>
                  <a:schemeClr val="tx2"/>
                </a:solidFill>
              </a:rPr>
              <a:t> M</a:t>
            </a:r>
            <a:r>
              <a:rPr lang="en-US" sz="1600" dirty="0" smtClean="0">
                <a:solidFill>
                  <a:schemeClr val="tx2"/>
                </a:solidFill>
              </a:rPr>
              <a:t>, Pereira J. </a:t>
            </a:r>
            <a:r>
              <a:rPr lang="en-US" sz="1600" dirty="0">
                <a:solidFill>
                  <a:schemeClr val="tx2"/>
                </a:solidFill>
              </a:rPr>
              <a:t>OOF</a:t>
            </a:r>
            <a:r>
              <a:rPr lang="el-GR" sz="1600" dirty="0">
                <a:solidFill>
                  <a:schemeClr val="tx2"/>
                </a:solidFill>
              </a:rPr>
              <a:t>ε: </a:t>
            </a:r>
            <a:r>
              <a:rPr lang="en-US" sz="1600" dirty="0">
                <a:solidFill>
                  <a:schemeClr val="tx2"/>
                </a:solidFill>
              </a:rPr>
              <a:t>A Python engine for automating regional and coastal ocean forecasts. </a:t>
            </a:r>
            <a:r>
              <a:rPr lang="en-US" sz="1600" i="1" dirty="0">
                <a:solidFill>
                  <a:schemeClr val="tx2"/>
                </a:solidFill>
              </a:rPr>
              <a:t>Environmental </a:t>
            </a:r>
            <a:r>
              <a:rPr lang="en-US" sz="1600" i="1" dirty="0" err="1">
                <a:solidFill>
                  <a:schemeClr val="tx2"/>
                </a:solidFill>
              </a:rPr>
              <a:t>Modelling</a:t>
            </a:r>
            <a:r>
              <a:rPr lang="en-US" sz="1600" i="1" dirty="0">
                <a:solidFill>
                  <a:schemeClr val="tx2"/>
                </a:solidFill>
              </a:rPr>
              <a:t> &amp; Software</a:t>
            </a:r>
            <a:r>
              <a:rPr lang="en-US" sz="1600" dirty="0">
                <a:solidFill>
                  <a:schemeClr val="tx2"/>
                </a:solidFill>
              </a:rPr>
              <a:t>, 2011, 26, 680-682</a:t>
            </a:r>
            <a:r>
              <a:rPr lang="en-US" sz="1600" dirty="0" smtClean="0">
                <a:solidFill>
                  <a:schemeClr val="tx2"/>
                </a:solidFill>
              </a:rPr>
              <a:t>.</a:t>
            </a:r>
          </a:p>
          <a:p>
            <a:pPr marL="0" indent="0" algn="just">
              <a:spcBef>
                <a:spcPts val="600"/>
              </a:spcBef>
              <a:spcAft>
                <a:spcPts val="600"/>
              </a:spcAft>
              <a:buSzPct val="100000"/>
              <a:buNone/>
            </a:pPr>
            <a:r>
              <a:rPr lang="en-US" sz="1600" dirty="0" err="1">
                <a:solidFill>
                  <a:schemeClr val="tx2"/>
                </a:solidFill>
              </a:rPr>
              <a:t>Amorim</a:t>
            </a:r>
            <a:r>
              <a:rPr lang="en-US" sz="1600" dirty="0">
                <a:solidFill>
                  <a:schemeClr val="tx2"/>
                </a:solidFill>
              </a:rPr>
              <a:t> FN, </a:t>
            </a:r>
            <a:r>
              <a:rPr lang="en-US" sz="1600" b="1" dirty="0" err="1">
                <a:solidFill>
                  <a:schemeClr val="tx2"/>
                </a:solidFill>
              </a:rPr>
              <a:t>Cirano</a:t>
            </a:r>
            <a:r>
              <a:rPr lang="en-US" sz="1600" b="1" dirty="0">
                <a:solidFill>
                  <a:schemeClr val="tx2"/>
                </a:solidFill>
              </a:rPr>
              <a:t> M</a:t>
            </a:r>
            <a:r>
              <a:rPr lang="en-US" sz="1600" dirty="0">
                <a:solidFill>
                  <a:schemeClr val="tx2"/>
                </a:solidFill>
              </a:rPr>
              <a:t>, Marta-Almeida M, </a:t>
            </a:r>
            <a:r>
              <a:rPr lang="en-US" sz="1600" dirty="0" smtClean="0">
                <a:solidFill>
                  <a:schemeClr val="tx2"/>
                </a:solidFill>
              </a:rPr>
              <a:t>Campos EJD. The </a:t>
            </a:r>
            <a:r>
              <a:rPr lang="en-US" sz="1600" dirty="0">
                <a:solidFill>
                  <a:schemeClr val="tx2"/>
                </a:solidFill>
              </a:rPr>
              <a:t>Seasonal Circulation of the Eastern Brazilian Shelf between 10°S and 16°S: a modeling </a:t>
            </a:r>
            <a:r>
              <a:rPr lang="en-US" sz="1600" dirty="0" smtClean="0">
                <a:solidFill>
                  <a:schemeClr val="tx2"/>
                </a:solidFill>
              </a:rPr>
              <a:t>approach. </a:t>
            </a:r>
            <a:r>
              <a:rPr lang="en-US" sz="1600" i="1" dirty="0" smtClean="0">
                <a:solidFill>
                  <a:schemeClr val="tx2"/>
                </a:solidFill>
              </a:rPr>
              <a:t>Continental Shelf Research</a:t>
            </a:r>
            <a:r>
              <a:rPr lang="en-US" sz="1600" dirty="0" smtClean="0">
                <a:solidFill>
                  <a:schemeClr val="tx2"/>
                </a:solidFill>
              </a:rPr>
              <a:t> (submitted).</a:t>
            </a:r>
          </a:p>
          <a:p>
            <a:pPr marL="0" indent="0" algn="just">
              <a:spcBef>
                <a:spcPts val="600"/>
              </a:spcBef>
              <a:spcAft>
                <a:spcPts val="600"/>
              </a:spcAft>
              <a:buSzPct val="100000"/>
              <a:buNone/>
            </a:pPr>
            <a:r>
              <a:rPr lang="en-US" sz="1600" dirty="0" err="1" smtClean="0">
                <a:solidFill>
                  <a:schemeClr val="tx2"/>
                </a:solidFill>
              </a:rPr>
              <a:t>Aguiar</a:t>
            </a:r>
            <a:r>
              <a:rPr lang="en-US" sz="1600" dirty="0" smtClean="0">
                <a:solidFill>
                  <a:schemeClr val="tx2"/>
                </a:solidFill>
              </a:rPr>
              <a:t> AL,</a:t>
            </a:r>
            <a:r>
              <a:rPr lang="en-US" sz="1600" b="1" dirty="0" smtClean="0">
                <a:solidFill>
                  <a:schemeClr val="tx2"/>
                </a:solidFill>
              </a:rPr>
              <a:t> </a:t>
            </a:r>
            <a:r>
              <a:rPr lang="en-US" sz="1600" b="1" dirty="0" err="1" smtClean="0">
                <a:solidFill>
                  <a:schemeClr val="tx2"/>
                </a:solidFill>
              </a:rPr>
              <a:t>Cirano</a:t>
            </a:r>
            <a:r>
              <a:rPr lang="en-US" sz="1600" b="1" dirty="0" smtClean="0">
                <a:solidFill>
                  <a:schemeClr val="tx2"/>
                </a:solidFill>
              </a:rPr>
              <a:t> </a:t>
            </a:r>
            <a:r>
              <a:rPr lang="en-US" sz="1600" b="1" dirty="0">
                <a:solidFill>
                  <a:schemeClr val="tx2"/>
                </a:solidFill>
              </a:rPr>
              <a:t>M</a:t>
            </a:r>
            <a:r>
              <a:rPr lang="en-US" sz="1600" dirty="0">
                <a:solidFill>
                  <a:schemeClr val="tx2"/>
                </a:solidFill>
              </a:rPr>
              <a:t>, </a:t>
            </a:r>
            <a:r>
              <a:rPr lang="en-US" sz="1600" dirty="0" smtClean="0">
                <a:solidFill>
                  <a:schemeClr val="tx2"/>
                </a:solidFill>
              </a:rPr>
              <a:t>Pereira, J &amp; Marta-Almeida </a:t>
            </a:r>
            <a:r>
              <a:rPr lang="en-US" sz="1600" dirty="0">
                <a:solidFill>
                  <a:schemeClr val="tx2"/>
                </a:solidFill>
              </a:rPr>
              <a:t>M </a:t>
            </a:r>
            <a:r>
              <a:rPr lang="en-US" sz="1600" dirty="0" smtClean="0">
                <a:solidFill>
                  <a:schemeClr val="tx2"/>
                </a:solidFill>
              </a:rPr>
              <a:t>Upwelling </a:t>
            </a:r>
            <a:r>
              <a:rPr lang="en-US" sz="1600" dirty="0">
                <a:solidFill>
                  <a:schemeClr val="tx2"/>
                </a:solidFill>
              </a:rPr>
              <a:t>Processes along a Western </a:t>
            </a:r>
            <a:r>
              <a:rPr lang="en-US" sz="1600" dirty="0" smtClean="0">
                <a:solidFill>
                  <a:schemeClr val="tx2"/>
                </a:solidFill>
              </a:rPr>
              <a:t>Boundary Current</a:t>
            </a:r>
            <a:r>
              <a:rPr lang="en-US" sz="1600" dirty="0">
                <a:solidFill>
                  <a:schemeClr val="tx2"/>
                </a:solidFill>
              </a:rPr>
              <a:t>: the </a:t>
            </a:r>
            <a:r>
              <a:rPr lang="en-US" sz="1600" dirty="0" err="1">
                <a:solidFill>
                  <a:schemeClr val="tx2"/>
                </a:solidFill>
              </a:rPr>
              <a:t>Abrolhos</a:t>
            </a:r>
            <a:r>
              <a:rPr lang="en-US" sz="1600" dirty="0">
                <a:solidFill>
                  <a:schemeClr val="tx2"/>
                </a:solidFill>
              </a:rPr>
              <a:t>-Campos Region, </a:t>
            </a:r>
            <a:r>
              <a:rPr lang="en-US" sz="1600" dirty="0" smtClean="0">
                <a:solidFill>
                  <a:schemeClr val="tx2"/>
                </a:solidFill>
              </a:rPr>
              <a:t>Brazil. </a:t>
            </a:r>
            <a:r>
              <a:rPr lang="en-US" sz="1600" i="1" dirty="0">
                <a:solidFill>
                  <a:schemeClr val="tx2"/>
                </a:solidFill>
              </a:rPr>
              <a:t>Continental Shelf Research</a:t>
            </a:r>
            <a:r>
              <a:rPr lang="en-US" sz="1600" dirty="0">
                <a:solidFill>
                  <a:schemeClr val="tx2"/>
                </a:solidFill>
              </a:rPr>
              <a:t> (submitted).</a:t>
            </a:r>
            <a:endParaRPr lang="en-US" sz="1600" dirty="0" smtClean="0">
              <a:solidFill>
                <a:schemeClr val="tx2"/>
              </a:solidFill>
            </a:endParaRPr>
          </a:p>
          <a:p>
            <a:pPr marL="0" indent="0" algn="just">
              <a:spcBef>
                <a:spcPts val="600"/>
              </a:spcBef>
              <a:spcAft>
                <a:spcPts val="600"/>
              </a:spcAft>
              <a:buSzPct val="100000"/>
              <a:buNone/>
            </a:pPr>
            <a:r>
              <a:rPr lang="en-US" sz="1600" dirty="0" err="1">
                <a:solidFill>
                  <a:schemeClr val="tx2"/>
                </a:solidFill>
              </a:rPr>
              <a:t>França</a:t>
            </a:r>
            <a:r>
              <a:rPr lang="en-US" sz="1600" dirty="0">
                <a:solidFill>
                  <a:schemeClr val="tx2"/>
                </a:solidFill>
              </a:rPr>
              <a:t> GB, Oliveira AN, </a:t>
            </a:r>
            <a:r>
              <a:rPr lang="en-US" sz="1600" dirty="0" err="1">
                <a:solidFill>
                  <a:schemeClr val="tx2"/>
                </a:solidFill>
              </a:rPr>
              <a:t>Paes</a:t>
            </a:r>
            <a:r>
              <a:rPr lang="en-US" sz="1600" dirty="0">
                <a:solidFill>
                  <a:schemeClr val="tx2"/>
                </a:solidFill>
              </a:rPr>
              <a:t> RCOV, </a:t>
            </a:r>
            <a:r>
              <a:rPr lang="en-US" sz="1600" dirty="0" err="1">
                <a:solidFill>
                  <a:schemeClr val="tx2"/>
                </a:solidFill>
              </a:rPr>
              <a:t>Ruivo</a:t>
            </a:r>
            <a:r>
              <a:rPr lang="en-US" sz="1600" dirty="0">
                <a:solidFill>
                  <a:schemeClr val="tx2"/>
                </a:solidFill>
              </a:rPr>
              <a:t> BC, Gaspar RLR, Dutra H, </a:t>
            </a:r>
            <a:r>
              <a:rPr lang="en-US" sz="1600" dirty="0" err="1">
                <a:solidFill>
                  <a:schemeClr val="tx2"/>
                </a:solidFill>
              </a:rPr>
              <a:t>Sartori</a:t>
            </a:r>
            <a:r>
              <a:rPr lang="en-US" sz="1600" dirty="0">
                <a:solidFill>
                  <a:schemeClr val="tx2"/>
                </a:solidFill>
              </a:rPr>
              <a:t> A. Applying Barnes’ technique for daily SST (AVHRR and TRMM/microwave) images composition. </a:t>
            </a:r>
            <a:r>
              <a:rPr lang="en-US" sz="1600" i="1" dirty="0">
                <a:solidFill>
                  <a:schemeClr val="tx2"/>
                </a:solidFill>
              </a:rPr>
              <a:t>Brazilian Journal of Geophysics</a:t>
            </a:r>
            <a:r>
              <a:rPr lang="en-US" sz="1600" dirty="0">
                <a:solidFill>
                  <a:schemeClr val="tx2"/>
                </a:solidFill>
              </a:rPr>
              <a:t> </a:t>
            </a:r>
            <a:r>
              <a:rPr lang="en-US" sz="1600" dirty="0" smtClean="0">
                <a:solidFill>
                  <a:schemeClr val="tx2"/>
                </a:solidFill>
              </a:rPr>
              <a:t>REMO SI </a:t>
            </a:r>
            <a:r>
              <a:rPr lang="en-US" sz="1600" dirty="0" smtClean="0">
                <a:solidFill>
                  <a:schemeClr val="tx2"/>
                </a:solidFill>
              </a:rPr>
              <a:t>(submitted</a:t>
            </a:r>
            <a:r>
              <a:rPr lang="en-US" sz="1600" dirty="0" smtClean="0">
                <a:solidFill>
                  <a:schemeClr val="tx2"/>
                </a:solidFill>
              </a:rPr>
              <a:t>).</a:t>
            </a:r>
            <a:endParaRPr lang="en-US" sz="1600" dirty="0">
              <a:solidFill>
                <a:schemeClr val="tx2"/>
              </a:solidFill>
            </a:endParaRPr>
          </a:p>
          <a:p>
            <a:pPr marL="0" indent="0" algn="just">
              <a:spcBef>
                <a:spcPts val="600"/>
              </a:spcBef>
              <a:spcAft>
                <a:spcPts val="600"/>
              </a:spcAft>
              <a:buSzPct val="100000"/>
              <a:buNone/>
            </a:pPr>
            <a:r>
              <a:rPr lang="en-US" sz="1600" dirty="0" smtClean="0">
                <a:solidFill>
                  <a:schemeClr val="tx2"/>
                </a:solidFill>
              </a:rPr>
              <a:t>Lima JA, Martins RP, </a:t>
            </a:r>
            <a:r>
              <a:rPr lang="en-US" sz="1600" dirty="0" err="1" smtClean="0">
                <a:solidFill>
                  <a:schemeClr val="tx2"/>
                </a:solidFill>
              </a:rPr>
              <a:t>Tanajura</a:t>
            </a:r>
            <a:r>
              <a:rPr lang="en-US" sz="1600" dirty="0" smtClean="0">
                <a:solidFill>
                  <a:schemeClr val="tx2"/>
                </a:solidFill>
              </a:rPr>
              <a:t> CAS, </a:t>
            </a:r>
            <a:r>
              <a:rPr lang="en-US" sz="1600" dirty="0" err="1" smtClean="0">
                <a:solidFill>
                  <a:schemeClr val="tx2"/>
                </a:solidFill>
              </a:rPr>
              <a:t>Paiva</a:t>
            </a:r>
            <a:r>
              <a:rPr lang="en-US" sz="1600" dirty="0" smtClean="0">
                <a:solidFill>
                  <a:schemeClr val="tx2"/>
                </a:solidFill>
              </a:rPr>
              <a:t> AM, Campos EJD, </a:t>
            </a:r>
            <a:r>
              <a:rPr lang="en-US" sz="1600" dirty="0" err="1" smtClean="0">
                <a:solidFill>
                  <a:schemeClr val="tx2"/>
                </a:solidFill>
              </a:rPr>
              <a:t>Soares</a:t>
            </a:r>
            <a:r>
              <a:rPr lang="en-US" sz="1600" dirty="0" smtClean="0">
                <a:solidFill>
                  <a:schemeClr val="tx2"/>
                </a:solidFill>
              </a:rPr>
              <a:t> ID, </a:t>
            </a:r>
            <a:r>
              <a:rPr lang="en-US" sz="1600" b="1" dirty="0" err="1" smtClean="0">
                <a:solidFill>
                  <a:schemeClr val="tx2"/>
                </a:solidFill>
              </a:rPr>
              <a:t>Cirano</a:t>
            </a:r>
            <a:r>
              <a:rPr lang="en-US" sz="1600" b="1" dirty="0" smtClean="0">
                <a:solidFill>
                  <a:schemeClr val="tx2"/>
                </a:solidFill>
              </a:rPr>
              <a:t> M</a:t>
            </a:r>
            <a:r>
              <a:rPr lang="en-US" sz="1600" dirty="0" smtClean="0">
                <a:solidFill>
                  <a:schemeClr val="tx2"/>
                </a:solidFill>
              </a:rPr>
              <a:t>, </a:t>
            </a:r>
            <a:r>
              <a:rPr lang="en-US" sz="1600" dirty="0" err="1" smtClean="0">
                <a:solidFill>
                  <a:schemeClr val="tx2"/>
                </a:solidFill>
              </a:rPr>
              <a:t>França</a:t>
            </a:r>
            <a:r>
              <a:rPr lang="en-US" sz="1600" dirty="0" smtClean="0">
                <a:solidFill>
                  <a:schemeClr val="tx2"/>
                </a:solidFill>
              </a:rPr>
              <a:t> GB, </a:t>
            </a:r>
            <a:r>
              <a:rPr lang="en-US" sz="1600" dirty="0" err="1" smtClean="0">
                <a:solidFill>
                  <a:schemeClr val="tx2"/>
                </a:solidFill>
              </a:rPr>
              <a:t>Obino</a:t>
            </a:r>
            <a:r>
              <a:rPr lang="en-US" sz="1600" dirty="0" smtClean="0">
                <a:solidFill>
                  <a:schemeClr val="tx2"/>
                </a:solidFill>
              </a:rPr>
              <a:t> RS. Design </a:t>
            </a:r>
            <a:r>
              <a:rPr lang="en-US" sz="1600" dirty="0">
                <a:solidFill>
                  <a:schemeClr val="tx2"/>
                </a:solidFill>
              </a:rPr>
              <a:t>and implementation of the Oceanographic Modeling and Observation Network (REMO) for physical oceanography and ocean </a:t>
            </a:r>
            <a:r>
              <a:rPr lang="en-US" sz="1600" dirty="0" smtClean="0">
                <a:solidFill>
                  <a:schemeClr val="tx2"/>
                </a:solidFill>
              </a:rPr>
              <a:t>forecasting. </a:t>
            </a:r>
            <a:r>
              <a:rPr lang="en-US" sz="1600" i="1" dirty="0" smtClean="0">
                <a:solidFill>
                  <a:schemeClr val="tx2"/>
                </a:solidFill>
              </a:rPr>
              <a:t>Brazilian Journal of Geophysics</a:t>
            </a:r>
            <a:r>
              <a:rPr lang="en-US" sz="1600" dirty="0" smtClean="0">
                <a:solidFill>
                  <a:schemeClr val="tx2"/>
                </a:solidFill>
              </a:rPr>
              <a:t> </a:t>
            </a:r>
            <a:r>
              <a:rPr lang="en-US" sz="1600" dirty="0">
                <a:solidFill>
                  <a:schemeClr val="tx2"/>
                </a:solidFill>
              </a:rPr>
              <a:t>REMO </a:t>
            </a:r>
            <a:r>
              <a:rPr lang="en-US" sz="1600" dirty="0" smtClean="0">
                <a:solidFill>
                  <a:schemeClr val="tx2"/>
                </a:solidFill>
              </a:rPr>
              <a:t>SI (</a:t>
            </a:r>
            <a:r>
              <a:rPr lang="en-US" sz="1600" dirty="0">
                <a:solidFill>
                  <a:schemeClr val="tx2"/>
                </a:solidFill>
              </a:rPr>
              <a:t>submitted</a:t>
            </a:r>
            <a:r>
              <a:rPr lang="en-US" sz="1600" dirty="0" smtClean="0">
                <a:solidFill>
                  <a:schemeClr val="tx2"/>
                </a:solidFill>
              </a:rPr>
              <a:t>).</a:t>
            </a:r>
            <a:endParaRPr lang="en-US" sz="1600" dirty="0">
              <a:solidFill>
                <a:schemeClr val="tx2"/>
              </a:solidFill>
            </a:endParaRPr>
          </a:p>
          <a:p>
            <a:pPr marL="0" indent="0" algn="just">
              <a:spcBef>
                <a:spcPts val="600"/>
              </a:spcBef>
              <a:spcAft>
                <a:spcPts val="600"/>
              </a:spcAft>
              <a:buSzPct val="100000"/>
              <a:buNone/>
            </a:pPr>
            <a:r>
              <a:rPr lang="en-US" sz="1600" dirty="0" smtClean="0">
                <a:solidFill>
                  <a:schemeClr val="tx2"/>
                </a:solidFill>
              </a:rPr>
              <a:t>Pereira J, </a:t>
            </a:r>
            <a:r>
              <a:rPr lang="en-US" sz="1600" b="1" dirty="0" err="1" smtClean="0">
                <a:solidFill>
                  <a:schemeClr val="tx2"/>
                </a:solidFill>
              </a:rPr>
              <a:t>Cirano</a:t>
            </a:r>
            <a:r>
              <a:rPr lang="en-US" sz="1600" b="1" dirty="0" smtClean="0">
                <a:solidFill>
                  <a:schemeClr val="tx2"/>
                </a:solidFill>
              </a:rPr>
              <a:t> M</a:t>
            </a:r>
            <a:r>
              <a:rPr lang="en-US" sz="1600" dirty="0" smtClean="0">
                <a:solidFill>
                  <a:schemeClr val="tx2"/>
                </a:solidFill>
              </a:rPr>
              <a:t>, Marta-Almeida M &amp; </a:t>
            </a:r>
            <a:r>
              <a:rPr lang="en-US" sz="1600" dirty="0" err="1" smtClean="0">
                <a:solidFill>
                  <a:schemeClr val="tx2"/>
                </a:solidFill>
              </a:rPr>
              <a:t>Amorim</a:t>
            </a:r>
            <a:r>
              <a:rPr lang="en-US" sz="1600" dirty="0" smtClean="0">
                <a:solidFill>
                  <a:schemeClr val="tx2"/>
                </a:solidFill>
              </a:rPr>
              <a:t> FN. A </a:t>
            </a:r>
            <a:r>
              <a:rPr lang="en-US" sz="1600" dirty="0">
                <a:solidFill>
                  <a:schemeClr val="tx2"/>
                </a:solidFill>
              </a:rPr>
              <a:t>numerical study of the Brazilian shelf/slope region south of 13°S using a regional ocean </a:t>
            </a:r>
            <a:r>
              <a:rPr lang="en-US" sz="1600" dirty="0" smtClean="0">
                <a:solidFill>
                  <a:schemeClr val="tx2"/>
                </a:solidFill>
              </a:rPr>
              <a:t>model. </a:t>
            </a:r>
            <a:r>
              <a:rPr lang="en-US" sz="1600" i="1" dirty="0">
                <a:solidFill>
                  <a:schemeClr val="tx2"/>
                </a:solidFill>
              </a:rPr>
              <a:t>Brazilian Journal of Geophysics</a:t>
            </a:r>
            <a:r>
              <a:rPr lang="en-US" sz="1600" dirty="0">
                <a:solidFill>
                  <a:schemeClr val="tx2"/>
                </a:solidFill>
              </a:rPr>
              <a:t> </a:t>
            </a:r>
            <a:r>
              <a:rPr lang="en-US" sz="1600" dirty="0">
                <a:solidFill>
                  <a:schemeClr val="tx2"/>
                </a:solidFill>
              </a:rPr>
              <a:t>REMO </a:t>
            </a:r>
            <a:r>
              <a:rPr lang="en-US" sz="1600" dirty="0" smtClean="0">
                <a:solidFill>
                  <a:schemeClr val="tx2"/>
                </a:solidFill>
              </a:rPr>
              <a:t>SI (</a:t>
            </a:r>
            <a:r>
              <a:rPr lang="en-US" sz="1600" dirty="0">
                <a:solidFill>
                  <a:schemeClr val="tx2"/>
                </a:solidFill>
              </a:rPr>
              <a:t>submitted</a:t>
            </a:r>
            <a:r>
              <a:rPr lang="en-US" sz="1600" dirty="0" smtClean="0">
                <a:solidFill>
                  <a:schemeClr val="tx2"/>
                </a:solidFill>
              </a:rPr>
              <a:t>).</a:t>
            </a:r>
            <a:endParaRPr lang="en-US" sz="1600" dirty="0">
              <a:solidFill>
                <a:schemeClr val="tx2"/>
              </a:solidFill>
            </a:endParaRPr>
          </a:p>
          <a:p>
            <a:pPr marL="0" indent="0" algn="just">
              <a:spcBef>
                <a:spcPts val="600"/>
              </a:spcBef>
              <a:spcAft>
                <a:spcPts val="600"/>
              </a:spcAft>
              <a:buSzPct val="100000"/>
              <a:buNone/>
            </a:pPr>
            <a:r>
              <a:rPr lang="en-US" sz="1600" dirty="0" err="1" smtClean="0">
                <a:solidFill>
                  <a:schemeClr val="tx2"/>
                </a:solidFill>
              </a:rPr>
              <a:t>Monteiro</a:t>
            </a:r>
            <a:r>
              <a:rPr lang="en-US" sz="1600" dirty="0" smtClean="0">
                <a:solidFill>
                  <a:schemeClr val="tx2"/>
                </a:solidFill>
              </a:rPr>
              <a:t> I, </a:t>
            </a:r>
            <a:r>
              <a:rPr lang="en-US" sz="1600" dirty="0" err="1" smtClean="0">
                <a:solidFill>
                  <a:schemeClr val="tx2"/>
                </a:solidFill>
              </a:rPr>
              <a:t>Soares</a:t>
            </a:r>
            <a:r>
              <a:rPr lang="en-US" sz="1600" dirty="0" smtClean="0">
                <a:solidFill>
                  <a:schemeClr val="tx2"/>
                </a:solidFill>
              </a:rPr>
              <a:t> I, </a:t>
            </a:r>
            <a:r>
              <a:rPr lang="en-US" sz="1600" dirty="0" err="1" smtClean="0">
                <a:solidFill>
                  <a:schemeClr val="tx2"/>
                </a:solidFill>
              </a:rPr>
              <a:t>Piovesan</a:t>
            </a:r>
            <a:r>
              <a:rPr lang="en-US" sz="1600" dirty="0" smtClean="0">
                <a:solidFill>
                  <a:schemeClr val="tx2"/>
                </a:solidFill>
              </a:rPr>
              <a:t> R, Oliveira H, Lima JAM &amp; Martins RP. An application of the Mellor &amp; </a:t>
            </a:r>
            <a:r>
              <a:rPr lang="en-US" sz="1600" dirty="0" err="1" smtClean="0">
                <a:solidFill>
                  <a:schemeClr val="tx2"/>
                </a:solidFill>
              </a:rPr>
              <a:t>Ezer</a:t>
            </a:r>
            <a:r>
              <a:rPr lang="en-US" sz="1600" dirty="0" smtClean="0">
                <a:solidFill>
                  <a:schemeClr val="tx2"/>
                </a:solidFill>
              </a:rPr>
              <a:t> Method for Data Assimilation in the South Atlantic Ocean. Brazilian Journal of Geophysics </a:t>
            </a:r>
            <a:r>
              <a:rPr lang="en-US" sz="1600" dirty="0">
                <a:solidFill>
                  <a:schemeClr val="tx2"/>
                </a:solidFill>
              </a:rPr>
              <a:t>REMO </a:t>
            </a:r>
            <a:r>
              <a:rPr lang="en-US" sz="1600" dirty="0" smtClean="0">
                <a:solidFill>
                  <a:schemeClr val="tx2"/>
                </a:solidFill>
              </a:rPr>
              <a:t>SI (</a:t>
            </a:r>
            <a:r>
              <a:rPr lang="en-US" sz="1600" dirty="0">
                <a:solidFill>
                  <a:schemeClr val="tx2"/>
                </a:solidFill>
              </a:rPr>
              <a:t>submitted</a:t>
            </a:r>
            <a:r>
              <a:rPr lang="en-US" sz="1600" dirty="0" smtClean="0">
                <a:solidFill>
                  <a:schemeClr val="tx2"/>
                </a:solidFill>
              </a:rPr>
              <a:t>).</a:t>
            </a:r>
          </a:p>
          <a:p>
            <a:pPr marL="0" indent="0" algn="just">
              <a:spcBef>
                <a:spcPts val="600"/>
              </a:spcBef>
              <a:spcAft>
                <a:spcPts val="600"/>
              </a:spcAft>
              <a:buSzPct val="100000"/>
              <a:buNone/>
            </a:pPr>
            <a:endParaRPr lang="en-US" sz="1600" dirty="0" smtClean="0">
              <a:solidFill>
                <a:schemeClr val="tx2"/>
              </a:solidFill>
            </a:endParaRPr>
          </a:p>
        </p:txBody>
      </p:sp>
      <p:pic>
        <p:nvPicPr>
          <p:cNvPr id="4" name="Picture 13" descr="D:\Mauro\rede_REMO\web_page\logos\logo_novodisco_rem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115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203848" y="2780928"/>
            <a:ext cx="2439899" cy="707886"/>
          </a:xfrm>
          <a:prstGeom prst="rect">
            <a:avLst/>
          </a:prstGeom>
          <a:noFill/>
        </p:spPr>
        <p:txBody>
          <a:bodyPr wrap="none" rtlCol="0">
            <a:spAutoFit/>
          </a:bodyPr>
          <a:lstStyle/>
          <a:p>
            <a:r>
              <a:rPr lang="en-US" sz="4000" b="1" dirty="0" smtClean="0">
                <a:solidFill>
                  <a:schemeClr val="tx2"/>
                </a:solidFill>
                <a:latin typeface="+mn-lt"/>
              </a:rPr>
              <a:t>Thank you</a:t>
            </a:r>
            <a:endParaRPr lang="en-US" sz="4000" b="1" dirty="0">
              <a:solidFill>
                <a:schemeClr val="tx2"/>
              </a:solidFill>
              <a:latin typeface="+mn-lt"/>
            </a:endParaRPr>
          </a:p>
        </p:txBody>
      </p:sp>
      <p:sp>
        <p:nvSpPr>
          <p:cNvPr id="7" name="Espaço Reservado para Conteúdo 2"/>
          <p:cNvSpPr txBox="1">
            <a:spLocks/>
          </p:cNvSpPr>
          <p:nvPr/>
        </p:nvSpPr>
        <p:spPr>
          <a:xfrm>
            <a:off x="683568" y="5412246"/>
            <a:ext cx="7560840" cy="1185106"/>
          </a:xfrm>
          <a:prstGeom prst="rect">
            <a:avLst/>
          </a:prstGeom>
          <a:solidFill>
            <a:srgbClr val="FFFF00"/>
          </a:solidFill>
        </p:spPr>
        <p:txBody>
          <a:bodyPr>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1200"/>
              </a:spcBef>
              <a:buClr>
                <a:schemeClr val="tx2"/>
              </a:buClr>
              <a:buSzPct val="100000"/>
              <a:buNone/>
            </a:pPr>
            <a:r>
              <a:rPr lang="en-US" sz="2400" b="1" dirty="0" smtClean="0">
                <a:solidFill>
                  <a:schemeClr val="tx2"/>
                </a:solidFill>
              </a:rPr>
              <a:t>GODAE </a:t>
            </a:r>
            <a:r>
              <a:rPr lang="en-US" sz="2400" b="1" dirty="0" err="1" smtClean="0">
                <a:solidFill>
                  <a:schemeClr val="tx2"/>
                </a:solidFill>
              </a:rPr>
              <a:t>OceanView</a:t>
            </a:r>
            <a:r>
              <a:rPr lang="en-US" sz="2400" b="1" dirty="0" smtClean="0">
                <a:solidFill>
                  <a:schemeClr val="tx2"/>
                </a:solidFill>
              </a:rPr>
              <a:t> Coastal Oceans and Shelf Seas Task Team (COSS-TT)</a:t>
            </a:r>
          </a:p>
          <a:p>
            <a:pPr marL="0" indent="0" algn="ctr">
              <a:spcBef>
                <a:spcPts val="1200"/>
              </a:spcBef>
              <a:buClr>
                <a:schemeClr val="tx2"/>
              </a:buClr>
              <a:buSzPct val="100000"/>
              <a:buNone/>
            </a:pPr>
            <a:r>
              <a:rPr lang="en-US" sz="2400" dirty="0" smtClean="0">
                <a:solidFill>
                  <a:schemeClr val="tx2"/>
                </a:solidFill>
              </a:rPr>
              <a:t>4-7 Feb 2013 Lecce, Italy</a:t>
            </a:r>
            <a:r>
              <a:rPr lang="en-US" sz="2400" b="1" dirty="0" smtClean="0">
                <a:solidFill>
                  <a:schemeClr val="tx2"/>
                </a:solidFill>
              </a:rPr>
              <a:t> - dead-line Nov 16, 2012</a:t>
            </a:r>
          </a:p>
          <a:p>
            <a:pPr marL="0" indent="0" algn="ctr">
              <a:spcBef>
                <a:spcPts val="1200"/>
              </a:spcBef>
              <a:buClr>
                <a:schemeClr val="tx2"/>
              </a:buClr>
              <a:buSzPct val="100000"/>
              <a:buNone/>
            </a:pPr>
            <a:endParaRPr lang="en-US" dirty="0">
              <a:solidFill>
                <a:schemeClr val="tx2"/>
              </a:solidFill>
            </a:endParaRPr>
          </a:p>
        </p:txBody>
      </p:sp>
      <p:pic>
        <p:nvPicPr>
          <p:cNvPr id="5" name="Picture 13" descr="D:\Mauro\rede_REMO\web_page\logos\logo_novodisco_rem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Mauro\Downloads\GOV_GlobeBot_Text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54596"/>
            <a:ext cx="1546611" cy="90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Goals</a:t>
            </a:r>
            <a:endParaRPr lang="en-US" dirty="0"/>
          </a:p>
        </p:txBody>
      </p:sp>
      <p:sp>
        <p:nvSpPr>
          <p:cNvPr id="3" name="Espaço Reservado para Conteúdo 2"/>
          <p:cNvSpPr>
            <a:spLocks noGrp="1"/>
          </p:cNvSpPr>
          <p:nvPr>
            <p:ph sz="quarter" idx="1"/>
          </p:nvPr>
        </p:nvSpPr>
        <p:spPr>
          <a:xfrm>
            <a:off x="0" y="1484784"/>
            <a:ext cx="8964488" cy="5184576"/>
          </a:xfrm>
        </p:spPr>
        <p:txBody>
          <a:bodyPr>
            <a:noAutofit/>
          </a:bodyPr>
          <a:lstStyle/>
          <a:p>
            <a:pPr marL="396000" indent="-396000" algn="just">
              <a:lnSpc>
                <a:spcPct val="120000"/>
              </a:lnSpc>
              <a:spcBef>
                <a:spcPts val="600"/>
              </a:spcBef>
              <a:buClr>
                <a:schemeClr val="tx2"/>
              </a:buClr>
              <a:buSzPct val="100000"/>
              <a:buFont typeface="Wingdings" pitchFamily="2" charset="2"/>
              <a:buChar char="v"/>
            </a:pPr>
            <a:r>
              <a:rPr lang="en-US" sz="1800" b="1" dirty="0" smtClean="0">
                <a:solidFill>
                  <a:schemeClr val="tx2"/>
                </a:solidFill>
              </a:rPr>
              <a:t>Oceanographic </a:t>
            </a:r>
            <a:r>
              <a:rPr lang="en-US" sz="1800" b="1" dirty="0">
                <a:solidFill>
                  <a:schemeClr val="tx2"/>
                </a:solidFill>
              </a:rPr>
              <a:t>Modeling and Observation </a:t>
            </a:r>
            <a:r>
              <a:rPr lang="en-US" sz="1800" b="1" dirty="0" smtClean="0">
                <a:solidFill>
                  <a:schemeClr val="tx2"/>
                </a:solidFill>
              </a:rPr>
              <a:t>Network (Portuguese acronym REMO) </a:t>
            </a:r>
            <a:r>
              <a:rPr lang="en-US" sz="1800" dirty="0" smtClean="0">
                <a:solidFill>
                  <a:schemeClr val="tx2"/>
                </a:solidFill>
              </a:rPr>
              <a:t>main goal </a:t>
            </a:r>
            <a:r>
              <a:rPr lang="en-US" sz="1800" dirty="0">
                <a:solidFill>
                  <a:schemeClr val="tx2"/>
                </a:solidFill>
              </a:rPr>
              <a:t>is to undertake research and technological development in physical </a:t>
            </a:r>
            <a:r>
              <a:rPr lang="en-US" sz="1800" dirty="0" smtClean="0">
                <a:solidFill>
                  <a:schemeClr val="tx2"/>
                </a:solidFill>
              </a:rPr>
              <a:t>and </a:t>
            </a:r>
            <a:r>
              <a:rPr lang="en-US" sz="1800" dirty="0">
                <a:solidFill>
                  <a:schemeClr val="tx2"/>
                </a:solidFill>
              </a:rPr>
              <a:t>operational oceanography with focus on the South Atlantic Ocean and regions along the Brazilian coast using assimilative models and observational </a:t>
            </a:r>
            <a:r>
              <a:rPr lang="en-US" sz="1800" dirty="0" smtClean="0">
                <a:solidFill>
                  <a:schemeClr val="tx2"/>
                </a:solidFill>
              </a:rPr>
              <a:t>data</a:t>
            </a:r>
          </a:p>
          <a:p>
            <a:pPr marL="396000" indent="-396000" algn="just">
              <a:lnSpc>
                <a:spcPct val="120000"/>
              </a:lnSpc>
              <a:spcBef>
                <a:spcPts val="600"/>
              </a:spcBef>
              <a:buClr>
                <a:schemeClr val="tx2"/>
              </a:buClr>
              <a:buSzPct val="100000"/>
              <a:buFont typeface="Wingdings" pitchFamily="2" charset="2"/>
              <a:buChar char="v"/>
            </a:pPr>
            <a:r>
              <a:rPr lang="en-US" sz="1800" dirty="0" smtClean="0">
                <a:solidFill>
                  <a:schemeClr val="tx2"/>
                </a:solidFill>
              </a:rPr>
              <a:t>Our key focus areas include</a:t>
            </a:r>
            <a:r>
              <a:rPr lang="pt-BR" sz="1800" dirty="0" smtClean="0">
                <a:solidFill>
                  <a:schemeClr val="tx2"/>
                </a:solidFill>
              </a:rPr>
              <a:t>:</a:t>
            </a:r>
            <a:endParaRPr lang="en-US" sz="1800" dirty="0" smtClean="0">
              <a:solidFill>
                <a:schemeClr val="tx2"/>
              </a:solidFill>
            </a:endParaRPr>
          </a:p>
          <a:p>
            <a:pPr marL="720000" algn="just">
              <a:lnSpc>
                <a:spcPct val="120000"/>
              </a:lnSpc>
              <a:spcBef>
                <a:spcPts val="600"/>
              </a:spcBef>
              <a:buClr>
                <a:schemeClr val="tx2"/>
              </a:buClr>
              <a:buSzPct val="100000"/>
              <a:buFont typeface="Arial" pitchFamily="34" charset="0"/>
              <a:buChar char="•"/>
            </a:pPr>
            <a:r>
              <a:rPr lang="en-US" sz="1800" dirty="0">
                <a:solidFill>
                  <a:schemeClr val="tx2"/>
                </a:solidFill>
              </a:rPr>
              <a:t>Support </a:t>
            </a:r>
            <a:r>
              <a:rPr lang="en-US" sz="1800" dirty="0" smtClean="0">
                <a:solidFill>
                  <a:schemeClr val="tx2"/>
                </a:solidFill>
              </a:rPr>
              <a:t>of </a:t>
            </a:r>
            <a:r>
              <a:rPr lang="en-US" sz="1800" b="1" dirty="0" smtClean="0">
                <a:solidFill>
                  <a:schemeClr val="tx2"/>
                </a:solidFill>
              </a:rPr>
              <a:t>maritime </a:t>
            </a:r>
            <a:r>
              <a:rPr lang="en-US" sz="1800" b="1" dirty="0">
                <a:solidFill>
                  <a:schemeClr val="tx2"/>
                </a:solidFill>
              </a:rPr>
              <a:t>activities</a:t>
            </a:r>
            <a:r>
              <a:rPr lang="en-US" sz="1800" dirty="0">
                <a:solidFill>
                  <a:schemeClr val="tx2"/>
                </a:solidFill>
              </a:rPr>
              <a:t> and </a:t>
            </a:r>
            <a:r>
              <a:rPr lang="en-US" sz="1800" b="1" dirty="0">
                <a:solidFill>
                  <a:schemeClr val="tx2"/>
                </a:solidFill>
              </a:rPr>
              <a:t>engineering projects </a:t>
            </a:r>
            <a:r>
              <a:rPr lang="en-US" sz="1800" dirty="0">
                <a:solidFill>
                  <a:schemeClr val="tx2"/>
                </a:solidFill>
              </a:rPr>
              <a:t>of the </a:t>
            </a:r>
            <a:r>
              <a:rPr lang="en-US" sz="1800" dirty="0" smtClean="0">
                <a:solidFill>
                  <a:schemeClr val="tx2"/>
                </a:solidFill>
              </a:rPr>
              <a:t>petroleum and </a:t>
            </a:r>
            <a:r>
              <a:rPr lang="en-US" sz="1800" dirty="0">
                <a:solidFill>
                  <a:schemeClr val="tx2"/>
                </a:solidFill>
              </a:rPr>
              <a:t>gas industry </a:t>
            </a:r>
            <a:r>
              <a:rPr lang="en-US" sz="1800" dirty="0" smtClean="0">
                <a:solidFill>
                  <a:schemeClr val="tx2"/>
                </a:solidFill>
              </a:rPr>
              <a:t>with products ranging from daily oceanic forecasts to hydrodynamic databases</a:t>
            </a:r>
            <a:endParaRPr lang="en-US" sz="1800" dirty="0">
              <a:solidFill>
                <a:schemeClr val="tx2"/>
              </a:solidFill>
            </a:endParaRPr>
          </a:p>
          <a:p>
            <a:pPr marL="720000" algn="just">
              <a:lnSpc>
                <a:spcPct val="120000"/>
              </a:lnSpc>
              <a:spcBef>
                <a:spcPts val="600"/>
              </a:spcBef>
              <a:buClr>
                <a:schemeClr val="tx2"/>
              </a:buClr>
              <a:buSzPct val="100000"/>
              <a:buFont typeface="Arial" pitchFamily="34" charset="0"/>
              <a:buChar char="•"/>
            </a:pPr>
            <a:r>
              <a:rPr lang="en-US" sz="1800" dirty="0" smtClean="0">
                <a:solidFill>
                  <a:schemeClr val="tx2"/>
                </a:solidFill>
              </a:rPr>
              <a:t>Support of </a:t>
            </a:r>
            <a:r>
              <a:rPr lang="en-US" sz="1800" b="1" dirty="0" smtClean="0">
                <a:solidFill>
                  <a:schemeClr val="tx2"/>
                </a:solidFill>
              </a:rPr>
              <a:t>environmental </a:t>
            </a:r>
            <a:r>
              <a:rPr lang="en-US" sz="1800" b="1" dirty="0">
                <a:solidFill>
                  <a:schemeClr val="tx2"/>
                </a:solidFill>
              </a:rPr>
              <a:t>licensing </a:t>
            </a:r>
            <a:r>
              <a:rPr lang="en-US" sz="1800" dirty="0" smtClean="0">
                <a:solidFill>
                  <a:schemeClr val="tx2"/>
                </a:solidFill>
              </a:rPr>
              <a:t>activities via the provision of hydrodynamic </a:t>
            </a:r>
            <a:r>
              <a:rPr lang="en-US" sz="1800" dirty="0">
                <a:solidFill>
                  <a:schemeClr val="tx2"/>
                </a:solidFill>
              </a:rPr>
              <a:t>databases </a:t>
            </a:r>
            <a:r>
              <a:rPr lang="en-US" sz="1800" dirty="0" smtClean="0">
                <a:solidFill>
                  <a:schemeClr val="tx2"/>
                </a:solidFill>
              </a:rPr>
              <a:t>used for </a:t>
            </a:r>
            <a:r>
              <a:rPr lang="en-US" sz="1800" dirty="0">
                <a:solidFill>
                  <a:schemeClr val="tx2"/>
                </a:solidFill>
              </a:rPr>
              <a:t>environmental </a:t>
            </a:r>
            <a:r>
              <a:rPr lang="en-US" sz="1800" dirty="0" smtClean="0">
                <a:solidFill>
                  <a:schemeClr val="tx2"/>
                </a:solidFill>
              </a:rPr>
              <a:t>assessment and generation of oil spilling trajectory scenarios</a:t>
            </a:r>
            <a:endParaRPr lang="en-US" sz="1800" dirty="0">
              <a:solidFill>
                <a:schemeClr val="tx2"/>
              </a:solidFill>
            </a:endParaRPr>
          </a:p>
          <a:p>
            <a:pPr marL="720000" algn="just">
              <a:lnSpc>
                <a:spcPct val="120000"/>
              </a:lnSpc>
              <a:spcBef>
                <a:spcPts val="600"/>
              </a:spcBef>
              <a:buClr>
                <a:schemeClr val="tx2"/>
              </a:buClr>
              <a:buSzPct val="100000"/>
              <a:buFont typeface="Arial" pitchFamily="34" charset="0"/>
              <a:buChar char="•"/>
            </a:pPr>
            <a:r>
              <a:rPr lang="en-US" sz="1800" dirty="0" smtClean="0">
                <a:solidFill>
                  <a:schemeClr val="tx2"/>
                </a:solidFill>
              </a:rPr>
              <a:t>Support </a:t>
            </a:r>
            <a:r>
              <a:rPr lang="en-US" sz="1800" b="1" dirty="0">
                <a:solidFill>
                  <a:schemeClr val="tx2"/>
                </a:solidFill>
              </a:rPr>
              <a:t>military activities </a:t>
            </a:r>
            <a:r>
              <a:rPr lang="en-US" sz="1800" dirty="0">
                <a:solidFill>
                  <a:schemeClr val="tx2"/>
                </a:solidFill>
              </a:rPr>
              <a:t>of the Brazilian </a:t>
            </a:r>
            <a:r>
              <a:rPr lang="en-US" sz="1800" dirty="0" smtClean="0">
                <a:solidFill>
                  <a:schemeClr val="tx2"/>
                </a:solidFill>
              </a:rPr>
              <a:t>Navy (e.g. search and rescue, ship routes) </a:t>
            </a:r>
            <a:endParaRPr lang="en-US" sz="1800" dirty="0">
              <a:solidFill>
                <a:schemeClr val="tx2"/>
              </a:solidFill>
            </a:endParaRPr>
          </a:p>
          <a:p>
            <a:pPr marL="720000" algn="just">
              <a:lnSpc>
                <a:spcPct val="120000"/>
              </a:lnSpc>
              <a:spcBef>
                <a:spcPts val="600"/>
              </a:spcBef>
              <a:buClr>
                <a:schemeClr val="tx2"/>
              </a:buClr>
              <a:buSzPct val="100000"/>
              <a:buFont typeface="Arial" pitchFamily="34" charset="0"/>
              <a:buChar char="•"/>
            </a:pPr>
            <a:r>
              <a:rPr lang="en-US" sz="1800" b="1" dirty="0" smtClean="0">
                <a:solidFill>
                  <a:schemeClr val="tx2"/>
                </a:solidFill>
              </a:rPr>
              <a:t>Release </a:t>
            </a:r>
            <a:r>
              <a:rPr lang="en-US" sz="1800" dirty="0">
                <a:solidFill>
                  <a:schemeClr val="tx2"/>
                </a:solidFill>
              </a:rPr>
              <a:t>results from ocean simulations, forecasts and </a:t>
            </a:r>
            <a:r>
              <a:rPr lang="en-US" sz="1800" dirty="0" smtClean="0">
                <a:solidFill>
                  <a:schemeClr val="tx2"/>
                </a:solidFill>
              </a:rPr>
              <a:t>validation </a:t>
            </a:r>
            <a:r>
              <a:rPr lang="en-US" sz="1800" b="1" dirty="0" smtClean="0">
                <a:solidFill>
                  <a:schemeClr val="tx2"/>
                </a:solidFill>
              </a:rPr>
              <a:t>through </a:t>
            </a:r>
            <a:r>
              <a:rPr lang="en-US" sz="1800" b="1" dirty="0">
                <a:solidFill>
                  <a:schemeClr val="tx2"/>
                </a:solidFill>
              </a:rPr>
              <a:t>the internet </a:t>
            </a:r>
            <a:r>
              <a:rPr lang="en-US" sz="1800" dirty="0">
                <a:solidFill>
                  <a:schemeClr val="tx2"/>
                </a:solidFill>
              </a:rPr>
              <a:t>for any user of oceanographic information as part </a:t>
            </a:r>
            <a:r>
              <a:rPr lang="en-US" sz="1800" dirty="0" smtClean="0">
                <a:solidFill>
                  <a:schemeClr val="tx2"/>
                </a:solidFill>
              </a:rPr>
              <a:t>of the </a:t>
            </a:r>
            <a:r>
              <a:rPr lang="en-US" sz="1800" dirty="0">
                <a:solidFill>
                  <a:schemeClr val="tx2"/>
                </a:solidFill>
              </a:rPr>
              <a:t>ocean services by the Brazilian Navy Hydrographic Center (CHM)</a:t>
            </a:r>
          </a:p>
        </p:txBody>
      </p:sp>
      <p:sp>
        <p:nvSpPr>
          <p:cNvPr id="4" name="CaixaDeTexto 3"/>
          <p:cNvSpPr txBox="1"/>
          <p:nvPr/>
        </p:nvSpPr>
        <p:spPr>
          <a:xfrm>
            <a:off x="539552" y="1218238"/>
            <a:ext cx="1118319" cy="338554"/>
          </a:xfrm>
          <a:prstGeom prst="rect">
            <a:avLst/>
          </a:prstGeom>
          <a:noFill/>
        </p:spPr>
        <p:txBody>
          <a:bodyPr wrap="none" rtlCol="0">
            <a:spAutoFit/>
          </a:bodyPr>
          <a:lstStyle/>
          <a:p>
            <a:r>
              <a:rPr lang="en-US" dirty="0" smtClean="0">
                <a:solidFill>
                  <a:schemeClr val="bg1"/>
                </a:solidFill>
                <a:latin typeface="+mn-lt"/>
              </a:rPr>
              <a:t>Introduction</a:t>
            </a:r>
            <a:endParaRPr lang="en-US" dirty="0">
              <a:solidFill>
                <a:schemeClr val="bg1"/>
              </a:solidFill>
              <a:latin typeface="+mn-lt"/>
            </a:endParaRPr>
          </a:p>
        </p:txBody>
      </p:sp>
      <p:pic>
        <p:nvPicPr>
          <p:cNvPr id="5" name="Picture 13" descr="D:\Mauro\rede_REMO\web_page\logos\logo_novodisco_rem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t>REMO´s Workflow</a:t>
            </a:r>
            <a:endParaRPr lang="en-US" dirty="0"/>
          </a:p>
        </p:txBody>
      </p:sp>
      <p:sp>
        <p:nvSpPr>
          <p:cNvPr id="5" name="Retângulo 4"/>
          <p:cNvSpPr/>
          <p:nvPr/>
        </p:nvSpPr>
        <p:spPr>
          <a:xfrm>
            <a:off x="1115616" y="2348880"/>
            <a:ext cx="2304256"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Regional modeling</a:t>
            </a:r>
            <a:endParaRPr lang="en-US"/>
          </a:p>
        </p:txBody>
      </p:sp>
      <p:sp>
        <p:nvSpPr>
          <p:cNvPr id="6" name="Retângulo 5"/>
          <p:cNvSpPr/>
          <p:nvPr/>
        </p:nvSpPr>
        <p:spPr>
          <a:xfrm>
            <a:off x="1115616" y="3033016"/>
            <a:ext cx="2304256"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Basin and large-scale modeling</a:t>
            </a:r>
            <a:endParaRPr lang="en-US"/>
          </a:p>
        </p:txBody>
      </p:sp>
      <p:sp>
        <p:nvSpPr>
          <p:cNvPr id="7" name="Retângulo 6"/>
          <p:cNvSpPr/>
          <p:nvPr/>
        </p:nvSpPr>
        <p:spPr>
          <a:xfrm>
            <a:off x="1115616" y="3681088"/>
            <a:ext cx="2304256"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smtClean="0"/>
              <a:t>Data Assimilation</a:t>
            </a:r>
            <a:endParaRPr lang="en-US" dirty="0"/>
          </a:p>
        </p:txBody>
      </p:sp>
      <p:sp>
        <p:nvSpPr>
          <p:cNvPr id="8" name="Retângulo 7"/>
          <p:cNvSpPr/>
          <p:nvPr/>
        </p:nvSpPr>
        <p:spPr>
          <a:xfrm>
            <a:off x="1107434" y="4365104"/>
            <a:ext cx="2304256"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Satellite products (SST and SSH)</a:t>
            </a:r>
            <a:endParaRPr lang="en-US" dirty="0"/>
          </a:p>
        </p:txBody>
      </p:sp>
      <p:sp>
        <p:nvSpPr>
          <p:cNvPr id="9" name="Retângulo 8"/>
          <p:cNvSpPr/>
          <p:nvPr/>
        </p:nvSpPr>
        <p:spPr>
          <a:xfrm>
            <a:off x="4043561" y="3325154"/>
            <a:ext cx="2304256"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Brazilian</a:t>
            </a:r>
            <a:r>
              <a:rPr lang="pt-BR" dirty="0" smtClean="0"/>
              <a:t> </a:t>
            </a:r>
            <a:r>
              <a:rPr lang="en-US" dirty="0" smtClean="0"/>
              <a:t>Navy</a:t>
            </a:r>
            <a:endParaRPr lang="en-US" dirty="0"/>
          </a:p>
        </p:txBody>
      </p:sp>
      <p:sp>
        <p:nvSpPr>
          <p:cNvPr id="13" name="Retângulo 12"/>
          <p:cNvSpPr/>
          <p:nvPr/>
        </p:nvSpPr>
        <p:spPr>
          <a:xfrm>
            <a:off x="611560" y="1556792"/>
            <a:ext cx="3024336" cy="4248472"/>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dirty="0">
              <a:solidFill>
                <a:schemeClr val="tx2"/>
              </a:solidFill>
            </a:endParaRPr>
          </a:p>
        </p:txBody>
      </p:sp>
      <p:sp>
        <p:nvSpPr>
          <p:cNvPr id="14" name="Seta para a esquerda e para a direita 13"/>
          <p:cNvSpPr/>
          <p:nvPr/>
        </p:nvSpPr>
        <p:spPr>
          <a:xfrm>
            <a:off x="611560" y="5949280"/>
            <a:ext cx="3004086" cy="90872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Scientific and Technological Development</a:t>
            </a:r>
            <a:endParaRPr lang="en-US" dirty="0">
              <a:solidFill>
                <a:schemeClr val="tx2"/>
              </a:solidFill>
            </a:endParaRPr>
          </a:p>
        </p:txBody>
      </p:sp>
      <p:sp>
        <p:nvSpPr>
          <p:cNvPr id="15" name="Seta para a esquerda e para a direita 14"/>
          <p:cNvSpPr/>
          <p:nvPr/>
        </p:nvSpPr>
        <p:spPr>
          <a:xfrm>
            <a:off x="4067944" y="5947760"/>
            <a:ext cx="2429999" cy="900000"/>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Operational component</a:t>
            </a:r>
            <a:endParaRPr lang="en-US" dirty="0">
              <a:solidFill>
                <a:schemeClr val="tx2"/>
              </a:solidFill>
            </a:endParaRPr>
          </a:p>
        </p:txBody>
      </p:sp>
      <p:sp>
        <p:nvSpPr>
          <p:cNvPr id="16" name="Retângulo 15"/>
          <p:cNvSpPr/>
          <p:nvPr/>
        </p:nvSpPr>
        <p:spPr>
          <a:xfrm>
            <a:off x="6723103" y="1988840"/>
            <a:ext cx="2304256"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REMO web-page (forecasts, model runs, data)</a:t>
            </a:r>
            <a:endParaRPr lang="en-US" dirty="0"/>
          </a:p>
        </p:txBody>
      </p:sp>
      <p:sp>
        <p:nvSpPr>
          <p:cNvPr id="12" name="Retângulo 11"/>
          <p:cNvSpPr/>
          <p:nvPr/>
        </p:nvSpPr>
        <p:spPr>
          <a:xfrm>
            <a:off x="6744782" y="3321088"/>
            <a:ext cx="2304256"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Hydrodynamic databases</a:t>
            </a:r>
          </a:p>
          <a:p>
            <a:pPr algn="ctr"/>
            <a:r>
              <a:rPr lang="en-US" dirty="0" smtClean="0"/>
              <a:t>(by request)</a:t>
            </a:r>
            <a:endParaRPr lang="en-US" dirty="0"/>
          </a:p>
        </p:txBody>
      </p:sp>
      <p:sp>
        <p:nvSpPr>
          <p:cNvPr id="17" name="Seta para a esquerda e para a direita 16"/>
          <p:cNvSpPr/>
          <p:nvPr/>
        </p:nvSpPr>
        <p:spPr>
          <a:xfrm>
            <a:off x="6660232" y="5949280"/>
            <a:ext cx="2429999" cy="900000"/>
          </a:xfrm>
          <a:prstGeom prst="lef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Results</a:t>
            </a:r>
            <a:endParaRPr lang="en-US" dirty="0">
              <a:solidFill>
                <a:schemeClr val="tx2"/>
              </a:solidFill>
            </a:endParaRPr>
          </a:p>
        </p:txBody>
      </p:sp>
      <p:sp>
        <p:nvSpPr>
          <p:cNvPr id="19" name="CaixaDeTexto 18"/>
          <p:cNvSpPr txBox="1"/>
          <p:nvPr/>
        </p:nvSpPr>
        <p:spPr>
          <a:xfrm>
            <a:off x="539552" y="1218238"/>
            <a:ext cx="1118319" cy="338554"/>
          </a:xfrm>
          <a:prstGeom prst="rect">
            <a:avLst/>
          </a:prstGeom>
          <a:noFill/>
        </p:spPr>
        <p:txBody>
          <a:bodyPr wrap="none" rtlCol="0">
            <a:spAutoFit/>
          </a:bodyPr>
          <a:lstStyle/>
          <a:p>
            <a:r>
              <a:rPr lang="en-US" dirty="0" smtClean="0">
                <a:solidFill>
                  <a:schemeClr val="bg1"/>
                </a:solidFill>
                <a:latin typeface="+mn-lt"/>
              </a:rPr>
              <a:t>Introduction</a:t>
            </a:r>
            <a:endParaRPr lang="en-US" dirty="0">
              <a:solidFill>
                <a:schemeClr val="bg1"/>
              </a:solidFill>
              <a:latin typeface="+mn-lt"/>
            </a:endParaRPr>
          </a:p>
        </p:txBody>
      </p:sp>
      <p:sp>
        <p:nvSpPr>
          <p:cNvPr id="18" name="Retângulo 17"/>
          <p:cNvSpPr/>
          <p:nvPr/>
        </p:nvSpPr>
        <p:spPr>
          <a:xfrm>
            <a:off x="1115616" y="1628800"/>
            <a:ext cx="230425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Universities, CENPES and Brazilian Navy</a:t>
            </a:r>
            <a:endParaRPr lang="en-US" dirty="0">
              <a:solidFill>
                <a:schemeClr val="tx2"/>
              </a:solidFill>
            </a:endParaRPr>
          </a:p>
        </p:txBody>
      </p:sp>
      <p:sp>
        <p:nvSpPr>
          <p:cNvPr id="20" name="Retângulo 19"/>
          <p:cNvSpPr/>
          <p:nvPr/>
        </p:nvSpPr>
        <p:spPr>
          <a:xfrm>
            <a:off x="1098430" y="5049240"/>
            <a:ext cx="2304256"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dirty="0"/>
              <a:t>S</a:t>
            </a:r>
            <a:r>
              <a:rPr lang="en-US" dirty="0" smtClean="0"/>
              <a:t>upport </a:t>
            </a:r>
            <a:r>
              <a:rPr lang="en-US" dirty="0"/>
              <a:t>to observational programs</a:t>
            </a:r>
          </a:p>
        </p:txBody>
      </p:sp>
      <p:sp>
        <p:nvSpPr>
          <p:cNvPr id="22" name="Retângulo 21"/>
          <p:cNvSpPr/>
          <p:nvPr/>
        </p:nvSpPr>
        <p:spPr>
          <a:xfrm>
            <a:off x="6755837" y="4689240"/>
            <a:ext cx="2304256"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 Resources Training &amp; Development</a:t>
            </a:r>
            <a:endParaRPr lang="en-US" dirty="0"/>
          </a:p>
        </p:txBody>
      </p:sp>
      <p:pic>
        <p:nvPicPr>
          <p:cNvPr id="21" name="Picture 13" descr="D:\Mauro\rede_REMO\web_page\logos\logo_novodisco_remo.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t>Computational Resources</a:t>
            </a:r>
            <a:endParaRPr lang="en-US" dirty="0"/>
          </a:p>
        </p:txBody>
      </p:sp>
      <p:pic>
        <p:nvPicPr>
          <p:cNvPr id="6" name="Picture 9" descr="Petrobras 018"/>
          <p:cNvPicPr>
            <a:picLocks noChangeAspect="1" noChangeArrowheads="1"/>
          </p:cNvPicPr>
          <p:nvPr/>
        </p:nvPicPr>
        <p:blipFill>
          <a:blip r:embed="rId4" cstate="print"/>
          <a:srcRect/>
          <a:stretch>
            <a:fillRect/>
          </a:stretch>
        </p:blipFill>
        <p:spPr bwMode="auto">
          <a:xfrm>
            <a:off x="6494169" y="1571612"/>
            <a:ext cx="2578425" cy="1714513"/>
          </a:xfrm>
          <a:prstGeom prst="rect">
            <a:avLst/>
          </a:prstGeom>
          <a:noFill/>
          <a:ln w="9525">
            <a:noFill/>
            <a:miter lim="800000"/>
            <a:headEnd/>
            <a:tailEnd/>
          </a:ln>
        </p:spPr>
      </p:pic>
      <p:sp>
        <p:nvSpPr>
          <p:cNvPr id="7" name="Retângulo 6"/>
          <p:cNvSpPr/>
          <p:nvPr/>
        </p:nvSpPr>
        <p:spPr>
          <a:xfrm>
            <a:off x="357158" y="1714488"/>
            <a:ext cx="5000660" cy="4662815"/>
          </a:xfrm>
          <a:prstGeom prst="rect">
            <a:avLst/>
          </a:prstGeom>
        </p:spPr>
        <p:txBody>
          <a:bodyPr wrap="square">
            <a:spAutoFit/>
          </a:bodyPr>
          <a:lstStyle/>
          <a:p>
            <a:pPr algn="just">
              <a:spcBef>
                <a:spcPct val="50000"/>
              </a:spcBef>
            </a:pPr>
            <a:r>
              <a:rPr lang="en-US" sz="1800" dirty="0" smtClean="0">
                <a:solidFill>
                  <a:schemeClr val="tx2"/>
                </a:solidFill>
                <a:latin typeface="+mn-lt"/>
                <a:cs typeface="Times New Roman" pitchFamily="18" charset="0"/>
              </a:rPr>
              <a:t>REMO’s oceanic models heavily rely on High Performance Computers (HPC), such as: </a:t>
            </a:r>
          </a:p>
          <a:p>
            <a:pPr algn="just">
              <a:spcBef>
                <a:spcPct val="50000"/>
              </a:spcBef>
              <a:buFont typeface="Arial" pitchFamily="34" charset="0"/>
              <a:buChar char="•"/>
            </a:pPr>
            <a:r>
              <a:rPr lang="en-US" sz="1800" b="1" dirty="0" smtClean="0">
                <a:solidFill>
                  <a:schemeClr val="tx2"/>
                </a:solidFill>
                <a:latin typeface="+mn-lt"/>
                <a:cs typeface="Times New Roman" pitchFamily="18" charset="0"/>
              </a:rPr>
              <a:t> Share Cluster  (</a:t>
            </a:r>
            <a:r>
              <a:rPr lang="en-US" sz="1800" b="1" dirty="0" err="1" smtClean="0">
                <a:solidFill>
                  <a:schemeClr val="tx2"/>
                </a:solidFill>
                <a:latin typeface="+mn-lt"/>
                <a:cs typeface="Times New Roman" pitchFamily="18" charset="0"/>
              </a:rPr>
              <a:t>Netuno</a:t>
            </a:r>
            <a:r>
              <a:rPr lang="en-US" sz="1800" b="1" dirty="0" smtClean="0">
                <a:solidFill>
                  <a:schemeClr val="tx2"/>
                </a:solidFill>
                <a:latin typeface="+mn-lt"/>
                <a:cs typeface="Times New Roman" pitchFamily="18" charset="0"/>
              </a:rPr>
              <a:t>): </a:t>
            </a:r>
            <a:r>
              <a:rPr lang="en-US" sz="1800" dirty="0" smtClean="0">
                <a:solidFill>
                  <a:schemeClr val="tx2"/>
                </a:solidFill>
                <a:latin typeface="+mn-lt"/>
                <a:cs typeface="Times New Roman" pitchFamily="18" charset="0"/>
              </a:rPr>
              <a:t>256 nodes (Dell Server with two 2.6 GHz Xeon Quad-core) with a total of </a:t>
            </a:r>
            <a:r>
              <a:rPr lang="en-US" sz="1800" b="1" dirty="0" smtClean="0">
                <a:solidFill>
                  <a:schemeClr val="tx2"/>
                </a:solidFill>
                <a:latin typeface="+mn-lt"/>
                <a:cs typeface="Times New Roman" pitchFamily="18" charset="0"/>
              </a:rPr>
              <a:t>2048 processors</a:t>
            </a:r>
            <a:r>
              <a:rPr lang="en-US" sz="1800" dirty="0" smtClean="0">
                <a:solidFill>
                  <a:schemeClr val="tx2"/>
                </a:solidFill>
                <a:latin typeface="+mn-lt"/>
                <a:cs typeface="Times New Roman" pitchFamily="18" charset="0"/>
              </a:rPr>
              <a:t> and 4.1 TB of distributed memory.  The cluster was built in a partnership with the Research Network in Applied Geophysics</a:t>
            </a:r>
          </a:p>
          <a:p>
            <a:pPr algn="just">
              <a:spcBef>
                <a:spcPct val="50000"/>
              </a:spcBef>
              <a:buFont typeface="Arial" pitchFamily="34" charset="0"/>
              <a:buChar char="•"/>
            </a:pPr>
            <a:r>
              <a:rPr lang="en-US" sz="1800" dirty="0" smtClean="0">
                <a:solidFill>
                  <a:schemeClr val="tx2"/>
                </a:solidFill>
                <a:latin typeface="+mn-lt"/>
                <a:cs typeface="Times New Roman" pitchFamily="18" charset="0"/>
              </a:rPr>
              <a:t> </a:t>
            </a:r>
            <a:r>
              <a:rPr lang="en-US" sz="1800" b="1" dirty="0" smtClean="0">
                <a:solidFill>
                  <a:schemeClr val="tx2"/>
                </a:solidFill>
                <a:latin typeface="+mn-lt"/>
                <a:cs typeface="Times New Roman" pitchFamily="18" charset="0"/>
              </a:rPr>
              <a:t>Navy Cluster (SGI </a:t>
            </a:r>
            <a:r>
              <a:rPr lang="en-US" sz="1800" b="1" dirty="0" err="1" smtClean="0">
                <a:solidFill>
                  <a:schemeClr val="tx2"/>
                </a:solidFill>
                <a:latin typeface="+mn-lt"/>
                <a:cs typeface="Times New Roman" pitchFamily="18" charset="0"/>
              </a:rPr>
              <a:t>Altix</a:t>
            </a:r>
            <a:r>
              <a:rPr lang="en-US" sz="1800" b="1" dirty="0" smtClean="0">
                <a:solidFill>
                  <a:schemeClr val="tx2"/>
                </a:solidFill>
                <a:latin typeface="+mn-lt"/>
                <a:cs typeface="Times New Roman" pitchFamily="18" charset="0"/>
              </a:rPr>
              <a:t> ICE 8200)</a:t>
            </a:r>
            <a:r>
              <a:rPr lang="pt-BR" sz="1800" b="1" dirty="0" smtClean="0">
                <a:solidFill>
                  <a:schemeClr val="tx2"/>
                </a:solidFill>
                <a:latin typeface="+mn-lt"/>
                <a:cs typeface="Times New Roman" pitchFamily="18" charset="0"/>
              </a:rPr>
              <a:t>: </a:t>
            </a:r>
            <a:r>
              <a:rPr lang="pt-BR" sz="1800" dirty="0" smtClean="0">
                <a:solidFill>
                  <a:schemeClr val="tx2"/>
                </a:solidFill>
                <a:latin typeface="+mn-lt"/>
                <a:cs typeface="Times New Roman" pitchFamily="18" charset="0"/>
              </a:rPr>
              <a:t>32 nodes (SGI Server </a:t>
            </a:r>
            <a:r>
              <a:rPr lang="pt-BR" sz="1800" dirty="0" err="1" smtClean="0">
                <a:solidFill>
                  <a:schemeClr val="tx2"/>
                </a:solidFill>
                <a:latin typeface="+mn-lt"/>
                <a:cs typeface="Times New Roman" pitchFamily="18" charset="0"/>
              </a:rPr>
              <a:t>with</a:t>
            </a:r>
            <a:r>
              <a:rPr lang="pt-BR" sz="1800" dirty="0" smtClean="0">
                <a:solidFill>
                  <a:schemeClr val="tx2"/>
                </a:solidFill>
                <a:latin typeface="+mn-lt"/>
                <a:cs typeface="Times New Roman" pitchFamily="18" charset="0"/>
              </a:rPr>
              <a:t> </a:t>
            </a:r>
            <a:r>
              <a:rPr lang="pt-BR" sz="1800" dirty="0" err="1" smtClean="0">
                <a:solidFill>
                  <a:schemeClr val="tx2"/>
                </a:solidFill>
                <a:latin typeface="+mn-lt"/>
                <a:cs typeface="Times New Roman" pitchFamily="18" charset="0"/>
              </a:rPr>
              <a:t>two</a:t>
            </a:r>
            <a:r>
              <a:rPr lang="pt-BR" sz="1800" dirty="0" smtClean="0">
                <a:solidFill>
                  <a:schemeClr val="tx2"/>
                </a:solidFill>
                <a:latin typeface="+mn-lt"/>
                <a:cs typeface="Times New Roman" pitchFamily="18" charset="0"/>
              </a:rPr>
              <a:t> 3 GHz Xeon </a:t>
            </a:r>
            <a:r>
              <a:rPr lang="pt-BR" sz="1800" dirty="0" err="1" smtClean="0">
                <a:solidFill>
                  <a:schemeClr val="tx2"/>
                </a:solidFill>
                <a:latin typeface="+mn-lt"/>
                <a:cs typeface="Times New Roman" pitchFamily="18" charset="0"/>
              </a:rPr>
              <a:t>Quad-core</a:t>
            </a:r>
            <a:r>
              <a:rPr lang="pt-BR" sz="1800" dirty="0" smtClean="0">
                <a:solidFill>
                  <a:schemeClr val="tx2"/>
                </a:solidFill>
                <a:latin typeface="+mn-lt"/>
                <a:cs typeface="Times New Roman" pitchFamily="18" charset="0"/>
              </a:rPr>
              <a:t>) </a:t>
            </a:r>
            <a:r>
              <a:rPr lang="pt-BR" sz="1800" dirty="0" err="1" smtClean="0">
                <a:solidFill>
                  <a:schemeClr val="tx2"/>
                </a:solidFill>
                <a:latin typeface="+mn-lt"/>
                <a:cs typeface="Times New Roman" pitchFamily="18" charset="0"/>
              </a:rPr>
              <a:t>with</a:t>
            </a:r>
            <a:r>
              <a:rPr lang="pt-BR" sz="1800" dirty="0" smtClean="0">
                <a:solidFill>
                  <a:schemeClr val="tx2"/>
                </a:solidFill>
                <a:latin typeface="+mn-lt"/>
                <a:cs typeface="Times New Roman" pitchFamily="18" charset="0"/>
              </a:rPr>
              <a:t> a total </a:t>
            </a:r>
            <a:r>
              <a:rPr lang="pt-BR" sz="1800" dirty="0" err="1" smtClean="0">
                <a:solidFill>
                  <a:schemeClr val="tx2"/>
                </a:solidFill>
                <a:latin typeface="+mn-lt"/>
                <a:cs typeface="Times New Roman" pitchFamily="18" charset="0"/>
              </a:rPr>
              <a:t>of</a:t>
            </a:r>
            <a:r>
              <a:rPr lang="pt-BR" sz="1800" dirty="0" smtClean="0">
                <a:solidFill>
                  <a:schemeClr val="tx2"/>
                </a:solidFill>
                <a:latin typeface="+mn-lt"/>
                <a:cs typeface="Times New Roman" pitchFamily="18" charset="0"/>
              </a:rPr>
              <a:t> </a:t>
            </a:r>
            <a:r>
              <a:rPr lang="pt-BR" sz="1800" b="1" dirty="0" smtClean="0">
                <a:solidFill>
                  <a:schemeClr val="tx2"/>
                </a:solidFill>
                <a:latin typeface="+mn-lt"/>
                <a:cs typeface="Times New Roman" pitchFamily="18" charset="0"/>
              </a:rPr>
              <a:t>256 processors</a:t>
            </a:r>
            <a:r>
              <a:rPr lang="pt-BR" sz="1800" dirty="0" smtClean="0">
                <a:solidFill>
                  <a:schemeClr val="tx2"/>
                </a:solidFill>
                <a:latin typeface="+mn-lt"/>
                <a:cs typeface="Times New Roman" pitchFamily="18" charset="0"/>
              </a:rPr>
              <a:t> </a:t>
            </a:r>
            <a:r>
              <a:rPr lang="pt-BR" sz="1800" dirty="0" err="1" smtClean="0">
                <a:solidFill>
                  <a:schemeClr val="tx2"/>
                </a:solidFill>
                <a:latin typeface="+mn-lt"/>
                <a:cs typeface="Times New Roman" pitchFamily="18" charset="0"/>
              </a:rPr>
              <a:t>and</a:t>
            </a:r>
            <a:r>
              <a:rPr lang="pt-BR" sz="1800" dirty="0" smtClean="0">
                <a:solidFill>
                  <a:schemeClr val="tx2"/>
                </a:solidFill>
                <a:latin typeface="+mn-lt"/>
                <a:cs typeface="Times New Roman" pitchFamily="18" charset="0"/>
              </a:rPr>
              <a:t> 512 GB </a:t>
            </a:r>
            <a:r>
              <a:rPr lang="pt-BR" sz="1800" dirty="0" err="1" smtClean="0">
                <a:solidFill>
                  <a:schemeClr val="tx2"/>
                </a:solidFill>
                <a:latin typeface="+mn-lt"/>
                <a:cs typeface="Times New Roman" pitchFamily="18" charset="0"/>
              </a:rPr>
              <a:t>of</a:t>
            </a:r>
            <a:r>
              <a:rPr lang="pt-BR" sz="1800" dirty="0" smtClean="0">
                <a:solidFill>
                  <a:schemeClr val="tx2"/>
                </a:solidFill>
                <a:latin typeface="+mn-lt"/>
                <a:cs typeface="Times New Roman" pitchFamily="18" charset="0"/>
              </a:rPr>
              <a:t> </a:t>
            </a:r>
            <a:r>
              <a:rPr lang="pt-BR" sz="1800" dirty="0" err="1" smtClean="0">
                <a:solidFill>
                  <a:schemeClr val="tx2"/>
                </a:solidFill>
                <a:latin typeface="+mn-lt"/>
                <a:cs typeface="Times New Roman" pitchFamily="18" charset="0"/>
              </a:rPr>
              <a:t>distributed</a:t>
            </a:r>
            <a:r>
              <a:rPr lang="pt-BR" sz="1800" dirty="0" smtClean="0">
                <a:solidFill>
                  <a:schemeClr val="accent2"/>
                </a:solidFill>
                <a:latin typeface="+mn-lt"/>
                <a:cs typeface="Times New Roman" pitchFamily="18" charset="0"/>
              </a:rPr>
              <a:t> </a:t>
            </a:r>
            <a:r>
              <a:rPr lang="pt-BR" sz="1800" dirty="0" smtClean="0">
                <a:solidFill>
                  <a:schemeClr val="tx2"/>
                </a:solidFill>
                <a:latin typeface="+mn-lt"/>
                <a:cs typeface="Times New Roman" pitchFamily="18" charset="0"/>
              </a:rPr>
              <a:t>memory.</a:t>
            </a:r>
            <a:endParaRPr lang="en-US" sz="1800" b="1" dirty="0" smtClean="0">
              <a:solidFill>
                <a:schemeClr val="tx2"/>
              </a:solidFill>
              <a:latin typeface="+mn-lt"/>
              <a:cs typeface="Times New Roman" pitchFamily="18" charset="0"/>
            </a:endParaRPr>
          </a:p>
          <a:p>
            <a:pPr algn="just">
              <a:spcBef>
                <a:spcPct val="50000"/>
              </a:spcBef>
              <a:buFont typeface="Arial" pitchFamily="34" charset="0"/>
              <a:buChar char="•"/>
            </a:pPr>
            <a:r>
              <a:rPr lang="en-US" sz="1800" dirty="0" smtClean="0">
                <a:solidFill>
                  <a:schemeClr val="tx2"/>
                </a:solidFill>
                <a:latin typeface="+mn-lt"/>
                <a:cs typeface="Times New Roman" pitchFamily="18" charset="0"/>
              </a:rPr>
              <a:t> </a:t>
            </a:r>
            <a:r>
              <a:rPr lang="en-US" sz="1800" b="1" dirty="0" smtClean="0">
                <a:solidFill>
                  <a:schemeClr val="tx2"/>
                </a:solidFill>
                <a:latin typeface="+mn-lt"/>
                <a:cs typeface="Times New Roman" pitchFamily="18" charset="0"/>
              </a:rPr>
              <a:t>Local Cluster (SGI): </a:t>
            </a:r>
            <a:r>
              <a:rPr lang="en-US" sz="1800" dirty="0">
                <a:solidFill>
                  <a:schemeClr val="tx2"/>
                </a:solidFill>
                <a:latin typeface="+mn-lt"/>
                <a:cs typeface="Times New Roman" pitchFamily="18" charset="0"/>
              </a:rPr>
              <a:t>9</a:t>
            </a:r>
            <a:r>
              <a:rPr lang="en-US" sz="1800" dirty="0" smtClean="0">
                <a:solidFill>
                  <a:schemeClr val="tx2"/>
                </a:solidFill>
                <a:latin typeface="+mn-lt"/>
                <a:cs typeface="Times New Roman" pitchFamily="18" charset="0"/>
              </a:rPr>
              <a:t> nodes (SGI Server with two eight core 2.4 GHz Intel Xeon) with a total of </a:t>
            </a:r>
            <a:r>
              <a:rPr lang="en-US" sz="1800" b="1" dirty="0" smtClean="0">
                <a:solidFill>
                  <a:schemeClr val="tx2"/>
                </a:solidFill>
                <a:latin typeface="+mn-lt"/>
                <a:cs typeface="Times New Roman" pitchFamily="18" charset="0"/>
              </a:rPr>
              <a:t>144 processors</a:t>
            </a:r>
            <a:r>
              <a:rPr lang="en-US" sz="1800" dirty="0" smtClean="0">
                <a:solidFill>
                  <a:schemeClr val="tx2"/>
                </a:solidFill>
                <a:latin typeface="+mn-lt"/>
                <a:cs typeface="Times New Roman" pitchFamily="18" charset="0"/>
              </a:rPr>
              <a:t> and 704 GB of distributed memory. UFBA has a storage of 54 TB</a:t>
            </a:r>
            <a:endParaRPr lang="en-US" sz="1800" b="1" dirty="0">
              <a:solidFill>
                <a:schemeClr val="tx2"/>
              </a:solidFill>
              <a:latin typeface="+mn-lt"/>
              <a:cs typeface="Times New Roman" pitchFamily="18" charset="0"/>
            </a:endParaRPr>
          </a:p>
        </p:txBody>
      </p:sp>
      <p:graphicFrame>
        <p:nvGraphicFramePr>
          <p:cNvPr id="21506" name="Object 2"/>
          <p:cNvGraphicFramePr>
            <a:graphicFrameLocks noChangeAspect="1"/>
          </p:cNvGraphicFramePr>
          <p:nvPr/>
        </p:nvGraphicFramePr>
        <p:xfrm>
          <a:off x="6011875" y="2214554"/>
          <a:ext cx="346075" cy="500063"/>
        </p:xfrm>
        <a:graphic>
          <a:graphicData uri="http://schemas.openxmlformats.org/presentationml/2006/ole">
            <mc:AlternateContent xmlns:mc="http://schemas.openxmlformats.org/markup-compatibility/2006">
              <mc:Choice xmlns:v="urn:schemas-microsoft-com:vml" Requires="v">
                <p:oleObj spid="_x0000_s21626" name="Imagem de bitmap" r:id="rId5" imgW="5695238" imgH="8221223" progId="PBrush">
                  <p:embed/>
                </p:oleObj>
              </mc:Choice>
              <mc:Fallback>
                <p:oleObj name="Imagem de bitmap" r:id="rId5" imgW="5695238" imgH="8221223" progId="PBrush">
                  <p:embed/>
                  <p:pic>
                    <p:nvPicPr>
                      <p:cNvPr id="0"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75" y="2214554"/>
                        <a:ext cx="346075"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 name="Imagem 9" descr="cluster_foto1.jpg"/>
          <p:cNvPicPr>
            <a:picLocks noChangeAspect="1"/>
          </p:cNvPicPr>
          <p:nvPr/>
        </p:nvPicPr>
        <p:blipFill>
          <a:blip r:embed="rId7" cstate="print"/>
          <a:stretch>
            <a:fillRect/>
          </a:stretch>
        </p:blipFill>
        <p:spPr>
          <a:xfrm>
            <a:off x="7786710" y="5205442"/>
            <a:ext cx="1185858" cy="1581144"/>
          </a:xfrm>
          <a:prstGeom prst="rect">
            <a:avLst/>
          </a:prstGeom>
        </p:spPr>
      </p:pic>
      <p:pic>
        <p:nvPicPr>
          <p:cNvPr id="11" name="Picture 57" descr="logo_ufba"/>
          <p:cNvPicPr>
            <a:picLocks noChangeAspect="1" noChangeArrowheads="1"/>
          </p:cNvPicPr>
          <p:nvPr/>
        </p:nvPicPr>
        <p:blipFill>
          <a:blip r:embed="rId8" cstate="print"/>
          <a:srcRect/>
          <a:stretch>
            <a:fillRect/>
          </a:stretch>
        </p:blipFill>
        <p:spPr bwMode="auto">
          <a:xfrm>
            <a:off x="7072330" y="5715016"/>
            <a:ext cx="344380" cy="540000"/>
          </a:xfrm>
          <a:prstGeom prst="rect">
            <a:avLst/>
          </a:prstGeom>
          <a:noFill/>
        </p:spPr>
      </p:pic>
      <p:pic>
        <p:nvPicPr>
          <p:cNvPr id="21507" name="Picture 3" descr="D:\Mauro\rede_REMO\fotos\cluster_dhn_foto3.JPG"/>
          <p:cNvPicPr>
            <a:picLocks noChangeAspect="1" noChangeArrowheads="1"/>
          </p:cNvPicPr>
          <p:nvPr/>
        </p:nvPicPr>
        <p:blipFill>
          <a:blip r:embed="rId9" cstate="print"/>
          <a:srcRect/>
          <a:stretch>
            <a:fillRect/>
          </a:stretch>
        </p:blipFill>
        <p:spPr bwMode="auto">
          <a:xfrm>
            <a:off x="7697428" y="3309958"/>
            <a:ext cx="1375166" cy="1833554"/>
          </a:xfrm>
          <a:prstGeom prst="rect">
            <a:avLst/>
          </a:prstGeom>
          <a:noFill/>
        </p:spPr>
      </p:pic>
      <p:pic>
        <p:nvPicPr>
          <p:cNvPr id="21508" name="Picture 4" descr="D:\Mauro\Downloads\sinete_hidronav.gif"/>
          <p:cNvPicPr>
            <a:picLocks noChangeAspect="1" noChangeArrowheads="1"/>
          </p:cNvPicPr>
          <p:nvPr/>
        </p:nvPicPr>
        <p:blipFill>
          <a:blip r:embed="rId10" cstate="print"/>
          <a:srcRect/>
          <a:stretch>
            <a:fillRect/>
          </a:stretch>
        </p:blipFill>
        <p:spPr bwMode="auto">
          <a:xfrm>
            <a:off x="6715140" y="3857628"/>
            <a:ext cx="702074" cy="695323"/>
          </a:xfrm>
          <a:prstGeom prst="rect">
            <a:avLst/>
          </a:prstGeom>
          <a:noFill/>
        </p:spPr>
      </p:pic>
      <p:sp>
        <p:nvSpPr>
          <p:cNvPr id="12" name="CaixaDeTexto 11"/>
          <p:cNvSpPr txBox="1"/>
          <p:nvPr/>
        </p:nvSpPr>
        <p:spPr>
          <a:xfrm>
            <a:off x="539552" y="1218238"/>
            <a:ext cx="1118319" cy="338554"/>
          </a:xfrm>
          <a:prstGeom prst="rect">
            <a:avLst/>
          </a:prstGeom>
          <a:noFill/>
        </p:spPr>
        <p:txBody>
          <a:bodyPr wrap="none" rtlCol="0">
            <a:spAutoFit/>
          </a:bodyPr>
          <a:lstStyle/>
          <a:p>
            <a:r>
              <a:rPr lang="en-US" dirty="0" smtClean="0">
                <a:solidFill>
                  <a:schemeClr val="bg1"/>
                </a:solidFill>
                <a:latin typeface="+mn-lt"/>
              </a:rPr>
              <a:t>Introduction</a:t>
            </a:r>
            <a:endParaRPr lang="en-US" dirty="0">
              <a:solidFill>
                <a:schemeClr val="bg1"/>
              </a:solidFill>
              <a:latin typeface="+mn-lt"/>
            </a:endParaRPr>
          </a:p>
        </p:txBody>
      </p:sp>
      <p:pic>
        <p:nvPicPr>
          <p:cNvPr id="13" name="Picture 13" descr="D:\Mauro\rede_REMO\web_page\logos\logo_novodisco_remo.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556792"/>
            <a:ext cx="7114708" cy="525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5"/>
          <p:cNvSpPr>
            <a:spLocks noGrp="1"/>
          </p:cNvSpPr>
          <p:nvPr>
            <p:ph type="title"/>
          </p:nvPr>
        </p:nvSpPr>
        <p:spPr>
          <a:xfrm>
            <a:off x="609600" y="116632"/>
            <a:ext cx="7346776" cy="1102568"/>
          </a:xfrm>
        </p:spPr>
        <p:txBody>
          <a:bodyPr>
            <a:noAutofit/>
          </a:bodyPr>
          <a:lstStyle/>
          <a:p>
            <a:r>
              <a:rPr lang="en-US" sz="3200" dirty="0" smtClean="0"/>
              <a:t>Oil activity (exploratory blocks and production fields, updated December 2011) </a:t>
            </a:r>
            <a:endParaRPr lang="en-US" sz="3200" dirty="0"/>
          </a:p>
        </p:txBody>
      </p:sp>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372975" y="-9091613"/>
            <a:ext cx="7308178"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539552" y="1218238"/>
            <a:ext cx="1449756" cy="338554"/>
          </a:xfrm>
          <a:prstGeom prst="rect">
            <a:avLst/>
          </a:prstGeom>
          <a:noFill/>
        </p:spPr>
        <p:txBody>
          <a:bodyPr wrap="none" rtlCol="0">
            <a:spAutoFit/>
          </a:bodyPr>
          <a:lstStyle/>
          <a:p>
            <a:r>
              <a:rPr lang="en-US" dirty="0" smtClean="0">
                <a:solidFill>
                  <a:schemeClr val="bg1"/>
                </a:solidFill>
                <a:latin typeface="+mn-lt"/>
              </a:rPr>
              <a:t>Region of study</a:t>
            </a:r>
            <a:endParaRPr lang="en-US" dirty="0">
              <a:solidFill>
                <a:schemeClr val="bg1"/>
              </a:solidFill>
              <a:latin typeface="+mn-lt"/>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3934686"/>
            <a:ext cx="4566298" cy="28786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ângulo 1"/>
          <p:cNvSpPr/>
          <p:nvPr/>
        </p:nvSpPr>
        <p:spPr>
          <a:xfrm>
            <a:off x="5004048" y="4653136"/>
            <a:ext cx="1365278" cy="100811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ta para a direita 2"/>
          <p:cNvSpPr/>
          <p:nvPr/>
        </p:nvSpPr>
        <p:spPr>
          <a:xfrm flipH="1">
            <a:off x="4601793" y="5058892"/>
            <a:ext cx="413977" cy="2423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3" descr="D:\Mauro\rede_REMO\web_page\logos\logo_novodisco_remo.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Autofit/>
          </a:bodyPr>
          <a:lstStyle/>
          <a:p>
            <a:r>
              <a:rPr lang="en-US" sz="3600" dirty="0" smtClean="0"/>
              <a:t>Oceanographic Features</a:t>
            </a:r>
            <a:endParaRPr lang="pt-BR" sz="3600" dirty="0"/>
          </a:p>
        </p:txBody>
      </p:sp>
      <p:pic>
        <p:nvPicPr>
          <p:cNvPr id="7" name="Imagem 6" descr="17_f02.jpg"/>
          <p:cNvPicPr>
            <a:picLocks noChangeAspect="1"/>
          </p:cNvPicPr>
          <p:nvPr/>
        </p:nvPicPr>
        <p:blipFill>
          <a:blip r:embed="rId3" cstate="print"/>
          <a:stretch>
            <a:fillRect/>
          </a:stretch>
        </p:blipFill>
        <p:spPr>
          <a:xfrm>
            <a:off x="35496" y="1556792"/>
            <a:ext cx="5262711" cy="4559727"/>
          </a:xfrm>
          <a:prstGeom prst="rect">
            <a:avLst/>
          </a:prstGeom>
        </p:spPr>
      </p:pic>
      <p:sp>
        <p:nvSpPr>
          <p:cNvPr id="8" name="CaixaDeTexto 7"/>
          <p:cNvSpPr txBox="1"/>
          <p:nvPr/>
        </p:nvSpPr>
        <p:spPr>
          <a:xfrm>
            <a:off x="35496" y="6286520"/>
            <a:ext cx="5880136" cy="338554"/>
          </a:xfrm>
          <a:prstGeom prst="rect">
            <a:avLst/>
          </a:prstGeom>
          <a:noFill/>
        </p:spPr>
        <p:txBody>
          <a:bodyPr wrap="none" rtlCol="0">
            <a:spAutoFit/>
          </a:bodyPr>
          <a:lstStyle/>
          <a:p>
            <a:r>
              <a:rPr lang="pt-BR" dirty="0" err="1" smtClean="0">
                <a:solidFill>
                  <a:schemeClr val="tx2"/>
                </a:solidFill>
                <a:latin typeface="+mn-lt"/>
              </a:rPr>
              <a:t>Surface</a:t>
            </a:r>
            <a:r>
              <a:rPr lang="pt-BR" dirty="0" smtClean="0">
                <a:solidFill>
                  <a:schemeClr val="tx2"/>
                </a:solidFill>
                <a:latin typeface="+mn-lt"/>
              </a:rPr>
              <a:t> </a:t>
            </a:r>
            <a:r>
              <a:rPr lang="pt-BR" dirty="0" err="1" smtClean="0">
                <a:solidFill>
                  <a:schemeClr val="tx2"/>
                </a:solidFill>
                <a:latin typeface="+mn-lt"/>
              </a:rPr>
              <a:t>circulation</a:t>
            </a:r>
            <a:r>
              <a:rPr lang="pt-BR" dirty="0" smtClean="0">
                <a:solidFill>
                  <a:schemeClr val="tx2"/>
                </a:solidFill>
                <a:latin typeface="+mn-lt"/>
              </a:rPr>
              <a:t> </a:t>
            </a:r>
            <a:r>
              <a:rPr lang="pt-BR" dirty="0" err="1" smtClean="0">
                <a:solidFill>
                  <a:schemeClr val="tx2"/>
                </a:solidFill>
                <a:latin typeface="+mn-lt"/>
              </a:rPr>
              <a:t>extracted</a:t>
            </a:r>
            <a:r>
              <a:rPr lang="pt-BR" dirty="0" smtClean="0">
                <a:solidFill>
                  <a:schemeClr val="tx2"/>
                </a:solidFill>
                <a:latin typeface="+mn-lt"/>
              </a:rPr>
              <a:t> </a:t>
            </a:r>
            <a:r>
              <a:rPr lang="pt-BR" dirty="0" err="1" smtClean="0">
                <a:solidFill>
                  <a:schemeClr val="tx2"/>
                </a:solidFill>
                <a:latin typeface="+mn-lt"/>
              </a:rPr>
              <a:t>from</a:t>
            </a:r>
            <a:r>
              <a:rPr lang="pt-BR" dirty="0" smtClean="0">
                <a:solidFill>
                  <a:schemeClr val="tx2"/>
                </a:solidFill>
                <a:latin typeface="+mn-lt"/>
              </a:rPr>
              <a:t> Peterson &amp; </a:t>
            </a:r>
            <a:r>
              <a:rPr lang="pt-BR" dirty="0" err="1" smtClean="0">
                <a:solidFill>
                  <a:schemeClr val="tx2"/>
                </a:solidFill>
                <a:latin typeface="+mn-lt"/>
              </a:rPr>
              <a:t>Stramma</a:t>
            </a:r>
            <a:r>
              <a:rPr lang="pt-BR" dirty="0" smtClean="0">
                <a:solidFill>
                  <a:schemeClr val="tx2"/>
                </a:solidFill>
                <a:latin typeface="+mn-lt"/>
              </a:rPr>
              <a:t> (1991)</a:t>
            </a:r>
            <a:endParaRPr lang="pt-BR" dirty="0">
              <a:solidFill>
                <a:schemeClr val="tx2"/>
              </a:solidFill>
              <a:latin typeface="+mn-lt"/>
            </a:endParaRPr>
          </a:p>
        </p:txBody>
      </p:sp>
      <p:sp>
        <p:nvSpPr>
          <p:cNvPr id="11" name="Retângulo 10"/>
          <p:cNvSpPr/>
          <p:nvPr/>
        </p:nvSpPr>
        <p:spPr>
          <a:xfrm>
            <a:off x="1403648" y="2574289"/>
            <a:ext cx="1080120" cy="1430776"/>
          </a:xfrm>
          <a:prstGeom prst="rect">
            <a:avLst/>
          </a:prstGeom>
          <a:noFill/>
          <a:ln w="25400"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2"/>
              </a:solidFill>
            </a:endParaRPr>
          </a:p>
        </p:txBody>
      </p:sp>
      <p:sp>
        <p:nvSpPr>
          <p:cNvPr id="9" name="CaixaDeTexto 8"/>
          <p:cNvSpPr txBox="1"/>
          <p:nvPr/>
        </p:nvSpPr>
        <p:spPr>
          <a:xfrm>
            <a:off x="539552" y="1218238"/>
            <a:ext cx="1449756" cy="338554"/>
          </a:xfrm>
          <a:prstGeom prst="rect">
            <a:avLst/>
          </a:prstGeom>
          <a:noFill/>
        </p:spPr>
        <p:txBody>
          <a:bodyPr wrap="none" rtlCol="0">
            <a:spAutoFit/>
          </a:bodyPr>
          <a:lstStyle/>
          <a:p>
            <a:r>
              <a:rPr lang="en-US" dirty="0" smtClean="0">
                <a:solidFill>
                  <a:schemeClr val="bg1"/>
                </a:solidFill>
                <a:latin typeface="+mn-lt"/>
              </a:rPr>
              <a:t>Region of study</a:t>
            </a:r>
            <a:endParaRPr lang="en-US" dirty="0">
              <a:solidFill>
                <a:schemeClr val="bg1"/>
              </a:solidFill>
              <a:latin typeface="+mn-lt"/>
            </a:endParaRPr>
          </a:p>
        </p:txBody>
      </p:sp>
      <p:sp>
        <p:nvSpPr>
          <p:cNvPr id="10" name="Retângulo 9"/>
          <p:cNvSpPr/>
          <p:nvPr/>
        </p:nvSpPr>
        <p:spPr>
          <a:xfrm>
            <a:off x="5364088" y="2780928"/>
            <a:ext cx="3779912" cy="4078039"/>
          </a:xfrm>
          <a:prstGeom prst="rect">
            <a:avLst/>
          </a:prstGeom>
        </p:spPr>
        <p:txBody>
          <a:bodyPr wrap="square">
            <a:spAutoFit/>
          </a:bodyPr>
          <a:lstStyle/>
          <a:p>
            <a:pPr marL="285750" indent="-285750" algn="just">
              <a:spcBef>
                <a:spcPts val="600"/>
              </a:spcBef>
              <a:buFont typeface="Arial" pitchFamily="34" charset="0"/>
              <a:buChar char="•"/>
            </a:pPr>
            <a:r>
              <a:rPr lang="en-US" sz="1800" b="1" dirty="0" smtClean="0">
                <a:solidFill>
                  <a:schemeClr val="tx2"/>
                </a:solidFill>
                <a:latin typeface="+mn-lt"/>
                <a:cs typeface="Times New Roman" pitchFamily="18" charset="0"/>
              </a:rPr>
              <a:t>SEC bifurcation: </a:t>
            </a:r>
            <a:r>
              <a:rPr lang="en-US" sz="1800" b="1" dirty="0" err="1" smtClean="0">
                <a:solidFill>
                  <a:schemeClr val="tx2"/>
                </a:solidFill>
                <a:latin typeface="+mn-lt"/>
                <a:cs typeface="Times New Roman" pitchFamily="18" charset="0"/>
              </a:rPr>
              <a:t>i</a:t>
            </a:r>
            <a:r>
              <a:rPr lang="en-US" sz="1800" b="1" dirty="0" smtClean="0">
                <a:solidFill>
                  <a:schemeClr val="tx2"/>
                </a:solidFill>
                <a:latin typeface="+mn-lt"/>
                <a:cs typeface="Times New Roman" pitchFamily="18" charset="0"/>
              </a:rPr>
              <a:t>) </a:t>
            </a:r>
            <a:r>
              <a:rPr lang="en-US" sz="1800" dirty="0" smtClean="0">
                <a:solidFill>
                  <a:schemeClr val="tx2"/>
                </a:solidFill>
                <a:latin typeface="+mn-lt"/>
                <a:cs typeface="Times New Roman" pitchFamily="18" charset="0"/>
              </a:rPr>
              <a:t>latitudinal excursion with depth and ii) seasonal cycle at surface </a:t>
            </a:r>
          </a:p>
          <a:p>
            <a:pPr marL="285750" indent="-285750" algn="just">
              <a:spcBef>
                <a:spcPts val="600"/>
              </a:spcBef>
              <a:buFont typeface="Arial" pitchFamily="34" charset="0"/>
              <a:buChar char="•"/>
            </a:pPr>
            <a:r>
              <a:rPr lang="en-US" sz="1800" b="1" dirty="0">
                <a:solidFill>
                  <a:schemeClr val="tx2"/>
                </a:solidFill>
                <a:latin typeface="+mn-lt"/>
                <a:cs typeface="Times New Roman" pitchFamily="18" charset="0"/>
              </a:rPr>
              <a:t>Water Mass flow directions vary with latitude: </a:t>
            </a:r>
            <a:r>
              <a:rPr lang="en-US" sz="1800" dirty="0">
                <a:solidFill>
                  <a:schemeClr val="tx2"/>
                </a:solidFill>
                <a:latin typeface="+mn-lt"/>
                <a:cs typeface="Times New Roman" pitchFamily="18" charset="0"/>
              </a:rPr>
              <a:t>TW, SACW, AAIW, NADW, AABW</a:t>
            </a:r>
            <a:r>
              <a:rPr lang="en-US" sz="1800" b="1" dirty="0">
                <a:solidFill>
                  <a:schemeClr val="tx2"/>
                </a:solidFill>
                <a:latin typeface="+mn-lt"/>
                <a:cs typeface="Times New Roman" pitchFamily="18" charset="0"/>
              </a:rPr>
              <a:t> </a:t>
            </a:r>
          </a:p>
          <a:p>
            <a:pPr marL="285750" indent="-285750" algn="just">
              <a:spcBef>
                <a:spcPts val="600"/>
              </a:spcBef>
              <a:buFont typeface="Arial" pitchFamily="34" charset="0"/>
              <a:buChar char="•"/>
            </a:pPr>
            <a:r>
              <a:rPr lang="en-US" sz="1800" b="1" dirty="0" smtClean="0">
                <a:solidFill>
                  <a:schemeClr val="tx2"/>
                </a:solidFill>
                <a:latin typeface="+mn-lt"/>
                <a:cs typeface="Times New Roman" pitchFamily="18" charset="0"/>
              </a:rPr>
              <a:t>WBC dynamics: </a:t>
            </a:r>
            <a:r>
              <a:rPr lang="en-US" sz="1800" dirty="0" err="1" smtClean="0">
                <a:solidFill>
                  <a:schemeClr val="tx2"/>
                </a:solidFill>
                <a:latin typeface="+mn-lt"/>
                <a:cs typeface="Times New Roman" pitchFamily="18" charset="0"/>
              </a:rPr>
              <a:t>meso</a:t>
            </a:r>
            <a:r>
              <a:rPr lang="en-US" sz="1800" dirty="0" smtClean="0">
                <a:solidFill>
                  <a:schemeClr val="tx2"/>
                </a:solidFill>
                <a:latin typeface="+mn-lt"/>
                <a:cs typeface="Times New Roman" pitchFamily="18" charset="0"/>
              </a:rPr>
              <a:t>-scale activity associated with BC (southward flow) and NBC/NBUC (northward flow)</a:t>
            </a:r>
          </a:p>
          <a:p>
            <a:pPr marL="285750" indent="-285750" algn="just">
              <a:spcBef>
                <a:spcPts val="600"/>
              </a:spcBef>
              <a:buFont typeface="Arial" pitchFamily="34" charset="0"/>
              <a:buChar char="•"/>
            </a:pPr>
            <a:r>
              <a:rPr lang="pt-BR" sz="1800" b="1" dirty="0" err="1" smtClean="0">
                <a:solidFill>
                  <a:schemeClr val="tx2"/>
                </a:solidFill>
                <a:latin typeface="+mn-lt"/>
                <a:cs typeface="Times New Roman" pitchFamily="18" charset="0"/>
              </a:rPr>
              <a:t>Brazil-Falklands</a:t>
            </a:r>
            <a:r>
              <a:rPr lang="pt-BR" sz="1800" b="1" dirty="0" smtClean="0">
                <a:solidFill>
                  <a:schemeClr val="tx2"/>
                </a:solidFill>
                <a:latin typeface="+mn-lt"/>
                <a:cs typeface="Times New Roman" pitchFamily="18" charset="0"/>
              </a:rPr>
              <a:t> </a:t>
            </a:r>
            <a:r>
              <a:rPr lang="pt-BR" sz="1800" b="1" dirty="0" err="1" smtClean="0">
                <a:solidFill>
                  <a:schemeClr val="tx2"/>
                </a:solidFill>
                <a:latin typeface="+mn-lt"/>
                <a:cs typeface="Times New Roman" pitchFamily="18" charset="0"/>
              </a:rPr>
              <a:t>Confluence</a:t>
            </a:r>
            <a:endParaRPr lang="en-US" sz="1800" b="1" dirty="0" smtClean="0">
              <a:solidFill>
                <a:schemeClr val="tx2"/>
              </a:solidFill>
              <a:latin typeface="+mn-lt"/>
              <a:cs typeface="Times New Roman" pitchFamily="18" charset="0"/>
            </a:endParaRPr>
          </a:p>
          <a:p>
            <a:pPr marL="285750" indent="-285750" algn="just">
              <a:spcBef>
                <a:spcPts val="600"/>
              </a:spcBef>
              <a:buFont typeface="Arial" pitchFamily="34" charset="0"/>
              <a:buChar char="•"/>
            </a:pPr>
            <a:r>
              <a:rPr lang="en-US" sz="1800" b="1" dirty="0" smtClean="0">
                <a:solidFill>
                  <a:schemeClr val="tx2"/>
                </a:solidFill>
                <a:latin typeface="+mn-lt"/>
                <a:cs typeface="Times New Roman" pitchFamily="18" charset="0"/>
              </a:rPr>
              <a:t>Passage of atmospheric frontal system</a:t>
            </a:r>
          </a:p>
          <a:p>
            <a:pPr marL="285750" indent="-285750" algn="just">
              <a:spcBef>
                <a:spcPts val="600"/>
              </a:spcBef>
              <a:buFont typeface="Arial" pitchFamily="34" charset="0"/>
              <a:buChar char="•"/>
            </a:pPr>
            <a:r>
              <a:rPr lang="pt-BR" sz="1800" b="1" dirty="0" err="1" smtClean="0">
                <a:solidFill>
                  <a:schemeClr val="tx2"/>
                </a:solidFill>
                <a:latin typeface="+mn-lt"/>
                <a:cs typeface="Times New Roman" pitchFamily="18" charset="0"/>
              </a:rPr>
              <a:t>Tides</a:t>
            </a:r>
            <a:r>
              <a:rPr lang="pt-BR" sz="1800" b="1" dirty="0" smtClean="0">
                <a:solidFill>
                  <a:schemeClr val="tx2"/>
                </a:solidFill>
                <a:latin typeface="+mn-lt"/>
                <a:cs typeface="Times New Roman" pitchFamily="18" charset="0"/>
              </a:rPr>
              <a:t> </a:t>
            </a:r>
            <a:r>
              <a:rPr lang="pt-BR" sz="1800" b="1" dirty="0" err="1" smtClean="0">
                <a:solidFill>
                  <a:schemeClr val="tx2"/>
                </a:solidFill>
                <a:latin typeface="+mn-lt"/>
                <a:cs typeface="Times New Roman" pitchFamily="18" charset="0"/>
              </a:rPr>
              <a:t>and</a:t>
            </a:r>
            <a:r>
              <a:rPr lang="pt-BR" sz="1800" b="1" dirty="0" smtClean="0">
                <a:solidFill>
                  <a:schemeClr val="tx2"/>
                </a:solidFill>
                <a:latin typeface="+mn-lt"/>
                <a:cs typeface="Times New Roman" pitchFamily="18" charset="0"/>
              </a:rPr>
              <a:t> River </a:t>
            </a:r>
            <a:r>
              <a:rPr lang="pt-BR" sz="1800" b="1" dirty="0" err="1" smtClean="0">
                <a:solidFill>
                  <a:schemeClr val="tx2"/>
                </a:solidFill>
                <a:latin typeface="+mn-lt"/>
                <a:cs typeface="Times New Roman" pitchFamily="18" charset="0"/>
              </a:rPr>
              <a:t>inflow</a:t>
            </a:r>
            <a:endParaRPr lang="en-US" sz="1800" b="1" dirty="0" smtClean="0">
              <a:solidFill>
                <a:schemeClr val="tx2"/>
              </a:solidFill>
              <a:latin typeface="+mn-lt"/>
              <a:cs typeface="Times New Roman" pitchFamily="18" charset="0"/>
            </a:endParaRPr>
          </a:p>
        </p:txBody>
      </p:sp>
      <p:pic>
        <p:nvPicPr>
          <p:cNvPr id="12" name="Picture 2"/>
          <p:cNvPicPr>
            <a:picLocks noChangeAspect="1" noChangeArrowheads="1"/>
          </p:cNvPicPr>
          <p:nvPr/>
        </p:nvPicPr>
        <p:blipFill>
          <a:blip r:embed="rId4" cstate="print"/>
          <a:srcRect/>
          <a:stretch>
            <a:fillRect/>
          </a:stretch>
        </p:blipFill>
        <p:spPr bwMode="auto">
          <a:xfrm>
            <a:off x="5633034" y="116632"/>
            <a:ext cx="3547478" cy="2457657"/>
          </a:xfrm>
          <a:prstGeom prst="rect">
            <a:avLst/>
          </a:prstGeom>
          <a:noFill/>
          <a:ln w="9525">
            <a:noFill/>
            <a:miter lim="800000"/>
            <a:headEnd/>
            <a:tailEnd/>
          </a:ln>
          <a:effectLst/>
        </p:spPr>
      </p:pic>
      <p:sp>
        <p:nvSpPr>
          <p:cNvPr id="13" name="Retângulo 12"/>
          <p:cNvSpPr/>
          <p:nvPr/>
        </p:nvSpPr>
        <p:spPr>
          <a:xfrm>
            <a:off x="6516216" y="2204864"/>
            <a:ext cx="2783749" cy="276999"/>
          </a:xfrm>
          <a:prstGeom prst="rect">
            <a:avLst/>
          </a:prstGeom>
        </p:spPr>
        <p:txBody>
          <a:bodyPr wrap="square">
            <a:spAutoFit/>
          </a:bodyPr>
          <a:lstStyle/>
          <a:p>
            <a:r>
              <a:rPr lang="pt-BR" sz="1200" dirty="0" err="1" smtClean="0">
                <a:solidFill>
                  <a:schemeClr val="tx2"/>
                </a:solidFill>
              </a:rPr>
              <a:t>Extracted</a:t>
            </a:r>
            <a:r>
              <a:rPr lang="pt-BR" sz="1200" dirty="0" smtClean="0">
                <a:solidFill>
                  <a:schemeClr val="tx2"/>
                </a:solidFill>
              </a:rPr>
              <a:t> </a:t>
            </a:r>
            <a:r>
              <a:rPr lang="pt-BR" sz="1200" dirty="0" err="1" smtClean="0">
                <a:solidFill>
                  <a:schemeClr val="tx2"/>
                </a:solidFill>
              </a:rPr>
              <a:t>from</a:t>
            </a:r>
            <a:r>
              <a:rPr lang="pt-BR" sz="1200" dirty="0" smtClean="0">
                <a:solidFill>
                  <a:schemeClr val="tx2"/>
                </a:solidFill>
              </a:rPr>
              <a:t> Calado et al (2008)</a:t>
            </a:r>
            <a:endParaRPr lang="pt-BR" sz="1200" dirty="0">
              <a:solidFill>
                <a:schemeClr val="tx2"/>
              </a:solidFill>
            </a:endParaRPr>
          </a:p>
        </p:txBody>
      </p:sp>
      <p:sp>
        <p:nvSpPr>
          <p:cNvPr id="2" name="Seta dobrada 1"/>
          <p:cNvSpPr/>
          <p:nvPr/>
        </p:nvSpPr>
        <p:spPr>
          <a:xfrm>
            <a:off x="1763688" y="2274797"/>
            <a:ext cx="3869346" cy="299492"/>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Oceanic Model Adopted </a:t>
            </a:r>
            <a:endParaRPr lang="en-US" dirty="0"/>
          </a:p>
        </p:txBody>
      </p:sp>
      <p:sp>
        <p:nvSpPr>
          <p:cNvPr id="4" name="Espaço Reservado para Conteúdo 3"/>
          <p:cNvSpPr>
            <a:spLocks noGrp="1"/>
          </p:cNvSpPr>
          <p:nvPr>
            <p:ph sz="quarter" idx="2"/>
          </p:nvPr>
        </p:nvSpPr>
        <p:spPr>
          <a:xfrm>
            <a:off x="571472" y="2428868"/>
            <a:ext cx="4000528" cy="4429132"/>
          </a:xfrm>
        </p:spPr>
        <p:txBody>
          <a:bodyPr>
            <a:noAutofit/>
          </a:bodyPr>
          <a:lstStyle/>
          <a:p>
            <a:pPr algn="just">
              <a:buClr>
                <a:schemeClr val="tx2"/>
              </a:buClr>
              <a:buSzPct val="100000"/>
              <a:buFont typeface="Arial" pitchFamily="34" charset="0"/>
              <a:buChar char="•"/>
            </a:pPr>
            <a:r>
              <a:rPr lang="en-US" sz="1800" dirty="0" smtClean="0">
                <a:solidFill>
                  <a:schemeClr val="tx2"/>
                </a:solidFill>
              </a:rPr>
              <a:t>A hierarchy of numerical models are being tested as part of the efforts to implement an operational modeling system for the South Atlantic Ocean</a:t>
            </a:r>
          </a:p>
          <a:p>
            <a:pPr algn="just">
              <a:buClr>
                <a:schemeClr val="tx2"/>
              </a:buClr>
              <a:buSzPct val="100000"/>
              <a:buFont typeface="Arial" pitchFamily="34" charset="0"/>
              <a:buChar char="•"/>
            </a:pPr>
            <a:r>
              <a:rPr lang="en-US" sz="1800" dirty="0" smtClean="0">
                <a:solidFill>
                  <a:schemeClr val="tx2"/>
                </a:solidFill>
              </a:rPr>
              <a:t>Versions of the Hybrid Coordinate Ocean Model (HYCOM) from 1/4</a:t>
            </a:r>
            <a:r>
              <a:rPr lang="en-US" sz="1800" dirty="0" smtClean="0">
                <a:solidFill>
                  <a:schemeClr val="tx2"/>
                </a:solidFill>
                <a:sym typeface="Symbol"/>
              </a:rPr>
              <a:t></a:t>
            </a:r>
            <a:r>
              <a:rPr lang="en-US" sz="1800" dirty="0" smtClean="0">
                <a:solidFill>
                  <a:schemeClr val="tx2"/>
                </a:solidFill>
              </a:rPr>
              <a:t> (whole Atlantic Ocean) to 1/12</a:t>
            </a:r>
            <a:r>
              <a:rPr lang="en-US" sz="1800" dirty="0" smtClean="0">
                <a:solidFill>
                  <a:schemeClr val="tx2"/>
                </a:solidFill>
                <a:sym typeface="Symbol"/>
              </a:rPr>
              <a:t></a:t>
            </a:r>
            <a:r>
              <a:rPr lang="en-US" sz="1800" dirty="0" smtClean="0">
                <a:solidFill>
                  <a:schemeClr val="tx2"/>
                </a:solidFill>
              </a:rPr>
              <a:t> (Equatorial and South Atlantic) are implemented at REMO</a:t>
            </a:r>
            <a:endParaRPr lang="en-US" sz="1800" dirty="0" smtClean="0"/>
          </a:p>
          <a:p>
            <a:pPr algn="just">
              <a:buClr>
                <a:schemeClr val="tx2"/>
              </a:buClr>
              <a:buSzPct val="100000"/>
              <a:buFont typeface="Arial" pitchFamily="34" charset="0"/>
              <a:buChar char="•"/>
            </a:pPr>
            <a:r>
              <a:rPr lang="en-US" sz="1800" dirty="0" smtClean="0">
                <a:solidFill>
                  <a:schemeClr val="tx2"/>
                </a:solidFill>
              </a:rPr>
              <a:t>Outputs from global OCCAM l/12 (no data assimilation) and HYCOM/NCODA 1/12</a:t>
            </a:r>
            <a:r>
              <a:rPr lang="en-US" sz="1800" dirty="0" smtClean="0">
                <a:solidFill>
                  <a:schemeClr val="tx2"/>
                </a:solidFill>
                <a:sym typeface="Symbol"/>
              </a:rPr>
              <a:t></a:t>
            </a:r>
            <a:r>
              <a:rPr lang="en-US" sz="1800" dirty="0" smtClean="0">
                <a:solidFill>
                  <a:schemeClr val="tx2"/>
                </a:solidFill>
              </a:rPr>
              <a:t> (with data assimilation) are used to provide initial and boundary conditions for the regional models</a:t>
            </a:r>
          </a:p>
        </p:txBody>
      </p:sp>
      <p:sp>
        <p:nvSpPr>
          <p:cNvPr id="6" name="Espaço Reservado para Conteúdo 5"/>
          <p:cNvSpPr>
            <a:spLocks noGrp="1"/>
          </p:cNvSpPr>
          <p:nvPr>
            <p:ph sz="quarter" idx="4"/>
          </p:nvPr>
        </p:nvSpPr>
        <p:spPr/>
        <p:txBody>
          <a:bodyPr>
            <a:normAutofit/>
          </a:bodyPr>
          <a:lstStyle/>
          <a:p>
            <a:pPr algn="just">
              <a:buClr>
                <a:schemeClr val="tx2"/>
              </a:buClr>
              <a:buSzPct val="100000"/>
              <a:buFont typeface="Arial" pitchFamily="34" charset="0"/>
              <a:buChar char="•"/>
            </a:pPr>
            <a:r>
              <a:rPr lang="en-US" sz="1800" dirty="0" smtClean="0">
                <a:solidFill>
                  <a:schemeClr val="tx2"/>
                </a:solidFill>
              </a:rPr>
              <a:t>Focus on particular details of the ocean circulation such as the interaction of the Brazil Current eddies with tidal and wind-driven circulation on the continental shelf/slope</a:t>
            </a:r>
          </a:p>
          <a:p>
            <a:pPr algn="just">
              <a:buClr>
                <a:schemeClr val="tx2"/>
              </a:buClr>
              <a:buSzPct val="100000"/>
              <a:buFont typeface="Arial" pitchFamily="34" charset="0"/>
              <a:buChar char="•"/>
            </a:pPr>
            <a:r>
              <a:rPr lang="en-US" sz="1800" dirty="0" smtClean="0">
                <a:solidFill>
                  <a:schemeClr val="tx2"/>
                </a:solidFill>
              </a:rPr>
              <a:t>Versions of ROMS and HYCOM with tides (not discussed here) with few km of resolution are implemented along the Brazilian coast</a:t>
            </a:r>
            <a:endParaRPr lang="en-US" sz="1800" dirty="0">
              <a:solidFill>
                <a:schemeClr val="tx2"/>
              </a:solidFill>
            </a:endParaRPr>
          </a:p>
        </p:txBody>
      </p:sp>
      <p:sp>
        <p:nvSpPr>
          <p:cNvPr id="3" name="Espaço Reservado para Texto 2"/>
          <p:cNvSpPr>
            <a:spLocks noGrp="1"/>
          </p:cNvSpPr>
          <p:nvPr>
            <p:ph type="body" sz="quarter" idx="1"/>
          </p:nvPr>
        </p:nvSpPr>
        <p:spPr>
          <a:xfrm>
            <a:off x="4932040" y="1556792"/>
            <a:ext cx="3886200" cy="640080"/>
          </a:xfrm>
        </p:spPr>
        <p:txBody>
          <a:bodyPr/>
          <a:lstStyle/>
          <a:p>
            <a:pPr algn="ctr"/>
            <a:r>
              <a:rPr lang="en-US" dirty="0" smtClean="0"/>
              <a:t>Regional Ocean Models</a:t>
            </a:r>
            <a:endParaRPr lang="en-US" dirty="0"/>
          </a:p>
        </p:txBody>
      </p:sp>
      <p:sp>
        <p:nvSpPr>
          <p:cNvPr id="5" name="Espaço Reservado para Texto 4"/>
          <p:cNvSpPr>
            <a:spLocks noGrp="1"/>
          </p:cNvSpPr>
          <p:nvPr>
            <p:ph type="body" sz="quarter" idx="3"/>
          </p:nvPr>
        </p:nvSpPr>
        <p:spPr>
          <a:xfrm>
            <a:off x="827584" y="1556792"/>
            <a:ext cx="3886200" cy="640080"/>
          </a:xfrm>
        </p:spPr>
        <p:txBody>
          <a:bodyPr/>
          <a:lstStyle/>
          <a:p>
            <a:pPr algn="ctr"/>
            <a:r>
              <a:rPr lang="en-US" dirty="0" smtClean="0"/>
              <a:t>Global/Basin Scale Ocean Models</a:t>
            </a:r>
            <a:endParaRPr lang="en-US" dirty="0"/>
          </a:p>
        </p:txBody>
      </p:sp>
      <p:pic>
        <p:nvPicPr>
          <p:cNvPr id="7" name="Picture 13" descr="D:\Mauro\rede_REMO\web_page\logos\logo_novodisco_remo.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298066"/>
            <a:ext cx="8153400" cy="869950"/>
          </a:xfrm>
        </p:spPr>
        <p:txBody>
          <a:bodyPr>
            <a:normAutofit/>
          </a:bodyPr>
          <a:lstStyle/>
          <a:p>
            <a:r>
              <a:rPr lang="en-US" dirty="0" smtClean="0"/>
              <a:t>Regional Grids – METAREA V</a:t>
            </a:r>
            <a:endParaRPr lang="en-US" dirty="0"/>
          </a:p>
        </p:txBody>
      </p:sp>
      <p:pic>
        <p:nvPicPr>
          <p:cNvPr id="15" name="Imagem 14" descr="D:\Mauro\cnpq\produtividade_pesquisa_2013_2015\metaarea_v_2.png"/>
          <p:cNvPicPr>
            <a:picLocks noChangeAspect="1"/>
          </p:cNvPicPr>
          <p:nvPr/>
        </p:nvPicPr>
        <p:blipFill rotWithShape="1">
          <a:blip r:embed="rId3">
            <a:extLst>
              <a:ext uri="{28A0092B-C50C-407E-A947-70E740481C1C}">
                <a14:useLocalDpi xmlns:a14="http://schemas.microsoft.com/office/drawing/2010/main" val="0"/>
              </a:ext>
            </a:extLst>
          </a:blip>
          <a:srcRect l="15490" t="7352" r="14013" b="6875"/>
          <a:stretch/>
        </p:blipFill>
        <p:spPr bwMode="auto">
          <a:xfrm>
            <a:off x="323528" y="1556792"/>
            <a:ext cx="5672228" cy="5176007"/>
          </a:xfrm>
          <a:prstGeom prst="rect">
            <a:avLst/>
          </a:prstGeom>
          <a:noFill/>
          <a:ln>
            <a:noFill/>
          </a:ln>
          <a:extLst>
            <a:ext uri="{53640926-AAD7-44D8-BBD7-CCE9431645EC}">
              <a14:shadowObscured xmlns:a14="http://schemas.microsoft.com/office/drawing/2010/main"/>
            </a:ext>
          </a:extLst>
        </p:spPr>
      </p:pic>
      <p:sp>
        <p:nvSpPr>
          <p:cNvPr id="6" name="CaixaDeTexto 5"/>
          <p:cNvSpPr txBox="1"/>
          <p:nvPr/>
        </p:nvSpPr>
        <p:spPr>
          <a:xfrm>
            <a:off x="3960056" y="1628800"/>
            <a:ext cx="1152000" cy="828000"/>
          </a:xfrm>
          <a:prstGeom prst="rect">
            <a:avLst/>
          </a:prstGeom>
          <a:solidFill>
            <a:schemeClr val="bg1"/>
          </a:solidFill>
        </p:spPr>
        <p:txBody>
          <a:bodyPr wrap="square" rtlCol="0">
            <a:spAutoFit/>
          </a:bodyPr>
          <a:lstStyle/>
          <a:p>
            <a:r>
              <a:rPr lang="en-US" b="1" dirty="0" smtClean="0">
                <a:solidFill>
                  <a:srgbClr val="FF0000"/>
                </a:solidFill>
              </a:rPr>
              <a:t>---</a:t>
            </a:r>
            <a:r>
              <a:rPr lang="en-US" sz="1000" dirty="0" smtClean="0"/>
              <a:t> N/NE grid</a:t>
            </a:r>
          </a:p>
          <a:p>
            <a:r>
              <a:rPr lang="en-US" b="1" dirty="0" smtClean="0">
                <a:solidFill>
                  <a:srgbClr val="00FF00"/>
                </a:solidFill>
              </a:rPr>
              <a:t>---</a:t>
            </a:r>
            <a:r>
              <a:rPr lang="en-US" sz="1000" dirty="0" smtClean="0"/>
              <a:t> E grid</a:t>
            </a:r>
          </a:p>
          <a:p>
            <a:r>
              <a:rPr lang="en-US" b="1" dirty="0" smtClean="0">
                <a:solidFill>
                  <a:srgbClr val="FF33CC"/>
                </a:solidFill>
              </a:rPr>
              <a:t>---</a:t>
            </a:r>
            <a:r>
              <a:rPr lang="en-US" sz="1000" dirty="0" smtClean="0"/>
              <a:t> S/SE grid</a:t>
            </a:r>
            <a:endParaRPr lang="pt-BR" sz="1000" dirty="0"/>
          </a:p>
        </p:txBody>
      </p:sp>
      <p:sp>
        <p:nvSpPr>
          <p:cNvPr id="11" name="Retângulo 10"/>
          <p:cNvSpPr/>
          <p:nvPr/>
        </p:nvSpPr>
        <p:spPr>
          <a:xfrm>
            <a:off x="1259632" y="1655992"/>
            <a:ext cx="2520280" cy="134096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6300192" y="5157192"/>
            <a:ext cx="2520281" cy="1200329"/>
          </a:xfrm>
          <a:prstGeom prst="rect">
            <a:avLst/>
          </a:prstGeom>
          <a:noFill/>
        </p:spPr>
        <p:txBody>
          <a:bodyPr wrap="square" rtlCol="0">
            <a:spAutoFit/>
          </a:bodyPr>
          <a:lstStyle/>
          <a:p>
            <a:pPr algn="just"/>
            <a:r>
              <a:rPr lang="en-US" sz="1800" b="1" dirty="0">
                <a:solidFill>
                  <a:srgbClr val="002060"/>
                </a:solidFill>
                <a:latin typeface="+mn-lt"/>
              </a:rPr>
              <a:t>METAREA V</a:t>
            </a:r>
            <a:r>
              <a:rPr lang="en-US" sz="1800" dirty="0">
                <a:solidFill>
                  <a:srgbClr val="002060"/>
                </a:solidFill>
                <a:latin typeface="+mn-lt"/>
              </a:rPr>
              <a:t> - Brazilian responsibility </a:t>
            </a:r>
            <a:r>
              <a:rPr lang="en-US" sz="1800" dirty="0" smtClean="0">
                <a:solidFill>
                  <a:srgbClr val="002060"/>
                </a:solidFill>
                <a:latin typeface="+mn-lt"/>
              </a:rPr>
              <a:t>(WMO-IOC/JCOMM) for marine forecasts and warnings</a:t>
            </a:r>
            <a:endParaRPr lang="pt-BR" sz="1800" dirty="0">
              <a:solidFill>
                <a:srgbClr val="002060"/>
              </a:solidFill>
              <a:latin typeface="+mn-lt"/>
            </a:endParaRPr>
          </a:p>
        </p:txBody>
      </p:sp>
      <p:pic>
        <p:nvPicPr>
          <p:cNvPr id="24578" name="Picture 2" descr="http://www.rederemo.org/html/produtos/hycom/CHM/Previsao_1_4/20121023/figuras/temp_web_z000m_024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553910"/>
            <a:ext cx="3148244" cy="35341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D:\Mauro\rede_REMO\web_page\logos\logo_novodisco_remo.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11663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43605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dian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9871</TotalTime>
  <Words>2236</Words>
  <Application>Microsoft Office PowerPoint</Application>
  <PresentationFormat>Apresentação na tela (4:3)</PresentationFormat>
  <Paragraphs>220</Paragraphs>
  <Slides>28</Slides>
  <Notes>17</Notes>
  <HiddenSlides>1</HiddenSlides>
  <MMClips>0</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28</vt:i4>
      </vt:variant>
    </vt:vector>
  </HeadingPairs>
  <TitlesOfParts>
    <vt:vector size="30" baseType="lpstr">
      <vt:lpstr>Mediano</vt:lpstr>
      <vt:lpstr>Imagem de bitmap</vt:lpstr>
      <vt:lpstr>An overview of the shelf and shelf/slope regional modeling initiatives along the Brazilian coast:  the REMO contribution towards operational oceanography and environmental monitoring </vt:lpstr>
      <vt:lpstr>Outline</vt:lpstr>
      <vt:lpstr>Goals</vt:lpstr>
      <vt:lpstr>REMO´s Workflow</vt:lpstr>
      <vt:lpstr>Computational Resources</vt:lpstr>
      <vt:lpstr>Oil activity (exploratory blocks and production fields, updated December 2011) </vt:lpstr>
      <vt:lpstr>Oceanographic Features</vt:lpstr>
      <vt:lpstr>Oceanic Model Adopted </vt:lpstr>
      <vt:lpstr>Regional Grids – METAREA V</vt:lpstr>
      <vt:lpstr>ROMS General Configurations</vt:lpstr>
      <vt:lpstr>ROMS Pilot grid</vt:lpstr>
      <vt:lpstr>ROMS Pilot grid</vt:lpstr>
      <vt:lpstr>Apresentação do PowerPoint</vt:lpstr>
      <vt:lpstr>ROMS Pilot grid</vt:lpstr>
      <vt:lpstr>Apresentação do PowerPoint</vt:lpstr>
      <vt:lpstr>Apresentação do PowerPoint</vt:lpstr>
      <vt:lpstr>Apresentação do PowerPoint</vt:lpstr>
      <vt:lpstr>ROMS 1/36° E grid</vt:lpstr>
      <vt:lpstr>ROMS 1/36° E grid</vt:lpstr>
      <vt:lpstr>ROMS 1/36° E grid</vt:lpstr>
      <vt:lpstr>ROMS 1/36° E grid</vt:lpstr>
      <vt:lpstr>ROMS 1/24° S-SE grid</vt:lpstr>
      <vt:lpstr>ROMS 1/24° S-SE grid</vt:lpstr>
      <vt:lpstr>ROMS 1/24° S-SE grid</vt:lpstr>
      <vt:lpstr>Summary</vt:lpstr>
      <vt:lpstr>Future Plans</vt:lpstr>
      <vt:lpstr>References</vt:lpstr>
      <vt:lpstr>Apresentação do PowerPoint</vt:lpstr>
    </vt:vector>
  </TitlesOfParts>
  <Company>PETROBRAS 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 Modelagem e Monitoramento Oceanográfico e Ambiental</dc:title>
  <dc:creator>Petrobras</dc:creator>
  <cp:lastModifiedBy>Mauro</cp:lastModifiedBy>
  <cp:revision>672</cp:revision>
  <dcterms:created xsi:type="dcterms:W3CDTF">2005-08-18T13:18:56Z</dcterms:created>
  <dcterms:modified xsi:type="dcterms:W3CDTF">2012-10-24T16:35:11Z</dcterms:modified>
</cp:coreProperties>
</file>