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5" r:id="rId3"/>
  </p:sldMasterIdLst>
  <p:notesMasterIdLst>
    <p:notesMasterId r:id="rId51"/>
  </p:notesMasterIdLst>
  <p:handoutMasterIdLst>
    <p:handoutMasterId r:id="rId52"/>
  </p:handoutMasterIdLst>
  <p:sldIdLst>
    <p:sldId id="310" r:id="rId4"/>
    <p:sldId id="280" r:id="rId5"/>
    <p:sldId id="272" r:id="rId6"/>
    <p:sldId id="278" r:id="rId7"/>
    <p:sldId id="277" r:id="rId8"/>
    <p:sldId id="304" r:id="rId9"/>
    <p:sldId id="295" r:id="rId10"/>
    <p:sldId id="259" r:id="rId11"/>
    <p:sldId id="279" r:id="rId12"/>
    <p:sldId id="260" r:id="rId13"/>
    <p:sldId id="262" r:id="rId14"/>
    <p:sldId id="286" r:id="rId15"/>
    <p:sldId id="264" r:id="rId16"/>
    <p:sldId id="263" r:id="rId17"/>
    <p:sldId id="293" r:id="rId18"/>
    <p:sldId id="287" r:id="rId19"/>
    <p:sldId id="288" r:id="rId20"/>
    <p:sldId id="289" r:id="rId21"/>
    <p:sldId id="290" r:id="rId22"/>
    <p:sldId id="291" r:id="rId23"/>
    <p:sldId id="292" r:id="rId24"/>
    <p:sldId id="266" r:id="rId25"/>
    <p:sldId id="319" r:id="rId26"/>
    <p:sldId id="296" r:id="rId27"/>
    <p:sldId id="297" r:id="rId28"/>
    <p:sldId id="275" r:id="rId29"/>
    <p:sldId id="317" r:id="rId30"/>
    <p:sldId id="301" r:id="rId31"/>
    <p:sldId id="276" r:id="rId32"/>
    <p:sldId id="316" r:id="rId33"/>
    <p:sldId id="309" r:id="rId34"/>
    <p:sldId id="268" r:id="rId35"/>
    <p:sldId id="267" r:id="rId36"/>
    <p:sldId id="320" r:id="rId37"/>
    <p:sldId id="314" r:id="rId38"/>
    <p:sldId id="270" r:id="rId39"/>
    <p:sldId id="312" r:id="rId40"/>
    <p:sldId id="313" r:id="rId41"/>
    <p:sldId id="321" r:id="rId42"/>
    <p:sldId id="311" r:id="rId43"/>
    <p:sldId id="269" r:id="rId44"/>
    <p:sldId id="322" r:id="rId45"/>
    <p:sldId id="281" r:id="rId46"/>
    <p:sldId id="285" r:id="rId47"/>
    <p:sldId id="284" r:id="rId48"/>
    <p:sldId id="273" r:id="rId49"/>
    <p:sldId id="30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B73A"/>
    <a:srgbClr val="F921EF"/>
    <a:srgbClr val="9900FF"/>
    <a:srgbClr val="00CCCC"/>
    <a:srgbClr val="33FFFF"/>
    <a:srgbClr val="993300"/>
    <a:srgbClr val="996633"/>
    <a:srgbClr val="00F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59" autoAdjust="0"/>
  </p:normalViewPr>
  <p:slideViewPr>
    <p:cSldViewPr snapToGrid="0" snapToObjects="1">
      <p:cViewPr varScale="1">
        <p:scale>
          <a:sx n="97" d="100"/>
          <a:sy n="97" d="100"/>
        </p:scale>
        <p:origin x="-10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wmf"/><Relationship Id="rId12" Type="http://schemas.openxmlformats.org/officeDocument/2006/relationships/image" Target="../media/image53.wmf"/><Relationship Id="rId13" Type="http://schemas.openxmlformats.org/officeDocument/2006/relationships/image" Target="../media/image54.wmf"/><Relationship Id="rId14" Type="http://schemas.openxmlformats.org/officeDocument/2006/relationships/image" Target="../media/image55.wmf"/><Relationship Id="rId15" Type="http://schemas.openxmlformats.org/officeDocument/2006/relationships/image" Target="../media/image56.wmf"/><Relationship Id="rId16" Type="http://schemas.openxmlformats.org/officeDocument/2006/relationships/image" Target="../media/image57.wmf"/><Relationship Id="rId17" Type="http://schemas.openxmlformats.org/officeDocument/2006/relationships/image" Target="../media/image58.wmf"/><Relationship Id="rId18" Type="http://schemas.openxmlformats.org/officeDocument/2006/relationships/image" Target="../media/image59.wmf"/><Relationship Id="rId19" Type="http://schemas.openxmlformats.org/officeDocument/2006/relationships/image" Target="../media/image60.wmf"/><Relationship Id="rId1" Type="http://schemas.openxmlformats.org/officeDocument/2006/relationships/image" Target="../media/image42.wmf"/><Relationship Id="rId2" Type="http://schemas.openxmlformats.org/officeDocument/2006/relationships/image" Target="../media/image43.wmf"/><Relationship Id="rId3" Type="http://schemas.openxmlformats.org/officeDocument/2006/relationships/image" Target="../media/image44.wmf"/><Relationship Id="rId4" Type="http://schemas.openxmlformats.org/officeDocument/2006/relationships/image" Target="../media/image45.wmf"/><Relationship Id="rId5" Type="http://schemas.openxmlformats.org/officeDocument/2006/relationships/image" Target="../media/image46.wmf"/><Relationship Id="rId6" Type="http://schemas.openxmlformats.org/officeDocument/2006/relationships/image" Target="../media/image47.wmf"/><Relationship Id="rId7" Type="http://schemas.openxmlformats.org/officeDocument/2006/relationships/image" Target="../media/image48.wmf"/><Relationship Id="rId8" Type="http://schemas.openxmlformats.org/officeDocument/2006/relationships/image" Target="../media/image49.wmf"/><Relationship Id="rId9" Type="http://schemas.openxmlformats.org/officeDocument/2006/relationships/image" Target="../media/image50.wmf"/><Relationship Id="rId10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4" Type="http://schemas.openxmlformats.org/officeDocument/2006/relationships/image" Target="../media/image67.wmf"/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D8559-370F-0C46-9967-58633C07EABA}" type="datetimeFigureOut">
              <a:rPr lang="en-US" smtClean="0"/>
              <a:t>10/25/12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6FA26-7B51-8248-ABA4-960161EC2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199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1458E-1EBE-4B4F-A53F-CDAB7D2356C6}" type="datetimeFigureOut">
              <a:rPr lang="en-US" smtClean="0"/>
              <a:t>10/25/12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4D484-3075-F343-B945-F48A6F4A0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93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41028" indent="-370885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4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49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A42C13-59D3-EC44-8E96-3213D2314FA9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35E812-979F-C246-BA14-12D2F91C79A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23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229BB5-DC17-5C44-9E24-22411A0E1D3C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13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3A566-C17B-2B40-AAF6-5148866B88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9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1: Map of glider tracks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EcoMon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stations, and timeline. Definition of 3 regions. Seasons.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D484-3075-F343-B945-F48A6F4A00D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36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D484-3075-F343-B945-F48A6F4A00D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48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D484-3075-F343-B945-F48A6F4A00D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48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D484-3075-F343-B945-F48A6F4A00D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48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D484-3075-F343-B945-F48A6F4A00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48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D484-3075-F343-B945-F48A6F4A00D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48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6: Mean (2010-2011) surface velocity from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(a) HF-radar and (b)-(h) the respective models at 2 m below surface. For the models, colored dots show the magnitude of the complex correlation between daily HF-radar and model. 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70E6-AE7B-5D41-AA5A-17159A5F8DA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5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453B3D-BA1E-EA4C-A9E8-25A9B990E8CE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214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3A566-C17B-2B40-AAF6-5148866B88C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60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541028" indent="-370885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24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0498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5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0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A42C13-59D3-EC44-8E96-3213D2314FA9}" type="slidenum">
              <a:rPr lang="en-US" sz="1200">
                <a:solidFill>
                  <a:srgbClr val="000000"/>
                </a:solidFill>
              </a:rPr>
              <a:pPr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317B17-30C9-C340-8DAA-10479BC7AA11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71AE89-57E5-EE44-BB10-051425DD2AE1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17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8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037278-230B-C74A-AFDD-7199E437B15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22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6FBB7F-423E-094A-8DE5-2F761183F894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23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9370EB-170A-0748-9962-CF8249069BFB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74A1D6-EEB0-E24B-A430-B899CDED00F5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23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D9693F-5049-114F-A176-C0FA693DFA77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1EC52-2E44-9245-A585-E893D66947F6}" type="datetime1">
              <a:rPr lang="en-US" smtClean="0"/>
              <a:t>10/25/12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1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D5E0-819C-5545-9CEA-6DD9044B5F50}" type="datetime1">
              <a:rPr lang="en-US" smtClean="0"/>
              <a:t>10/25/12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6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A3CD-5CCA-0345-9A67-8BF3E2AF26EE}" type="datetime1">
              <a:rPr lang="en-US" smtClean="0"/>
              <a:t>10/25/12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48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E46005B-27F2-0E46-8E23-0B748B91CEDA}" type="datetime1">
              <a:rPr lang="en-US" smtClean="0"/>
              <a:t>10/25/12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07F4A5A-600F-7849-B73E-6EEB80596A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54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02918F4-AA22-9E49-A7F0-D81471005290}" type="datetime1">
              <a:rPr lang="en-US" smtClean="0"/>
              <a:t>10/25/12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5BE80F4-6DC1-574B-964A-24E4F829D9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87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8F29A6-955F-E840-9775-2EB5501601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93118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64EE6BF-8575-964F-8422-9FEDF5501C15}" type="datetime1">
              <a:rPr lang="en-US" smtClean="0">
                <a:solidFill>
                  <a:prstClr val="black"/>
                </a:solidFill>
              </a:rPr>
              <a:t>10/25/12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</a:defRPr>
            </a:lvl1pPr>
          </a:lstStyle>
          <a:p>
            <a:fld id="{FE72E463-421F-4940-883F-8A27353886FA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27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Calibri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2867701-EED2-C841-983F-08E6A8B493C8}" type="datetime1">
              <a:rPr lang="en-US" smtClean="0"/>
              <a:t>10/25/12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1CC8FEA-0D23-A04A-BC80-C1DB181EC0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68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F7FF-5D9C-EF4F-B044-034FC41E3CFF}" type="datetime1">
              <a:rPr lang="en-US" smtClean="0"/>
              <a:t>10/25/12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5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5B988-BFF6-524B-B6D1-0BFE513C16C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049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727D-54D4-A24F-9DEA-67CE5AE8989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51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E73B-6490-7144-88BB-A5289670ABC1}" type="datetime1">
              <a:rPr lang="en-US" smtClean="0"/>
              <a:t>10/25/12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83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004B7-D778-6741-A369-8FE2D6801C9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098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34EE1-32F0-FD48-B919-E2BDCB9FA87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846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57FC-7EDA-C24B-A70E-536148A69B3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284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47CE8-FED7-B247-BE87-34B0A6742E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8095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0CABB-389E-E949-8C56-A0C743FB00A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891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E818-760E-844C-B9C7-0A6AFF661CC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064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BD3D-EEBC-FA41-8D52-1905C41A888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352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ADDF-9071-EA44-B55A-8AD0136DA07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025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9B8EF-E7F5-F442-85F1-6C971F6AB6A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53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7B288-C2EA-1643-89BC-4729A48F8158}" type="datetime1">
              <a:rPr lang="en-US" smtClean="0"/>
              <a:t>10/25/12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52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1064-CDF5-E144-8295-2D04818479F4}" type="datetime1">
              <a:rPr lang="en-US" smtClean="0"/>
              <a:t>10/25/12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5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5CF6-1B91-7A44-AAA9-0C1A07E57AAB}" type="datetime1">
              <a:rPr lang="en-US" smtClean="0"/>
              <a:t>10/25/12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2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8814-AB84-7249-8757-D9630E2F5AC6}" type="datetime1">
              <a:rPr lang="en-US" smtClean="0"/>
              <a:t>10/25/12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6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9373-5DB1-3241-B1CD-332740F34990}" type="datetime1">
              <a:rPr lang="en-US" smtClean="0"/>
              <a:t>10/25/12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E419E-F971-BB41-8D73-CB722B581922}" type="datetime1">
              <a:rPr lang="en-US" smtClean="0"/>
              <a:t>10/25/12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3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2E55-6425-FC4B-927B-BB52A59FCACA}" type="datetime1">
              <a:rPr lang="en-US" smtClean="0"/>
              <a:t>10/25/12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6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076D7-2121-6848-B78C-5F25AA7DF3AE}" type="datetime1">
              <a:rPr lang="en-US" smtClean="0"/>
              <a:t>10/25/12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7C5B9-D228-BC4D-86D5-5B338142C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4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8A3736F-FFF0-A642-B8CB-95673A8DA946}" type="datetime1">
              <a:rPr lang="en-US" smtClean="0">
                <a:ea typeface="ＭＳ Ｐゴシック" charset="0"/>
                <a:cs typeface="ＭＳ Ｐゴシック" charset="0"/>
              </a:rPr>
              <a:t>10/25/12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6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2CA56D7-0044-C74C-B913-8E6C73FCBDA2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86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77" r:id="rId4"/>
    <p:sldLayoutId id="2147483678" r:id="rId5"/>
    <p:sldLayoutId id="2147483679" r:id="rId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CCA65-AC48-2A4C-975A-7FDE888BC91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10/25/12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C820C-0320-594C-B00D-2A5840FD7A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85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hyperlink" Target="http://marine.rutgers.edu/~wilkin" TargetMode="External"/><Relationship Id="rId6" Type="http://schemas.openxmlformats.org/officeDocument/2006/relationships/hyperlink" Target="mailto:jwilkin@rutgers.edu" TargetMode="External"/><Relationship Id="rId7" Type="http://schemas.openxmlformats.org/officeDocument/2006/relationships/hyperlink" Target="http://myroms.org/espresso" TargetMode="Externa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myroms.org/espresso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://maracoos.org" TargetMode="External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wilkin/Documents/Work/_Conferences%20and%20talks/_ESPreSSO%20Stennis%202009/espresso-osse-t5m.mov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hyperlink" Target="http://myroms.org/espresso" TargetMode="External"/><Relationship Id="rId7" Type="http://schemas.openxmlformats.org/officeDocument/2006/relationships/hyperlink" Target="http://maracoos.org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wilkin/Documents/Work/_Conferences%20and%20talks/_ESPreSSO%20Stennis%202009/espresso-osse-t5m.mov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myroms.org/espresso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wilkin/Documents/Work/_Conferences%20and%20talks/_ESPreSSO%20Stennis%202009/espresso-osse-t5m.mov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9.wmf"/><Relationship Id="rId21" Type="http://schemas.openxmlformats.org/officeDocument/2006/relationships/oleObject" Target="../embeddings/oleObject9.bin"/><Relationship Id="rId22" Type="http://schemas.openxmlformats.org/officeDocument/2006/relationships/image" Target="../media/image50.wmf"/><Relationship Id="rId23" Type="http://schemas.openxmlformats.org/officeDocument/2006/relationships/oleObject" Target="../embeddings/oleObject10.bin"/><Relationship Id="rId24" Type="http://schemas.openxmlformats.org/officeDocument/2006/relationships/image" Target="../media/image51.wmf"/><Relationship Id="rId25" Type="http://schemas.openxmlformats.org/officeDocument/2006/relationships/oleObject" Target="../embeddings/oleObject11.bin"/><Relationship Id="rId26" Type="http://schemas.openxmlformats.org/officeDocument/2006/relationships/image" Target="../media/image52.wmf"/><Relationship Id="rId27" Type="http://schemas.openxmlformats.org/officeDocument/2006/relationships/oleObject" Target="../embeddings/oleObject12.bin"/><Relationship Id="rId28" Type="http://schemas.openxmlformats.org/officeDocument/2006/relationships/image" Target="../media/image53.wmf"/><Relationship Id="rId29" Type="http://schemas.openxmlformats.org/officeDocument/2006/relationships/oleObject" Target="../embeddings/oleObject1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6.xml"/><Relationship Id="rId3" Type="http://schemas.openxmlformats.org/officeDocument/2006/relationships/image" Target="../media/image6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2.wmf"/><Relationship Id="rId30" Type="http://schemas.openxmlformats.org/officeDocument/2006/relationships/image" Target="../media/image54.wmf"/><Relationship Id="rId31" Type="http://schemas.openxmlformats.org/officeDocument/2006/relationships/oleObject" Target="../embeddings/oleObject14.bin"/><Relationship Id="rId32" Type="http://schemas.openxmlformats.org/officeDocument/2006/relationships/image" Target="../media/image55.wmf"/><Relationship Id="rId9" Type="http://schemas.openxmlformats.org/officeDocument/2006/relationships/oleObject" Target="../embeddings/oleObject3.bin"/><Relationship Id="rId6" Type="http://schemas.openxmlformats.org/officeDocument/2006/relationships/image" Target="../media/image62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43.wmf"/><Relationship Id="rId33" Type="http://schemas.openxmlformats.org/officeDocument/2006/relationships/oleObject" Target="../embeddings/oleObject15.bin"/><Relationship Id="rId34" Type="http://schemas.openxmlformats.org/officeDocument/2006/relationships/image" Target="../media/image56.wmf"/><Relationship Id="rId35" Type="http://schemas.openxmlformats.org/officeDocument/2006/relationships/oleObject" Target="../embeddings/oleObject16.bin"/><Relationship Id="rId36" Type="http://schemas.openxmlformats.org/officeDocument/2006/relationships/image" Target="../media/image57.wmf"/><Relationship Id="rId10" Type="http://schemas.openxmlformats.org/officeDocument/2006/relationships/image" Target="../media/image44.wmf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45.w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46.w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47.wmf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48.wmf"/><Relationship Id="rId19" Type="http://schemas.openxmlformats.org/officeDocument/2006/relationships/oleObject" Target="../embeddings/oleObject8.bin"/><Relationship Id="rId37" Type="http://schemas.openxmlformats.org/officeDocument/2006/relationships/oleObject" Target="../embeddings/oleObject17.bin"/><Relationship Id="rId38" Type="http://schemas.openxmlformats.org/officeDocument/2006/relationships/image" Target="../media/image58.wmf"/><Relationship Id="rId39" Type="http://schemas.openxmlformats.org/officeDocument/2006/relationships/oleObject" Target="../embeddings/oleObject18.bin"/><Relationship Id="rId40" Type="http://schemas.openxmlformats.org/officeDocument/2006/relationships/oleObject" Target="../embeddings/oleObject19.bin"/><Relationship Id="rId41" Type="http://schemas.openxmlformats.org/officeDocument/2006/relationships/image" Target="../media/image59.wmf"/><Relationship Id="rId42" Type="http://schemas.openxmlformats.org/officeDocument/2006/relationships/oleObject" Target="../embeddings/oleObject20.bin"/><Relationship Id="rId43" Type="http://schemas.openxmlformats.org/officeDocument/2006/relationships/image" Target="../media/image60.wmf"/><Relationship Id="rId4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5.xml"/><Relationship Id="rId3" Type="http://schemas.openxmlformats.org/officeDocument/2006/relationships/oleObject" Target="../embeddings/oleObject21.bin"/><Relationship Id="rId4" Type="http://schemas.openxmlformats.org/officeDocument/2006/relationships/image" Target="../media/image64.w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65.w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66.w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6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hyperlink" Target="http://maracoos.org" TargetMode="External"/><Relationship Id="rId1" Type="http://schemas.openxmlformats.org/officeDocument/2006/relationships/slideLayout" Target="../slideLayouts/slideLayout7.xml"/><Relationship Id="rId2" Type="http://schemas.openxmlformats.org/officeDocument/2006/relationships/hyperlink" Target="file://localhost/Users/wilkin/Documents/Work/_Conferences%20and%20talks/_ESPreSSO%20Stennis%202009/espresso-osse-t5m.mov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RU_units-banner_r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6248400"/>
            <a:ext cx="9172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5" descr="imcs_logo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2632" r="2393" b="3783"/>
          <a:stretch>
            <a:fillRect/>
          </a:stretch>
        </p:blipFill>
        <p:spPr bwMode="auto">
          <a:xfrm>
            <a:off x="146050" y="5334000"/>
            <a:ext cx="692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797596" y="5715000"/>
            <a:ext cx="3264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hlinkClick r:id="rId5"/>
              </a:rPr>
              <a:t>http://marine.rutgers.edu</a:t>
            </a:r>
            <a:r>
              <a:rPr lang="en-US" dirty="0" smtClean="0">
                <a:solidFill>
                  <a:srgbClr val="FFFF00"/>
                </a:solidFill>
                <a:hlinkClick r:id="rId5"/>
              </a:rPr>
              <a:t>/wilkin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838200" y="5410200"/>
            <a:ext cx="792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  <a:hlinkClick r:id="rId6"/>
              </a:rPr>
              <a:t>jwilkin@rutgers.edu</a:t>
            </a:r>
            <a:r>
              <a:rPr lang="en-US" sz="1800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43016" name="Text Box 4"/>
          <p:cNvSpPr txBox="1">
            <a:spLocks noChangeArrowheads="1"/>
          </p:cNvSpPr>
          <p:nvPr/>
        </p:nvSpPr>
        <p:spPr bwMode="auto">
          <a:xfrm>
            <a:off x="2286000" y="6292850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Verdana" charset="0"/>
              </a:rPr>
              <a:t>ROMS </a:t>
            </a:r>
            <a:r>
              <a:rPr lang="en-US" sz="1200" dirty="0">
                <a:solidFill>
                  <a:schemeClr val="bg1"/>
                </a:solidFill>
                <a:latin typeface="Verdana" charset="0"/>
              </a:rPr>
              <a:t>User Workshop: </a:t>
            </a:r>
            <a:r>
              <a:rPr lang="en-US" sz="1200" dirty="0" smtClean="0">
                <a:solidFill>
                  <a:schemeClr val="bg1"/>
                </a:solidFill>
                <a:latin typeface="Verdana" charset="0"/>
              </a:rPr>
              <a:t>Modern </a:t>
            </a:r>
            <a:r>
              <a:rPr lang="en-US" sz="1200" dirty="0">
                <a:solidFill>
                  <a:schemeClr val="bg1"/>
                </a:solidFill>
                <a:latin typeface="Verdana" charset="0"/>
              </a:rPr>
              <a:t>Observational and </a:t>
            </a:r>
            <a:r>
              <a:rPr lang="en-US" sz="1200" dirty="0" smtClean="0">
                <a:solidFill>
                  <a:schemeClr val="bg1"/>
                </a:solidFill>
                <a:latin typeface="Verdana" charset="0"/>
              </a:rPr>
              <a:t>Modeling </a:t>
            </a:r>
            <a:r>
              <a:rPr lang="en-US" sz="1200" dirty="0">
                <a:solidFill>
                  <a:schemeClr val="bg1"/>
                </a:solidFill>
                <a:latin typeface="Verdana" charset="0"/>
              </a:rPr>
              <a:t>Systems </a:t>
            </a:r>
            <a:br>
              <a:rPr lang="en-US" sz="1200" dirty="0">
                <a:solidFill>
                  <a:schemeClr val="bg1"/>
                </a:solidFill>
                <a:latin typeface="Verdana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Verdana" charset="0"/>
              </a:rPr>
              <a:t>Rio de </a:t>
            </a:r>
            <a:r>
              <a:rPr lang="en-US" sz="1200" dirty="0">
                <a:solidFill>
                  <a:schemeClr val="bg1"/>
                </a:solidFill>
                <a:latin typeface="Verdana" charset="0"/>
              </a:rPr>
              <a:t>J</a:t>
            </a:r>
            <a:r>
              <a:rPr lang="en-US" sz="1200" dirty="0" smtClean="0">
                <a:solidFill>
                  <a:schemeClr val="bg1"/>
                </a:solidFill>
                <a:latin typeface="Verdana" charset="0"/>
              </a:rPr>
              <a:t>aneiro, Brazil, </a:t>
            </a:r>
            <a:r>
              <a:rPr lang="en-US" sz="1200" i="1" dirty="0" smtClean="0">
                <a:solidFill>
                  <a:schemeClr val="bg1"/>
                </a:solidFill>
                <a:latin typeface="Verdana" charset="0"/>
              </a:rPr>
              <a:t>October 3-4. 2012</a:t>
            </a:r>
            <a:endParaRPr lang="en-US" sz="1200" i="1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6090945" y="5715000"/>
            <a:ext cx="2861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  <a:hlinkClick r:id="rId7"/>
              </a:rPr>
              <a:t>http://myroms.org/espresso</a:t>
            </a:r>
            <a:r>
              <a:rPr lang="en-US" dirty="0" smtClean="0">
                <a:solidFill>
                  <a:srgbClr val="000000"/>
                </a:solidFill>
              </a:rPr>
              <a:t>   </a:t>
            </a:r>
            <a:endParaRPr lang="en-US" dirty="0"/>
          </a:p>
        </p:txBody>
      </p:sp>
      <p:sp>
        <p:nvSpPr>
          <p:cNvPr id="43019" name="Rectangle 23"/>
          <p:cNvSpPr>
            <a:spLocks noChangeArrowheads="1"/>
          </p:cNvSpPr>
          <p:nvPr/>
        </p:nvSpPr>
        <p:spPr bwMode="auto">
          <a:xfrm>
            <a:off x="266321" y="462565"/>
            <a:ext cx="684221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b="1" smtClean="0">
                <a:solidFill>
                  <a:srgbClr val="000000"/>
                </a:solidFill>
              </a:rPr>
              <a:t>An </a:t>
            </a:r>
            <a:r>
              <a:rPr lang="en-US" sz="3200" b="1" smtClean="0">
                <a:solidFill>
                  <a:srgbClr val="000000"/>
                </a:solidFill>
              </a:rPr>
              <a:t>evaluation </a:t>
            </a:r>
            <a:r>
              <a:rPr lang="en-US" sz="3200" b="1" dirty="0">
                <a:solidFill>
                  <a:srgbClr val="000000"/>
                </a:solidFill>
              </a:rPr>
              <a:t>of real-time forecast models </a:t>
            </a:r>
            <a:r>
              <a:rPr lang="en-US" sz="3200" b="1" dirty="0" smtClean="0">
                <a:solidFill>
                  <a:srgbClr val="000000"/>
                </a:solidFill>
              </a:rPr>
              <a:t>of Middle </a:t>
            </a:r>
            <a:r>
              <a:rPr lang="en-US" sz="3200" b="1" dirty="0">
                <a:solidFill>
                  <a:srgbClr val="000000"/>
                </a:solidFill>
              </a:rPr>
              <a:t>Atlantic Bight continental shelf </a:t>
            </a:r>
            <a:r>
              <a:rPr lang="en-US" sz="3200" b="1" dirty="0" smtClean="0">
                <a:solidFill>
                  <a:srgbClr val="000000"/>
                </a:solidFill>
              </a:rPr>
              <a:t>waters</a:t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900" dirty="0">
                <a:solidFill>
                  <a:srgbClr val="000000"/>
                </a:solidFill>
              </a:rPr>
              <a:t/>
            </a:r>
            <a:br>
              <a:rPr lang="en-US" sz="900" dirty="0">
                <a:solidFill>
                  <a:srgbClr val="000000"/>
                </a:solidFill>
              </a:rPr>
            </a:br>
            <a:r>
              <a:rPr lang="en-US" sz="900" dirty="0">
                <a:solidFill>
                  <a:srgbClr val="000000"/>
                </a:solidFill>
              </a:rPr>
              <a:t/>
            </a:r>
            <a:br>
              <a:rPr lang="en-US" sz="900" dirty="0">
                <a:solidFill>
                  <a:srgbClr val="000000"/>
                </a:solidFill>
              </a:rPr>
            </a:br>
            <a:endParaRPr lang="en-US" sz="900" dirty="0" smtClean="0">
              <a:solidFill>
                <a:srgbClr val="000000"/>
              </a:solidFill>
            </a:endParaRPr>
          </a:p>
          <a:p>
            <a:r>
              <a:rPr lang="en-US" sz="3200" dirty="0" smtClean="0">
                <a:solidFill>
                  <a:srgbClr val="000000"/>
                </a:solidFill>
              </a:rPr>
              <a:t>John Wilkin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400" dirty="0">
                <a:solidFill>
                  <a:srgbClr val="000000"/>
                </a:solidFill>
              </a:rPr>
              <a:t/>
            </a:r>
            <a:br>
              <a:rPr lang="en-US" sz="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Julia Levin, Javier Zavala-</a:t>
            </a:r>
            <a:r>
              <a:rPr lang="en-US" sz="2400" dirty="0" err="1" smtClean="0">
                <a:solidFill>
                  <a:srgbClr val="000000"/>
                </a:solidFill>
              </a:rPr>
              <a:t>Garay</a:t>
            </a:r>
            <a:r>
              <a:rPr lang="en-US" sz="2400" dirty="0" smtClean="0">
                <a:solidFill>
                  <a:srgbClr val="000000"/>
                </a:solidFill>
              </a:rPr>
              <a:t>, Eli Hunter,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Naomi Fleming and </a:t>
            </a:r>
            <a:r>
              <a:rPr lang="en-US" sz="2400" dirty="0" err="1" smtClean="0">
                <a:solidFill>
                  <a:srgbClr val="000000"/>
                </a:solidFill>
              </a:rPr>
              <a:t>Hernan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Arango</a:t>
            </a:r>
            <a:r>
              <a:rPr lang="en-US" sz="2000" dirty="0">
                <a:solidFill>
                  <a:srgbClr val="000000"/>
                </a:solidFill>
              </a:rPr>
              <a:t/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Institute of Marine and Coastal Sciences, </a:t>
            </a:r>
            <a:r>
              <a:rPr lang="en-US" sz="2000" dirty="0" smtClean="0">
                <a:solidFill>
                  <a:srgbClr val="000000"/>
                </a:solidFill>
              </a:rPr>
              <a:t/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Rutgers, The State University of New Jersey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6904848" y="352951"/>
            <a:ext cx="1905000" cy="3005137"/>
            <a:chOff x="7010400" y="2209800"/>
            <a:chExt cx="1905000" cy="3005138"/>
          </a:xfrm>
        </p:grpSpPr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7010400" y="2819400"/>
              <a:ext cx="6858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7083425" y="2590800"/>
              <a:ext cx="269875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grpSp>
          <p:nvGrpSpPr>
            <p:cNvPr id="15" name="Group 27"/>
            <p:cNvGrpSpPr>
              <a:grpSpLocks/>
            </p:cNvGrpSpPr>
            <p:nvPr/>
          </p:nvGrpSpPr>
          <p:grpSpPr bwMode="auto">
            <a:xfrm>
              <a:off x="7086600" y="2209800"/>
              <a:ext cx="1828800" cy="3005138"/>
              <a:chOff x="7339012" y="152400"/>
              <a:chExt cx="1576388" cy="2590800"/>
            </a:xfrm>
          </p:grpSpPr>
          <p:pic>
            <p:nvPicPr>
              <p:cNvPr id="16" name="Picture 13" descr="Latte_logo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9012" y="152400"/>
                <a:ext cx="1576388" cy="2590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7342187" y="762000"/>
                <a:ext cx="685800" cy="1905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7415212" y="533400"/>
                <a:ext cx="269875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19" name="AutoShape 19"/>
              <p:cNvSpPr>
                <a:spLocks noChangeArrowheads="1"/>
              </p:cNvSpPr>
              <p:nvPr/>
            </p:nvSpPr>
            <p:spPr bwMode="auto">
              <a:xfrm rot="-4716616">
                <a:off x="6761162" y="1438275"/>
                <a:ext cx="1752600" cy="304800"/>
              </a:xfrm>
              <a:prstGeom prst="wave">
                <a:avLst>
                  <a:gd name="adj1" fmla="val 20644"/>
                  <a:gd name="adj2" fmla="val -3894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20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7006431" y="1793447"/>
                <a:ext cx="1339850" cy="318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ESPreSSO</a:t>
                </a:r>
              </a:p>
            </p:txBody>
          </p:sp>
        </p:grpSp>
      </p:grp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5434251" y="3505081"/>
            <a:ext cx="3505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500" i="1" dirty="0">
                <a:solidFill>
                  <a:srgbClr val="000000"/>
                </a:solidFill>
                <a:latin typeface="Calibri" charset="0"/>
                <a:cs typeface="Calibri" charset="0"/>
              </a:rPr>
              <a:t>*Experimental </a:t>
            </a:r>
            <a: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System</a:t>
            </a:r>
            <a:b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for Predicting </a:t>
            </a:r>
            <a:b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Shelf </a:t>
            </a:r>
            <a:r>
              <a:rPr lang="en-US" sz="1500" i="1" dirty="0">
                <a:solidFill>
                  <a:srgbClr val="000000"/>
                </a:solidFill>
                <a:latin typeface="Calibri" charset="0"/>
                <a:cs typeface="Calibri" charset="0"/>
              </a:rPr>
              <a:t>and</a:t>
            </a:r>
            <a:br>
              <a:rPr lang="en-US" sz="1500" i="1" dirty="0">
                <a:solidFill>
                  <a:srgbClr val="000000"/>
                </a:solidFill>
                <a:latin typeface="Calibri" charset="0"/>
                <a:cs typeface="Calibri" charset="0"/>
              </a:rPr>
            </a:br>
            <a:r>
              <a:rPr lang="en-US" sz="1500" i="1" dirty="0">
                <a:solidFill>
                  <a:srgbClr val="000000"/>
                </a:solidFill>
                <a:latin typeface="Calibri" charset="0"/>
                <a:cs typeface="Calibri" charset="0"/>
              </a:rPr>
              <a:t> Slope </a:t>
            </a:r>
            <a: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Optics</a:t>
            </a:r>
            <a:endParaRPr lang="en-US" sz="15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81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Content Placeholder 2"/>
          <p:cNvSpPr>
            <a:spLocks noGrp="1"/>
          </p:cNvSpPr>
          <p:nvPr>
            <p:ph sz="half" idx="1"/>
          </p:nvPr>
        </p:nvSpPr>
        <p:spPr>
          <a:xfrm>
            <a:off x="410506" y="1065749"/>
            <a:ext cx="8108950" cy="4826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spcAft>
                <a:spcPts val="1200"/>
              </a:spcAft>
              <a:buFont typeface="Arial" charset="0"/>
              <a:buNone/>
            </a:pP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>Input </a:t>
            </a:r>
            <a:r>
              <a:rPr lang="en-US" sz="2000" i="1" dirty="0">
                <a:latin typeface="Calibri" charset="0"/>
                <a:ea typeface="ＭＳ Ｐゴシック" charset="0"/>
                <a:cs typeface="Arial" charset="0"/>
              </a:rPr>
              <a:t>pre-processing</a:t>
            </a:r>
            <a:endParaRPr lang="en-US" sz="2000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Calibri" charset="0"/>
                <a:ea typeface="ＭＳ Ｐゴシック" charset="0"/>
                <a:cs typeface="Arial" charset="0"/>
              </a:rPr>
              <a:t>RU CODAR de-tided (harmonic analysis) and binned to 5km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Arial" charset="0"/>
              </a:rPr>
              <a:t>variance within bin &amp; OI combiner expected </a:t>
            </a:r>
            <a:r>
              <a:rPr lang="en-US" sz="1800" i="1" dirty="0" err="1">
                <a:latin typeface="Calibri" charset="0"/>
                <a:ea typeface="ＭＳ Ｐゴシック" charset="0"/>
                <a:cs typeface="Arial" charset="0"/>
              </a:rPr>
              <a:t>u_err</a:t>
            </a:r>
            <a:r>
              <a:rPr lang="en-US" sz="18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800" dirty="0">
                <a:latin typeface="Calibri" charset="0"/>
                <a:ea typeface="ＭＳ Ｐゴシック" charset="0"/>
                <a:cs typeface="Arial" charset="0"/>
              </a:rPr>
              <a:t>(GDOP) used for QC </a:t>
            </a:r>
          </a:p>
          <a:p>
            <a:pPr marL="914400" lvl="2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400" dirty="0" smtClean="0">
                <a:latin typeface="Calibri" charset="0"/>
                <a:ea typeface="ＭＳ Ｐゴシック" charset="0"/>
                <a:cs typeface="Arial" charset="0"/>
              </a:rPr>
              <a:t>&gt;&gt; ROMS </a:t>
            </a:r>
            <a:r>
              <a:rPr lang="en-US" sz="1400" dirty="0">
                <a:latin typeface="Calibri" charset="0"/>
                <a:ea typeface="ＭＳ Ｐゴシック" charset="0"/>
                <a:cs typeface="Arial" charset="0"/>
              </a:rPr>
              <a:t>tide </a:t>
            </a:r>
            <a:r>
              <a:rPr lang="en-US" sz="1400" dirty="0" smtClean="0">
                <a:latin typeface="Calibri" charset="0"/>
                <a:ea typeface="ＭＳ Ｐゴシック" charset="0"/>
                <a:cs typeface="Arial" charset="0"/>
              </a:rPr>
              <a:t>added </a:t>
            </a:r>
            <a:r>
              <a:rPr lang="en-US" sz="1400" dirty="0">
                <a:latin typeface="Calibri" charset="0"/>
                <a:ea typeface="ＭＳ Ｐゴシック" charset="0"/>
                <a:cs typeface="Arial" charset="0"/>
              </a:rPr>
              <a:t>to de-tided </a:t>
            </a:r>
            <a:r>
              <a:rPr lang="en-US" sz="1400" dirty="0" smtClean="0">
                <a:latin typeface="Calibri" charset="0"/>
                <a:ea typeface="ＭＳ Ｐゴシック" charset="0"/>
                <a:cs typeface="Arial" charset="0"/>
              </a:rPr>
              <a:t>CODAR – reduces </a:t>
            </a:r>
            <a:r>
              <a:rPr lang="en-US" sz="1400" dirty="0">
                <a:latin typeface="Calibri" charset="0"/>
                <a:ea typeface="ＭＳ Ｐゴシック" charset="0"/>
                <a:cs typeface="Arial" charset="0"/>
              </a:rPr>
              <a:t>tide phase error contribution to cost function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AVHRR </a:t>
            </a:r>
            <a:r>
              <a:rPr lang="en-US" sz="2000" dirty="0">
                <a:latin typeface="Calibri" charset="0"/>
                <a:ea typeface="ＭＳ Ｐゴシック" charset="0"/>
                <a:cs typeface="Arial" charset="0"/>
              </a:rPr>
              <a:t>IR individual passes 6-8 per day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latin typeface="Calibri" charset="0"/>
                <a:ea typeface="ＭＳ Ｐゴシック" charset="0"/>
                <a:cs typeface="Arial" charset="0"/>
              </a:rPr>
              <a:t>U. Del </a:t>
            </a:r>
            <a:r>
              <a:rPr lang="en-US" sz="1800" dirty="0">
                <a:latin typeface="Calibri" charset="0"/>
                <a:ea typeface="ＭＳ Ｐゴシック" charset="0"/>
                <a:cs typeface="Arial" charset="0"/>
              </a:rPr>
              <a:t>cloud mask; bin to 5 km resolution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>
                <a:latin typeface="Calibri" charset="0"/>
                <a:ea typeface="ＭＳ Ｐゴシック" charset="0"/>
                <a:cs typeface="Arial" charset="0"/>
              </a:rPr>
              <a:t>REMSS daily SST OI combination of AVHRR, GOES, AMSR-</a:t>
            </a:r>
            <a:r>
              <a:rPr lang="en-US" sz="1800" dirty="0">
                <a:latin typeface="Calibri" charset="0"/>
                <a:ea typeface="ＭＳ Ｐゴシック" charset="0"/>
                <a:cs typeface="Arial" charset="0"/>
              </a:rPr>
              <a:t>b</a:t>
            </a:r>
            <a:r>
              <a:rPr lang="en-US" sz="1800" dirty="0" smtClean="0">
                <a:latin typeface="Calibri" charset="0"/>
                <a:ea typeface="ＭＳ Ｐゴシック" charset="0"/>
                <a:cs typeface="Arial" charset="0"/>
              </a:rPr>
              <a:t>inned data </a:t>
            </a:r>
            <a:endParaRPr lang="en-US" sz="1800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Calibri" charset="0"/>
                <a:ea typeface="ＭＳ Ｐゴシック" charset="0"/>
                <a:cs typeface="Arial" charset="0"/>
              </a:rPr>
              <a:t>Jason-2 along-track 5 km bins (with coastal corrections) from RADS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800" dirty="0">
                <a:latin typeface="Calibri" charset="0"/>
                <a:ea typeface="ＭＳ Ｐゴシック" charset="0"/>
                <a:cs typeface="Arial" charset="0"/>
              </a:rPr>
              <a:t>MDT from 4DVAR </a:t>
            </a:r>
            <a:r>
              <a:rPr lang="en-US" sz="1800" dirty="0" smtClean="0">
                <a:latin typeface="Calibri" charset="0"/>
                <a:ea typeface="ＭＳ Ｐゴシック" charset="0"/>
                <a:cs typeface="Arial" charset="0"/>
              </a:rPr>
              <a:t>on climatological observations:3D </a:t>
            </a:r>
            <a:r>
              <a:rPr lang="en-US" sz="1800" dirty="0">
                <a:latin typeface="Calibri" charset="0"/>
                <a:ea typeface="ＭＳ Ｐゴシック" charset="0"/>
                <a:cs typeface="Arial" charset="0"/>
              </a:rPr>
              <a:t>T,S</a:t>
            </a:r>
            <a:r>
              <a:rPr lang="en-US" sz="1800" dirty="0" smtClean="0">
                <a:latin typeface="Calibri" charset="0"/>
                <a:ea typeface="ＭＳ Ｐゴシック" charset="0"/>
                <a:cs typeface="Arial" charset="0"/>
              </a:rPr>
              <a:t>, velocity (moorings, Oleander, </a:t>
            </a:r>
            <a:r>
              <a:rPr lang="en-US" sz="1800" i="1" dirty="0" smtClean="0">
                <a:latin typeface="Calibri" charset="0"/>
                <a:ea typeface="ＭＳ Ｐゴシック" charset="0"/>
                <a:cs typeface="Arial" charset="0"/>
              </a:rPr>
              <a:t>CODAR</a:t>
            </a:r>
            <a:r>
              <a:rPr lang="en-US" sz="1800" dirty="0" smtClean="0">
                <a:latin typeface="Calibri" charset="0"/>
                <a:ea typeface="ＭＳ Ｐゴシック" charset="0"/>
                <a:cs typeface="Arial" charset="0"/>
              </a:rPr>
              <a:t>), mean </a:t>
            </a:r>
            <a:r>
              <a:rPr lang="en-US" sz="1800" i="1" dirty="0" err="1" smtClean="0">
                <a:latin typeface="Calibri" charset="0"/>
                <a:ea typeface="ＭＳ Ｐゴシック" charset="0"/>
                <a:cs typeface="Arial" charset="0"/>
              </a:rPr>
              <a:t>τ</a:t>
            </a:r>
            <a:r>
              <a:rPr lang="en-US" sz="1800" i="1" baseline="30000" dirty="0" err="1" smtClean="0">
                <a:latin typeface="Calibri" charset="0"/>
                <a:ea typeface="ＭＳ Ｐゴシック" charset="0"/>
                <a:cs typeface="Arial" charset="0"/>
              </a:rPr>
              <a:t>wind</a:t>
            </a:r>
            <a:r>
              <a:rPr lang="en-US" sz="18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endParaRPr lang="en-US" sz="1800" dirty="0">
              <a:latin typeface="Calibri" charset="0"/>
              <a:ea typeface="ＭＳ Ｐゴシック" charset="0"/>
              <a:cs typeface="Arial" charset="0"/>
            </a:endParaRPr>
          </a:p>
          <a:p>
            <a:pPr marL="914400" lvl="2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400" dirty="0" smtClean="0">
                <a:latin typeface="Calibri" charset="0"/>
                <a:ea typeface="ＭＳ Ｐゴシック" charset="0"/>
                <a:cs typeface="Arial" charset="0"/>
              </a:rPr>
              <a:t>&gt;&gt; add </a:t>
            </a:r>
            <a:r>
              <a:rPr lang="en-US" sz="1400" dirty="0">
                <a:latin typeface="Calibri" charset="0"/>
                <a:ea typeface="ＭＳ Ｐゴシック" charset="0"/>
                <a:cs typeface="Arial" charset="0"/>
              </a:rPr>
              <a:t>ROMS tide </a:t>
            </a:r>
            <a:r>
              <a:rPr lang="en-US" sz="1400" dirty="0" smtClean="0">
                <a:latin typeface="Calibri" charset="0"/>
                <a:ea typeface="ＭＳ Ｐゴシック" charset="0"/>
                <a:cs typeface="Arial" charset="0"/>
              </a:rPr>
              <a:t>solution to SSH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endParaRPr lang="en-US" sz="1600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latin typeface="Calibri" charset="0"/>
                <a:ea typeface="ＭＳ Ｐゴシック" charset="0"/>
                <a:cs typeface="Arial" charset="0"/>
              </a:rPr>
              <a:t>USGS daily river flow is scaled to account for un-gauged </a:t>
            </a: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watershed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i="1" dirty="0">
                <a:latin typeface="Calibri" charset="0"/>
                <a:ea typeface="ＭＳ Ｐゴシック" charset="0"/>
                <a:cs typeface="Arial" charset="0"/>
              </a:rPr>
              <a:t>RU glider T,S averaged to ~5 km </a:t>
            </a:r>
            <a:r>
              <a:rPr lang="en-US" sz="2000" i="1" dirty="0" err="1">
                <a:latin typeface="Calibri" charset="0"/>
                <a:ea typeface="ＭＳ Ｐゴシック" charset="0"/>
                <a:cs typeface="Arial" charset="0"/>
              </a:rPr>
              <a:t>horiz</a:t>
            </a:r>
            <a:r>
              <a:rPr lang="en-US" sz="2000" i="1" dirty="0">
                <a:latin typeface="Calibri" charset="0"/>
                <a:ea typeface="ＭＳ Ｐゴシック" charset="0"/>
                <a:cs typeface="Arial" charset="0"/>
              </a:rPr>
              <a:t>. and 5 m vertical bins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1800" i="1" dirty="0">
                <a:latin typeface="Calibri" charset="0"/>
                <a:ea typeface="ＭＳ Ｐゴシック" charset="0"/>
                <a:cs typeface="Arial" charset="0"/>
              </a:rPr>
              <a:t>need thermal lag salinity correction to statically unstable profiles  </a:t>
            </a:r>
            <a:endParaRPr lang="en-US" sz="20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en-US" sz="2000" dirty="0">
              <a:latin typeface="Calibri" charset="0"/>
              <a:ea typeface="ＭＳ Ｐゴシック" charset="0"/>
              <a:cs typeface="Arial" charset="0"/>
            </a:endParaRPr>
          </a:p>
          <a:p>
            <a:pPr lvl="1" eaLnBrk="1" hangingPunct="1">
              <a:spcAft>
                <a:spcPts val="400"/>
              </a:spcAft>
              <a:buFont typeface="Arial" charset="0"/>
              <a:buNone/>
            </a:pPr>
            <a:endParaRPr lang="en-US" sz="1800" baseline="30000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/>
            <a:endParaRPr lang="en-US" sz="2000" dirty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401016" y="290803"/>
            <a:ext cx="8323263" cy="90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buFont typeface="Arial" charset="0"/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Work flow for operational </a:t>
            </a:r>
            <a:r>
              <a:rPr lang="en-US" sz="2800" b="1" dirty="0" err="1" smtClean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ESPreSSO</a:t>
            </a:r>
            <a:r>
              <a:rPr lang="en-US" sz="2800" b="1" dirty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4D-Var</a:t>
            </a:r>
            <a:endParaRPr lang="en-US" sz="24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lvl="1" eaLnBrk="1" hangingPunct="1">
              <a:spcBef>
                <a:spcPts val="600"/>
              </a:spcBef>
            </a:pPr>
            <a:endParaRPr lang="en-US" sz="1800" dirty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481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1" descr="vel_macoora6km_nrt_1155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00"/>
          <a:stretch/>
        </p:blipFill>
        <p:spPr bwMode="auto">
          <a:xfrm>
            <a:off x="61251" y="222719"/>
            <a:ext cx="4329113" cy="492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9" name="Picture 5" descr="ssh_rads_nrt_1219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76"/>
          <a:stretch/>
        </p:blipFill>
        <p:spPr bwMode="auto">
          <a:xfrm>
            <a:off x="4153296" y="221807"/>
            <a:ext cx="4995909" cy="486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07" y="5160799"/>
            <a:ext cx="4048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Example of CODAR data after quality control, binning and decimation to achieve a set of independent observations. 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09931" y="5150399"/>
            <a:ext cx="42005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Example of Jason-2 along-track altimeter sea level anomaly data during a single 2-day analysis window.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233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6" name="Text Box 2"/>
          <p:cNvSpPr txBox="1">
            <a:spLocks noChangeArrowheads="1"/>
          </p:cNvSpPr>
          <p:nvPr/>
        </p:nvSpPr>
        <p:spPr bwMode="auto">
          <a:xfrm>
            <a:off x="387350" y="1069455"/>
            <a:ext cx="3828548" cy="453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Along-track data is re</a:t>
            </a:r>
            <a:r>
              <a:rPr lang="en-US" sz="2000" b="1" dirty="0">
                <a:solidFill>
                  <a:srgbClr val="000000"/>
                </a:solidFill>
              </a:rPr>
              <a:t>-</a:t>
            </a:r>
            <a:r>
              <a:rPr lang="en-US" sz="2000" b="1" dirty="0" smtClean="0">
                <a:solidFill>
                  <a:srgbClr val="000000"/>
                </a:solidFill>
              </a:rPr>
              <a:t>processed from RADS using customized coastal corrections in </a:t>
            </a:r>
            <a:r>
              <a:rPr lang="en-US" sz="2000" b="1" dirty="0">
                <a:solidFill>
                  <a:srgbClr val="000000"/>
                </a:solidFill>
              </a:rPr>
              <a:t>order to extend </a:t>
            </a:r>
            <a:r>
              <a:rPr lang="en-US" sz="2000" b="1" dirty="0" smtClean="0">
                <a:solidFill>
                  <a:srgbClr val="000000"/>
                </a:solidFill>
              </a:rPr>
              <a:t>the data coverage as </a:t>
            </a:r>
            <a:r>
              <a:rPr lang="en-US" sz="2000" b="1" dirty="0">
                <a:solidFill>
                  <a:srgbClr val="000000"/>
                </a:solidFill>
              </a:rPr>
              <a:t>close as possible to the </a:t>
            </a:r>
            <a:r>
              <a:rPr lang="en-US" sz="2000" b="1" dirty="0" smtClean="0">
                <a:solidFill>
                  <a:srgbClr val="000000"/>
                </a:solidFill>
              </a:rPr>
              <a:t>coast.</a:t>
            </a:r>
          </a:p>
          <a:p>
            <a:pPr algn="l">
              <a:spcBef>
                <a:spcPct val="50000"/>
              </a:spcBef>
              <a:defRPr/>
            </a:pPr>
            <a:endParaRPr lang="en-US" sz="1800" i="1" dirty="0">
              <a:solidFill>
                <a:srgbClr val="000000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b="0" i="1" dirty="0" smtClean="0">
              <a:solidFill>
                <a:srgbClr val="000000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sz="1800" i="1" dirty="0">
              <a:solidFill>
                <a:srgbClr val="000000"/>
              </a:solidFill>
            </a:endParaRPr>
          </a:p>
          <a:p>
            <a:pPr algn="l">
              <a:spcBef>
                <a:spcPct val="50000"/>
              </a:spcBef>
              <a:defRPr/>
            </a:pPr>
            <a:endParaRPr lang="en-US" b="0" i="1" dirty="0" smtClean="0">
              <a:solidFill>
                <a:srgbClr val="000000"/>
              </a:solidFill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1800" b="0" i="1" dirty="0" err="1" smtClean="0">
                <a:solidFill>
                  <a:srgbClr val="000000"/>
                </a:solidFill>
              </a:rPr>
              <a:t>Feng</a:t>
            </a:r>
            <a:r>
              <a:rPr lang="en-US" sz="1800" b="0" i="1" dirty="0">
                <a:solidFill>
                  <a:srgbClr val="000000"/>
                </a:solidFill>
              </a:rPr>
              <a:t>, H. and D. </a:t>
            </a:r>
            <a:r>
              <a:rPr lang="en-US" sz="1800" b="0" i="1" dirty="0" err="1">
                <a:solidFill>
                  <a:srgbClr val="000000"/>
                </a:solidFill>
              </a:rPr>
              <a:t>Vandemark</a:t>
            </a:r>
            <a:r>
              <a:rPr lang="en-US" sz="1800" b="0" i="1" dirty="0">
                <a:solidFill>
                  <a:srgbClr val="000000"/>
                </a:solidFill>
              </a:rPr>
              <a:t>, 2011. Altimeter Data Evaluation in the Coastal Gulf of Maine and Mid-Atlantic Bight Regions (Marine Geodesy)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1137667" name="Text Box 3"/>
          <p:cNvSpPr txBox="1">
            <a:spLocks noChangeArrowheads="1"/>
          </p:cNvSpPr>
          <p:nvPr/>
        </p:nvSpPr>
        <p:spPr bwMode="auto">
          <a:xfrm>
            <a:off x="418073" y="210236"/>
            <a:ext cx="34573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0000"/>
                </a:solidFill>
                <a:cs typeface="+mn-cs"/>
              </a:rPr>
              <a:t>Coastal altimetry</a:t>
            </a:r>
            <a:endParaRPr lang="en-US" sz="3600" b="1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8436" name="Picture 9" descr="rep_a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50" y="180232"/>
            <a:ext cx="3556627" cy="556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51451" y="5709940"/>
            <a:ext cx="329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% good data for (a) standard and (b) re-processed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989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9596" y="4889968"/>
            <a:ext cx="8384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Example of individual pass of AVHRR SST in the MAB. (a) Standard deviation of all valid observations with a model grid cell. (b) Mean of valid SST observations in each model grid cell. An observational error weighting proportional to (a) is used in the assimilation system. 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0753" y="444589"/>
            <a:ext cx="392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(a) Standard deviation of satellite SST within each model grid cell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161181" y="463341"/>
            <a:ext cx="3663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(b) Cloud-cleared individual AVHRR SST pass assimilated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420566"/>
            <a:ext cx="9144000" cy="3369580"/>
            <a:chOff x="0" y="1420566"/>
            <a:chExt cx="9144000" cy="33695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36906" t="13697" r="2248" b="35664"/>
            <a:stretch/>
          </p:blipFill>
          <p:spPr>
            <a:xfrm>
              <a:off x="0" y="1420566"/>
              <a:ext cx="9144000" cy="3369580"/>
            </a:xfrm>
            <a:prstGeom prst="rect">
              <a:avLst/>
            </a:prstGeom>
          </p:spPr>
        </p:pic>
        <p:pic>
          <p:nvPicPr>
            <p:cNvPr id="8" name="Content Placeholder 4" descr="mabcoastline.pn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8" t="7920" r="25643" b="9807"/>
            <a:stretch/>
          </p:blipFill>
          <p:spPr bwMode="auto">
            <a:xfrm>
              <a:off x="5732315" y="1432651"/>
              <a:ext cx="2194010" cy="301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pic>
          <p:nvPicPr>
            <p:cNvPr id="9" name="Content Placeholder 4" descr="mabcoastline.pn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8" t="7920" r="25643" b="9807"/>
            <a:stretch/>
          </p:blipFill>
          <p:spPr bwMode="auto">
            <a:xfrm>
              <a:off x="1016696" y="1422251"/>
              <a:ext cx="2194010" cy="301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62000" y="1540934"/>
              <a:ext cx="254696" cy="372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20302" y="1540934"/>
              <a:ext cx="254696" cy="372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808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284" r="54062"/>
          <a:stretch/>
        </p:blipFill>
        <p:spPr>
          <a:xfrm>
            <a:off x="195372" y="2750914"/>
            <a:ext cx="4200582" cy="3637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3352" t="4129"/>
          <a:stretch/>
        </p:blipFill>
        <p:spPr>
          <a:xfrm>
            <a:off x="4772574" y="49705"/>
            <a:ext cx="4265470" cy="36437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4020"/>
          <a:stretch/>
        </p:blipFill>
        <p:spPr>
          <a:xfrm>
            <a:off x="4682372" y="3538207"/>
            <a:ext cx="3786060" cy="3213258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0931" y="738823"/>
            <a:ext cx="4144554" cy="143367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zh-CN" sz="2000" b="1" dirty="0" err="1" smtClean="0">
                <a:latin typeface="+mn-lt"/>
                <a:ea typeface="宋体" charset="0"/>
                <a:cs typeface="宋体" charset="0"/>
              </a:rPr>
              <a:t>ESPreSSO</a:t>
            </a:r>
            <a:r>
              <a:rPr lang="en-US" altLang="zh-CN" sz="2000" b="1" dirty="0" smtClean="0">
                <a:latin typeface="+mn-lt"/>
                <a:ea typeface="宋体" charset="0"/>
                <a:cs typeface="宋体" charset="0"/>
              </a:rPr>
              <a:t> SSH variability correlation improves with assimilation, and predicts variance in withheld observations from ENVISAT</a:t>
            </a:r>
            <a:endParaRPr lang="en-US" sz="2000" b="1" dirty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3353" y="130663"/>
            <a:ext cx="3229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/>
                </a:solidFill>
              </a:rPr>
              <a:t>A</a:t>
            </a:r>
            <a:r>
              <a:rPr lang="en-US" sz="2800" b="1" dirty="0" smtClean="0">
                <a:solidFill>
                  <a:srgbClr val="000000"/>
                </a:solidFill>
              </a:rPr>
              <a:t>nalysis skill for SSH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47003" y="2712831"/>
            <a:ext cx="2494543" cy="71304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zh-CN" sz="1600" b="1" dirty="0" smtClean="0">
                <a:latin typeface="+mn-lt"/>
                <a:ea typeface="宋体" charset="0"/>
                <a:cs typeface="宋体" charset="0"/>
              </a:rPr>
              <a:t>Correlation when no </a:t>
            </a:r>
            <a:br>
              <a:rPr lang="en-US" altLang="zh-CN" sz="1600" b="1" dirty="0" smtClean="0">
                <a:latin typeface="+mn-lt"/>
                <a:ea typeface="宋体" charset="0"/>
                <a:cs typeface="宋体" charset="0"/>
              </a:rPr>
            </a:br>
            <a:r>
              <a:rPr lang="en-US" altLang="zh-CN" sz="1600" b="1" dirty="0" smtClean="0">
                <a:latin typeface="+mn-lt"/>
                <a:ea typeface="宋体" charset="0"/>
                <a:cs typeface="宋体" charset="0"/>
              </a:rPr>
              <a:t>assimilation</a:t>
            </a:r>
            <a:endParaRPr lang="en-US" sz="1600" b="1" dirty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171876" y="166689"/>
            <a:ext cx="2982116" cy="55542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zh-CN" sz="1600" b="1" dirty="0" smtClean="0">
                <a:latin typeface="+mn-lt"/>
                <a:ea typeface="宋体" charset="0"/>
                <a:cs typeface="宋体" charset="0"/>
              </a:rPr>
              <a:t>Correlation after assimilation of </a:t>
            </a:r>
            <a:br>
              <a:rPr lang="en-US" altLang="zh-CN" sz="1600" b="1" dirty="0" smtClean="0">
                <a:latin typeface="+mn-lt"/>
                <a:ea typeface="宋体" charset="0"/>
                <a:cs typeface="宋体" charset="0"/>
              </a:rPr>
            </a:br>
            <a:r>
              <a:rPr lang="en-US" altLang="zh-CN" sz="1600" b="1" dirty="0" smtClean="0">
                <a:latin typeface="+mn-lt"/>
                <a:ea typeface="宋体" charset="0"/>
                <a:cs typeface="宋体" charset="0"/>
              </a:rPr>
              <a:t>SSH and SST</a:t>
            </a:r>
            <a:endParaRPr lang="en-US" sz="1600" b="1" dirty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190604" y="3561217"/>
            <a:ext cx="2829716" cy="616673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zh-CN" sz="1600" b="1" dirty="0" smtClean="0">
                <a:latin typeface="+mn-lt"/>
                <a:ea typeface="宋体" charset="0"/>
                <a:cs typeface="宋体" charset="0"/>
              </a:rPr>
              <a:t>Correlation with ENVISAT SSH </a:t>
            </a:r>
            <a:br>
              <a:rPr lang="en-US" altLang="zh-CN" sz="1600" b="1" dirty="0" smtClean="0">
                <a:latin typeface="+mn-lt"/>
                <a:ea typeface="宋体" charset="0"/>
                <a:cs typeface="宋体" charset="0"/>
              </a:rPr>
            </a:br>
            <a:r>
              <a:rPr lang="en-US" altLang="zh-CN" sz="1600" b="1" dirty="0" smtClean="0">
                <a:latin typeface="+mn-lt"/>
                <a:ea typeface="宋体" charset="0"/>
                <a:cs typeface="宋体" charset="0"/>
              </a:rPr>
              <a:t>not assimilated</a:t>
            </a:r>
            <a:endParaRPr lang="en-US" sz="1600" b="1" dirty="0">
              <a:latin typeface="+mn-lt"/>
              <a:ea typeface="宋体" charset="0"/>
              <a:cs typeface="宋体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104" t="4129" b="7786"/>
          <a:stretch/>
        </p:blipFill>
        <p:spPr>
          <a:xfrm>
            <a:off x="8305622" y="3521495"/>
            <a:ext cx="722012" cy="33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0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6" descr="TempFig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9"/>
          <a:stretch/>
        </p:blipFill>
        <p:spPr bwMode="auto">
          <a:xfrm>
            <a:off x="1834560" y="1407615"/>
            <a:ext cx="7158480" cy="545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Temp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0" y="2911086"/>
            <a:ext cx="38100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4" descr="mabcoastline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8" t="7920" r="25643" b="9807"/>
          <a:stretch/>
        </p:blipFill>
        <p:spPr bwMode="auto">
          <a:xfrm>
            <a:off x="3508658" y="1768099"/>
            <a:ext cx="3582521" cy="491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7097304" y="4346927"/>
            <a:ext cx="328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days since 01-Jan-2006</a:t>
            </a:r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3353" y="130663"/>
            <a:ext cx="6374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0000"/>
                </a:solidFill>
              </a:rPr>
              <a:t>Sub-surface T/S analysis and </a:t>
            </a:r>
            <a:r>
              <a:rPr lang="en-US" sz="2800" b="1" i="1" u="sng" dirty="0" smtClean="0">
                <a:solidFill>
                  <a:srgbClr val="000000"/>
                </a:solidFill>
              </a:rPr>
              <a:t>forecast</a:t>
            </a:r>
            <a:r>
              <a:rPr lang="en-US" sz="2800" b="1" dirty="0" smtClean="0">
                <a:solidFill>
                  <a:srgbClr val="000000"/>
                </a:solidFill>
              </a:rPr>
              <a:t> skill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177602" name="Text Box 2"/>
          <p:cNvSpPr txBox="1">
            <a:spLocks noChangeArrowheads="1"/>
          </p:cNvSpPr>
          <p:nvPr/>
        </p:nvSpPr>
        <p:spPr bwMode="auto">
          <a:xfrm>
            <a:off x="426848" y="899783"/>
            <a:ext cx="220147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2000" b="0" i="1" dirty="0" smtClean="0">
                <a:solidFill>
                  <a:srgbClr val="000000"/>
                </a:solidFill>
                <a:cs typeface="+mn-cs"/>
              </a:rPr>
              <a:t>In situ </a:t>
            </a:r>
            <a:r>
              <a:rPr lang="en-US" sz="2000" b="0" dirty="0" smtClean="0">
                <a:solidFill>
                  <a:srgbClr val="000000"/>
                </a:solidFill>
                <a:cs typeface="+mn-cs"/>
              </a:rPr>
              <a:t>T </a:t>
            </a:r>
            <a:r>
              <a:rPr lang="en-US" sz="2000" b="0" dirty="0">
                <a:solidFill>
                  <a:srgbClr val="000000"/>
                </a:solidFill>
                <a:cs typeface="+mn-cs"/>
              </a:rPr>
              <a:t>and S observations </a:t>
            </a:r>
            <a:r>
              <a:rPr lang="en-US" sz="2000" b="0" dirty="0" smtClean="0">
                <a:solidFill>
                  <a:srgbClr val="000000"/>
                </a:solidFill>
                <a:cs typeface="+mn-cs"/>
              </a:rPr>
              <a:t>are not assimilated so offer independent skill assessment</a:t>
            </a:r>
            <a:endParaRPr lang="en-US" sz="20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804719" y="899783"/>
            <a:ext cx="59798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sz="2000" b="0" dirty="0" smtClean="0">
                <a:solidFill>
                  <a:srgbClr val="000000"/>
                </a:solidFill>
                <a:cs typeface="+mn-cs"/>
              </a:rPr>
              <a:t>There is a sizeable archive of observatory data from </a:t>
            </a:r>
            <a:r>
              <a:rPr lang="en-US" sz="2000" b="0" dirty="0">
                <a:solidFill>
                  <a:srgbClr val="000000"/>
                </a:solidFill>
                <a:cs typeface="+mn-cs"/>
              </a:rPr>
              <a:t>CTD, </a:t>
            </a:r>
            <a:r>
              <a:rPr lang="en-US" sz="2000" b="0" dirty="0" smtClean="0">
                <a:solidFill>
                  <a:srgbClr val="000000"/>
                </a:solidFill>
                <a:cs typeface="+mn-cs"/>
              </a:rPr>
              <a:t>gliders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and </a:t>
            </a:r>
            <a:r>
              <a:rPr lang="en-US" sz="2000" b="0" dirty="0" smtClean="0">
                <a:solidFill>
                  <a:srgbClr val="000000"/>
                </a:solidFill>
                <a:cs typeface="+mn-cs"/>
              </a:rPr>
              <a:t>XBTs </a:t>
            </a:r>
            <a:r>
              <a:rPr lang="en-US" sz="2000" b="0" dirty="0">
                <a:solidFill>
                  <a:srgbClr val="000000"/>
                </a:solidFill>
                <a:cs typeface="+mn-cs"/>
              </a:rPr>
              <a:t>for 2006 (SW06) and 2007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744971" y="3050875"/>
            <a:ext cx="0" cy="73054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05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Text Box 2"/>
          <p:cNvSpPr txBox="1">
            <a:spLocks noChangeArrowheads="1"/>
          </p:cNvSpPr>
          <p:nvPr/>
        </p:nvSpPr>
        <p:spPr bwMode="auto">
          <a:xfrm>
            <a:off x="88200" y="88205"/>
            <a:ext cx="45157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nalysis</a:t>
            </a:r>
            <a:r>
              <a:rPr lang="en-US" sz="2000" b="0" dirty="0" smtClean="0">
                <a:solidFill>
                  <a:srgbClr val="000000"/>
                </a:solidFill>
              </a:rPr>
              <a:t>/forecast skill with respect to subsurface OBS that are NOT assimilated</a:t>
            </a:r>
            <a:endParaRPr lang="en-US" sz="2000" b="0" dirty="0">
              <a:solidFill>
                <a:srgbClr val="000000"/>
              </a:solidFill>
            </a:endParaRPr>
          </a:p>
        </p:txBody>
      </p:sp>
      <p:pic>
        <p:nvPicPr>
          <p:cNvPr id="51203" name="Picture 6" descr="k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27306" y="88205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T</a:t>
            </a:r>
            <a:r>
              <a:rPr lang="en-US" b="1" dirty="0" smtClean="0">
                <a:solidFill>
                  <a:srgbClr val="000000"/>
                </a:solidFill>
              </a:rPr>
              <a:t>emperature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27306" y="402805"/>
            <a:ext cx="34104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0000FF"/>
                </a:solidFill>
              </a:rPr>
              <a:t>Forward model</a:t>
            </a:r>
            <a:endParaRPr lang="en-US" sz="2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3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k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762000"/>
            <a:ext cx="91471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8200" y="88205"/>
            <a:ext cx="45157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nalysis</a:t>
            </a:r>
            <a:r>
              <a:rPr lang="en-US" sz="2000" b="0" dirty="0" smtClean="0">
                <a:solidFill>
                  <a:srgbClr val="000000"/>
                </a:solidFill>
              </a:rPr>
              <a:t>/forecast skill with respect to subsurface OBS that are NOT assimilated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27306" y="88205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T</a:t>
            </a:r>
            <a:r>
              <a:rPr lang="en-US" b="1" dirty="0" smtClean="0">
                <a:solidFill>
                  <a:srgbClr val="000000"/>
                </a:solidFill>
              </a:rPr>
              <a:t>emperature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7306" y="402805"/>
            <a:ext cx="43166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008000"/>
                </a:solidFill>
              </a:rPr>
              <a:t>Forward model after bias removal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8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kk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8200" y="88205"/>
            <a:ext cx="45157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nalysis</a:t>
            </a:r>
            <a:r>
              <a:rPr lang="en-US" sz="2000" b="0" dirty="0" smtClean="0">
                <a:solidFill>
                  <a:srgbClr val="000000"/>
                </a:solidFill>
              </a:rPr>
              <a:t>/forecast skill with respect to subsurface OBS that are NOT assimilated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27306" y="88205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T</a:t>
            </a:r>
            <a:r>
              <a:rPr lang="en-US" b="1" dirty="0" smtClean="0">
                <a:solidFill>
                  <a:srgbClr val="000000"/>
                </a:solidFill>
              </a:rPr>
              <a:t>emperature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7306" y="402805"/>
            <a:ext cx="43166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Data assimilation analysis/</a:t>
            </a:r>
            <a:r>
              <a:rPr lang="en-US" sz="2200" b="1" dirty="0" err="1" smtClean="0">
                <a:solidFill>
                  <a:srgbClr val="FF0000"/>
                </a:solidFill>
              </a:rPr>
              <a:t>hindcast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564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kk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8200" y="88205"/>
            <a:ext cx="45157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nalysis</a:t>
            </a:r>
            <a:r>
              <a:rPr lang="en-US" sz="2000" b="0" dirty="0" smtClean="0">
                <a:solidFill>
                  <a:srgbClr val="000000"/>
                </a:solidFill>
              </a:rPr>
              <a:t>/forecast skill with respect to subsurface OBS that are NOT assimilated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27306" y="88205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T</a:t>
            </a:r>
            <a:r>
              <a:rPr lang="en-US" b="1" dirty="0" smtClean="0">
                <a:solidFill>
                  <a:srgbClr val="000000"/>
                </a:solidFill>
              </a:rPr>
              <a:t>emperature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7306" y="402805"/>
            <a:ext cx="34104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00CCCC"/>
                </a:solidFill>
              </a:rPr>
              <a:t>2-day forecast</a:t>
            </a:r>
            <a:endParaRPr lang="en-US" sz="2200" b="1" dirty="0">
              <a:solidFill>
                <a:srgbClr val="00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58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6" y="1112265"/>
            <a:ext cx="48704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18998307">
            <a:off x="-614101" y="1998090"/>
            <a:ext cx="5122862" cy="25368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9684" name="TextBox 5"/>
          <p:cNvSpPr txBox="1">
            <a:spLocks noChangeArrowheads="1"/>
          </p:cNvSpPr>
          <p:nvPr/>
        </p:nvSpPr>
        <p:spPr bwMode="auto">
          <a:xfrm>
            <a:off x="0" y="-8177"/>
            <a:ext cx="4481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000000"/>
                </a:solidFill>
                <a:latin typeface="Calibri" charset="0"/>
                <a:cs typeface="Arial" charset="0"/>
              </a:rPr>
              <a:t>ESPreSSO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real-time ROMS system</a:t>
            </a:r>
          </a:p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Arial" charset="0"/>
                <a:hlinkClick r:id="rId4"/>
              </a:rPr>
              <a:t>http://myroms.org/espresso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 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5" t="13663" r="13903" b="11211"/>
          <a:stretch/>
        </p:blipFill>
        <p:spPr bwMode="auto">
          <a:xfrm>
            <a:off x="4680473" y="148463"/>
            <a:ext cx="3924295" cy="381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62700" y="6166960"/>
            <a:ext cx="3981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hlinkClick r:id="rId6"/>
              </a:rPr>
              <a:t>http://maracoos.org</a:t>
            </a:r>
            <a:r>
              <a:rPr lang="en-US" sz="2000" dirty="0" smtClean="0"/>
              <a:t> </a:t>
            </a:r>
            <a:endParaRPr lang="en-US" sz="2000" dirty="0"/>
          </a:p>
          <a:p>
            <a:pPr algn="r"/>
            <a:r>
              <a:rPr lang="en-US" sz="2000" dirty="0" smtClean="0"/>
              <a:t>MARACOOS Observing System</a:t>
            </a:r>
            <a:endParaRPr lang="en-US" sz="2000" dirty="0"/>
          </a:p>
        </p:txBody>
      </p:sp>
      <p:sp>
        <p:nvSpPr>
          <p:cNvPr id="4" name="Isosceles Triangle 3"/>
          <p:cNvSpPr/>
          <p:nvPr/>
        </p:nvSpPr>
        <p:spPr>
          <a:xfrm rot="9932426">
            <a:off x="8007693" y="167953"/>
            <a:ext cx="803129" cy="994304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570652">
            <a:off x="8081027" y="1162329"/>
            <a:ext cx="803129" cy="2733580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685" name="Picture 2" descr="marcoos_070413_zaspect=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819" r="9180" b="7201"/>
          <a:stretch>
            <a:fillRect/>
          </a:stretch>
        </p:blipFill>
        <p:spPr bwMode="auto">
          <a:xfrm>
            <a:off x="4579735" y="2700682"/>
            <a:ext cx="4422089" cy="372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1742" y="1576857"/>
            <a:ext cx="4759942" cy="4154983"/>
          </a:xfrm>
          <a:prstGeom prst="rect">
            <a:avLst/>
          </a:prstGeom>
          <a:solidFill>
            <a:schemeClr val="bg1">
              <a:lumMod val="75000"/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Integrating modern </a:t>
            </a:r>
            <a:r>
              <a:rPr lang="en-US" sz="2400" b="1" u="sng" dirty="0" smtClean="0"/>
              <a:t>modeling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and </a:t>
            </a:r>
            <a:r>
              <a:rPr lang="en-US" sz="2400" b="1" u="sng" dirty="0" smtClean="0"/>
              <a:t>observing</a:t>
            </a:r>
            <a:r>
              <a:rPr lang="en-US" sz="2400" b="1" dirty="0" smtClean="0"/>
              <a:t> systems </a:t>
            </a:r>
          </a:p>
          <a:p>
            <a:r>
              <a:rPr lang="en-US" sz="2400" b="1" dirty="0" smtClean="0"/>
              <a:t>in the coastal ocean </a:t>
            </a:r>
          </a:p>
          <a:p>
            <a:endParaRPr lang="en-US" sz="2400" b="1" dirty="0"/>
          </a:p>
          <a:p>
            <a:pPr marL="285750" indent="-285750">
              <a:buFont typeface="Arial"/>
              <a:buChar char="•"/>
            </a:pPr>
            <a:r>
              <a:rPr lang="en-US" sz="2400" b="1" i="1" dirty="0" smtClean="0"/>
              <a:t>Data assimilation for reanalysis and prediction</a:t>
            </a:r>
            <a:br>
              <a:rPr lang="en-US" sz="2400" b="1" i="1" dirty="0" smtClean="0"/>
            </a:br>
            <a:endParaRPr lang="en-US" sz="2400" b="1" i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i="1" dirty="0" smtClean="0"/>
              <a:t>Quantitative skill assessment</a:t>
            </a:r>
            <a:br>
              <a:rPr lang="en-US" sz="2400" b="1" i="1" dirty="0" smtClean="0"/>
            </a:br>
            <a:endParaRPr lang="en-US" sz="2400" b="1" i="1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i="1" dirty="0" smtClean="0"/>
              <a:t>Observing system design and operations</a:t>
            </a:r>
            <a:endParaRPr lang="en-US" sz="2400" b="1" i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282754" y="1246780"/>
            <a:ext cx="2136042" cy="615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63873" y="2205569"/>
            <a:ext cx="2221588" cy="14461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44086" y="1862203"/>
            <a:ext cx="1038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458763" y="2205569"/>
            <a:ext cx="100511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91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kk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8200" y="88205"/>
            <a:ext cx="45157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nalysis</a:t>
            </a:r>
            <a:r>
              <a:rPr lang="en-US" sz="2000" b="0" dirty="0" smtClean="0">
                <a:solidFill>
                  <a:srgbClr val="000000"/>
                </a:solidFill>
              </a:rPr>
              <a:t>/forecast skill with respect to subsurface OBS that are NOT assimilated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27306" y="88205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T</a:t>
            </a:r>
            <a:r>
              <a:rPr lang="en-US" b="1" dirty="0" smtClean="0">
                <a:solidFill>
                  <a:srgbClr val="000000"/>
                </a:solidFill>
              </a:rPr>
              <a:t>emperature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7306" y="402805"/>
            <a:ext cx="34104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 smtClean="0">
                <a:solidFill>
                  <a:srgbClr val="9900FF"/>
                </a:solidFill>
              </a:rPr>
              <a:t>4-day forecast</a:t>
            </a:r>
            <a:endParaRPr lang="en-US" sz="2200" b="1" dirty="0">
              <a:solidFill>
                <a:srgbClr val="99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522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kk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3429457" y="3219689"/>
            <a:ext cx="5072905" cy="2354491"/>
          </a:xfrm>
          <a:prstGeom prst="rect">
            <a:avLst/>
          </a:prstGeom>
          <a:solidFill>
            <a:schemeClr val="bg1">
              <a:lumMod val="75000"/>
              <a:alpha val="78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200" i="1" dirty="0"/>
              <a:t>D</a:t>
            </a:r>
            <a:r>
              <a:rPr lang="en-US" sz="2200" b="0" i="1" dirty="0" smtClean="0"/>
              <a:t>ecrease </a:t>
            </a:r>
            <a:r>
              <a:rPr lang="en-US" sz="2200" b="0" i="1" dirty="0"/>
              <a:t>in </a:t>
            </a:r>
            <a:r>
              <a:rPr lang="en-US" sz="2200" b="0" i="1" dirty="0" smtClean="0"/>
              <a:t>forecast skill is consistent </a:t>
            </a:r>
            <a:r>
              <a:rPr lang="en-US" sz="2200" b="0" i="1" dirty="0"/>
              <a:t>with </a:t>
            </a:r>
            <a:r>
              <a:rPr lang="en-US" sz="2200" b="0" i="1" dirty="0" smtClean="0"/>
              <a:t>de-correlation tim</a:t>
            </a:r>
            <a:r>
              <a:rPr lang="en-US" sz="2200" i="1" dirty="0" smtClean="0"/>
              <a:t>e </a:t>
            </a:r>
            <a:r>
              <a:rPr lang="en-US" sz="2200" b="0" i="1" dirty="0" smtClean="0"/>
              <a:t>scales in th</a:t>
            </a:r>
            <a:r>
              <a:rPr lang="en-US" sz="2200" i="1" dirty="0" smtClean="0"/>
              <a:t>e shelf-break front of o(1 day) </a:t>
            </a:r>
            <a:r>
              <a:rPr lang="en-US" sz="2200" b="0" i="1" dirty="0" smtClean="0"/>
              <a:t>derived from observations</a:t>
            </a:r>
          </a:p>
          <a:p>
            <a:pPr>
              <a:defRPr/>
            </a:pPr>
            <a:endParaRPr lang="en-US" sz="2300" i="1" dirty="0"/>
          </a:p>
          <a:p>
            <a:pPr>
              <a:defRPr/>
            </a:pPr>
            <a:r>
              <a:rPr lang="en-US" b="0" i="1" dirty="0" err="1" smtClean="0"/>
              <a:t>Gawarkiewicz</a:t>
            </a:r>
            <a:r>
              <a:rPr lang="en-US" b="0" i="1" dirty="0" smtClean="0"/>
              <a:t> </a:t>
            </a:r>
            <a:r>
              <a:rPr lang="en-US" b="0" i="1" dirty="0"/>
              <a:t>et al</a:t>
            </a:r>
            <a:r>
              <a:rPr lang="en-US" b="0" i="1" dirty="0" smtClean="0"/>
              <a:t>., 2004</a:t>
            </a:r>
            <a:r>
              <a:rPr lang="en-US" i="1" dirty="0" smtClean="0"/>
              <a:t>,</a:t>
            </a:r>
            <a:r>
              <a:rPr lang="en-US" b="0" i="1" dirty="0" smtClean="0"/>
              <a:t> </a:t>
            </a:r>
            <a:r>
              <a:rPr lang="en-US" b="0" i="1" dirty="0"/>
              <a:t>and Todd </a:t>
            </a:r>
            <a:r>
              <a:rPr lang="en-US" b="0" i="1" dirty="0" smtClean="0"/>
              <a:t>et </a:t>
            </a:r>
            <a:r>
              <a:rPr lang="en-US" b="0" i="1" dirty="0"/>
              <a:t>al. </a:t>
            </a:r>
            <a:r>
              <a:rPr lang="en-US" b="0" i="1" dirty="0" smtClean="0"/>
              <a:t>(draft) for </a:t>
            </a:r>
            <a:r>
              <a:rPr lang="en-US" b="0" i="1" dirty="0"/>
              <a:t>the </a:t>
            </a:r>
            <a:r>
              <a:rPr lang="en-US" b="0" i="1" dirty="0" smtClean="0"/>
              <a:t>Spray data </a:t>
            </a:r>
            <a:r>
              <a:rPr lang="en-US" b="0" i="1" dirty="0"/>
              <a:t>used here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8200" y="88205"/>
            <a:ext cx="45157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A</a:t>
            </a:r>
            <a:r>
              <a:rPr lang="en-US" sz="2000" dirty="0" smtClean="0">
                <a:solidFill>
                  <a:srgbClr val="000000"/>
                </a:solidFill>
              </a:rPr>
              <a:t>nalysis</a:t>
            </a:r>
            <a:r>
              <a:rPr lang="en-US" sz="2000" b="0" dirty="0" smtClean="0">
                <a:solidFill>
                  <a:srgbClr val="000000"/>
                </a:solidFill>
              </a:rPr>
              <a:t>/forecast skill with respect to subsurface OBS that are NOT assimilated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7306" y="88205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T</a:t>
            </a:r>
            <a:r>
              <a:rPr lang="en-US" b="1" dirty="0" smtClean="0">
                <a:solidFill>
                  <a:srgbClr val="000000"/>
                </a:solidFill>
              </a:rPr>
              <a:t>emperature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863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Bias removal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Removing bias from boundary conditions and data is crucial</a:t>
            </a:r>
          </a:p>
          <a:p>
            <a:r>
              <a:rPr lang="en-US" sz="2400" dirty="0" smtClean="0"/>
              <a:t>4D-Var will not converge if it cannot reconcile model and data error</a:t>
            </a:r>
          </a:p>
          <a:p>
            <a:r>
              <a:rPr lang="en-US" sz="2400" dirty="0" smtClean="0"/>
              <a:t>Co-variances embodied in the </a:t>
            </a:r>
            <a:r>
              <a:rPr lang="en-US" sz="2400" dirty="0" err="1" smtClean="0"/>
              <a:t>Adjoint</a:t>
            </a:r>
            <a:r>
              <a:rPr lang="en-US" sz="2400" dirty="0" smtClean="0"/>
              <a:t> and Tangent Linear physics are incorrect if the  </a:t>
            </a:r>
            <a:r>
              <a:rPr lang="en-US" sz="2400" dirty="0"/>
              <a:t>b</a:t>
            </a:r>
            <a:r>
              <a:rPr lang="en-US" sz="2400" dirty="0" smtClean="0"/>
              <a:t>ackground state is biased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2784" y="150398"/>
            <a:ext cx="2086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Some details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030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Bias removal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Removing bias from boundary conditions and data is crucial</a:t>
            </a:r>
          </a:p>
          <a:p>
            <a:r>
              <a:rPr lang="en-US" sz="2400" dirty="0" smtClean="0"/>
              <a:t>4D-Var will not converge if it cannot reconcile model and data error</a:t>
            </a:r>
          </a:p>
          <a:p>
            <a:r>
              <a:rPr lang="en-US" sz="2400" dirty="0" smtClean="0"/>
              <a:t>Co-variances embodied in the </a:t>
            </a:r>
            <a:r>
              <a:rPr lang="en-US" sz="2400" dirty="0" err="1" smtClean="0"/>
              <a:t>Adjoint</a:t>
            </a:r>
            <a:r>
              <a:rPr lang="en-US" sz="2400" dirty="0" smtClean="0"/>
              <a:t> and Tangent Linear physics are incorrect if the  </a:t>
            </a:r>
            <a:r>
              <a:rPr lang="en-US" sz="2400" dirty="0"/>
              <a:t>b</a:t>
            </a:r>
            <a:r>
              <a:rPr lang="en-US" sz="2400" dirty="0" smtClean="0"/>
              <a:t>ackground state is biased 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200" b="1" dirty="0" smtClean="0"/>
              <a:t>We correct open </a:t>
            </a:r>
            <a:r>
              <a:rPr lang="en-US" sz="2200" b="1" dirty="0"/>
              <a:t>b</a:t>
            </a:r>
            <a:r>
              <a:rPr lang="en-US" sz="2200" b="1" dirty="0" smtClean="0"/>
              <a:t>oundary data (T and S) from </a:t>
            </a:r>
            <a:r>
              <a:rPr lang="en-US" sz="2200" b="1" dirty="0" err="1" smtClean="0"/>
              <a:t>HyCOM</a:t>
            </a:r>
            <a:r>
              <a:rPr lang="en-US" sz="2200" b="1" dirty="0" smtClean="0"/>
              <a:t> by adjusting mean to match regional climatology (MOCHA)</a:t>
            </a:r>
            <a:endParaRPr lang="en-US" sz="2200" b="1" dirty="0"/>
          </a:p>
          <a:p>
            <a:endParaRPr lang="en-US" sz="2200" b="1" dirty="0"/>
          </a:p>
        </p:txBody>
      </p:sp>
      <p:sp>
        <p:nvSpPr>
          <p:cNvPr id="5" name="Rectangle 4"/>
          <p:cNvSpPr/>
          <p:nvPr/>
        </p:nvSpPr>
        <p:spPr>
          <a:xfrm>
            <a:off x="4921487" y="1600200"/>
            <a:ext cx="3765313" cy="1980955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784" y="150398"/>
            <a:ext cx="2086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Some details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600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lobalmodelbia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0" y="1371760"/>
            <a:ext cx="8361237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231" y="348576"/>
            <a:ext cx="516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Bias in global </a:t>
            </a:r>
            <a:r>
              <a:rPr lang="en-US" sz="2400" b="1" dirty="0" smtClean="0"/>
              <a:t>data assimilating </a:t>
            </a:r>
            <a:r>
              <a:rPr lang="en-US" sz="2400" dirty="0" smtClean="0"/>
              <a:t>models compared to a regional climatology: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3230" y="3547525"/>
            <a:ext cx="33019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Data (obs. number) sorted by ocean depth in </a:t>
            </a:r>
            <a:r>
              <a:rPr lang="en-US" dirty="0" err="1"/>
              <a:t>ESPreSSO</a:t>
            </a:r>
            <a:r>
              <a:rPr lang="en-US" dirty="0"/>
              <a:t> domain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64422" y="3598324"/>
            <a:ext cx="1507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-2    0    2 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44274" y="6314015"/>
            <a:ext cx="1820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-1       0       1 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08485" y="200524"/>
            <a:ext cx="3066563" cy="1200328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Bias is </a:t>
            </a:r>
            <a:r>
              <a:rPr lang="en-US" sz="2400" i="1" dirty="0"/>
              <a:t>problematic for down-</a:t>
            </a:r>
            <a:r>
              <a:rPr lang="en-US" sz="2400" i="1" dirty="0" smtClean="0"/>
              <a:t>scaling with data assimilation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19027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Removing bias from boundary conditions and data is crucial</a:t>
            </a:r>
          </a:p>
          <a:p>
            <a:r>
              <a:rPr lang="en-US" sz="2400" dirty="0" smtClean="0"/>
              <a:t>4D-Var will not converge if it cannot reconcile model and data error</a:t>
            </a:r>
          </a:p>
          <a:p>
            <a:r>
              <a:rPr lang="en-US" sz="2400" dirty="0" smtClean="0"/>
              <a:t>Co-variances embodied in the </a:t>
            </a:r>
            <a:r>
              <a:rPr lang="en-US" sz="2400" dirty="0" err="1" smtClean="0"/>
              <a:t>Adjoint</a:t>
            </a:r>
            <a:r>
              <a:rPr lang="en-US" sz="2400" dirty="0" smtClean="0"/>
              <a:t> and Tangent Linear physics are incorrect if the  </a:t>
            </a:r>
            <a:r>
              <a:rPr lang="en-US" sz="2400" dirty="0"/>
              <a:t>b</a:t>
            </a:r>
            <a:r>
              <a:rPr lang="en-US" sz="2400" dirty="0" smtClean="0"/>
              <a:t>ackground state is biased 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200" dirty="0" smtClean="0"/>
              <a:t>We correct open </a:t>
            </a:r>
            <a:r>
              <a:rPr lang="en-US" sz="2200" dirty="0"/>
              <a:t>b</a:t>
            </a:r>
            <a:r>
              <a:rPr lang="en-US" sz="2200" dirty="0" smtClean="0"/>
              <a:t>oundary data (T and S) from </a:t>
            </a:r>
            <a:r>
              <a:rPr lang="en-US" sz="2200" dirty="0" err="1" smtClean="0"/>
              <a:t>HyCOM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by adjusting mean to match regional climatology (MOCHA)</a:t>
            </a:r>
            <a:br>
              <a:rPr lang="en-US" sz="2200" dirty="0" smtClean="0"/>
            </a:br>
            <a:endParaRPr lang="en-US" sz="2200" dirty="0" smtClean="0"/>
          </a:p>
          <a:p>
            <a:r>
              <a:rPr lang="en-US" sz="2200" b="1" dirty="0" smtClean="0"/>
              <a:t>We compute un-biased open boundary sea level and velocity, and Mean Dynamic Topography (MDT) for altimetry using 4D-Var with annual mean data</a:t>
            </a:r>
            <a:endParaRPr lang="en-US" sz="2200" b="1" dirty="0"/>
          </a:p>
          <a:p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4921487" y="3275463"/>
            <a:ext cx="3765313" cy="256376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Bias removal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2784" y="150398"/>
            <a:ext cx="2086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Some details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047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50247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6928" r="71722"/>
          <a:stretch/>
        </p:blipFill>
        <p:spPr>
          <a:xfrm>
            <a:off x="3193223" y="3157893"/>
            <a:ext cx="1422446" cy="1408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828" t="3300" r="3498" b="53468"/>
          <a:stretch/>
        </p:blipFill>
        <p:spPr>
          <a:xfrm>
            <a:off x="5935116" y="1896532"/>
            <a:ext cx="1363152" cy="1129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994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342784" y="150398"/>
            <a:ext cx="2086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Some details …</a:t>
            </a:r>
            <a:endParaRPr lang="en-US" sz="24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6526" r="17549" b="17685"/>
          <a:stretch>
            <a:fillRect/>
          </a:stretch>
        </p:blipFill>
        <p:spPr bwMode="auto">
          <a:xfrm>
            <a:off x="5344843" y="3619584"/>
            <a:ext cx="3298638" cy="309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9059" t="54798" r="-1" b="4051"/>
          <a:stretch/>
        </p:blipFill>
        <p:spPr>
          <a:xfrm>
            <a:off x="8351046" y="1717454"/>
            <a:ext cx="761914" cy="3030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4845" y="136498"/>
            <a:ext cx="2583572" cy="29854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Mean Dynamic Topography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algn="r"/>
            <a:r>
              <a:rPr lang="en-US" sz="2000" dirty="0" smtClean="0"/>
              <a:t>from 4D-Var applied  to climatology of T/S, mean surface fluxes, &amp; mean velocity </a:t>
            </a:r>
            <a:r>
              <a:rPr lang="en-US" sz="2000" dirty="0" err="1" smtClean="0"/>
              <a:t>obs</a:t>
            </a:r>
            <a:r>
              <a:rPr lang="en-US" sz="2000" dirty="0" smtClean="0"/>
              <a:t> (CODAR, moorings, vessel ADCP) </a:t>
            </a:r>
            <a:endParaRPr lang="en-US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409946" y="458355"/>
            <a:ext cx="778722" cy="466418"/>
            <a:chOff x="4724877" y="592051"/>
            <a:chExt cx="778722" cy="466418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042609" y="592051"/>
              <a:ext cx="460990" cy="4664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724877" y="608763"/>
              <a:ext cx="31773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t="6380" r="24219" b="10156"/>
          <a:stretch>
            <a:fillRect/>
          </a:stretch>
        </p:blipFill>
        <p:spPr bwMode="auto">
          <a:xfrm>
            <a:off x="254000" y="4317885"/>
            <a:ext cx="2369852" cy="24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4" t="5838" r="23194" b="10419"/>
          <a:stretch/>
        </p:blipFill>
        <p:spPr bwMode="auto">
          <a:xfrm>
            <a:off x="2705745" y="4278074"/>
            <a:ext cx="2272656" cy="245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3802" y="3953291"/>
            <a:ext cx="3505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AVISO MDT                            </a:t>
            </a:r>
            <a:r>
              <a:rPr lang="en-US" dirty="0" err="1" smtClean="0"/>
              <a:t>HyCOM</a:t>
            </a:r>
            <a:endParaRPr lang="en-US" dirty="0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t="9964" r="25900" b="12547"/>
          <a:stretch/>
        </p:blipFill>
        <p:spPr bwMode="auto">
          <a:xfrm>
            <a:off x="5346678" y="127000"/>
            <a:ext cx="3667534" cy="396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3209" y="167478"/>
            <a:ext cx="2405171" cy="3469186"/>
            <a:chOff x="189673" y="136498"/>
            <a:chExt cx="2405171" cy="3469186"/>
          </a:xfrm>
        </p:grpSpPr>
        <p:sp>
          <p:nvSpPr>
            <p:cNvPr id="23" name="TextBox 22"/>
            <p:cNvSpPr txBox="1"/>
            <p:nvPr/>
          </p:nvSpPr>
          <p:spPr>
            <a:xfrm>
              <a:off x="342784" y="150398"/>
              <a:ext cx="2086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Some details …</a:t>
              </a:r>
              <a:endParaRPr lang="en-US" sz="2400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89673" y="136498"/>
              <a:ext cx="2405171" cy="3469186"/>
              <a:chOff x="218142" y="150398"/>
              <a:chExt cx="2405171" cy="3469186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42784" y="150398"/>
                <a:ext cx="20866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Some details …</a:t>
                </a:r>
                <a:endParaRPr lang="en-US" sz="2400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18142" y="203345"/>
                <a:ext cx="2405171" cy="341623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73218" y="2556854"/>
                <a:ext cx="228325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i="1" dirty="0" smtClean="0"/>
                  <a:t>Also gives dynamically adjusted mean circulation to complement T/S climatology </a:t>
                </a:r>
                <a:endParaRPr lang="en-US" sz="1500" i="1" dirty="0"/>
              </a:p>
            </p:txBody>
          </p:sp>
        </p:grp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8" t="6770" r="8887" b="3777"/>
            <a:stretch>
              <a:fillRect/>
            </a:stretch>
          </p:blipFill>
          <p:spPr bwMode="auto">
            <a:xfrm>
              <a:off x="267112" y="265006"/>
              <a:ext cx="2214431" cy="2277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910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784" y="150398"/>
            <a:ext cx="2086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Some details …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3" descr="seasonals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3032"/>
            <a:ext cx="4572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easonalstdNimp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1054"/>
            <a:ext cx="9144000" cy="37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030800" y="2049481"/>
            <a:ext cx="29085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b="0" dirty="0">
                <a:solidFill>
                  <a:srgbClr val="000000"/>
                </a:solidFill>
                <a:latin typeface="Apple Casual" charset="0"/>
                <a:cs typeface="+mn-cs"/>
              </a:rPr>
              <a:t>Impact of seasonal </a:t>
            </a:r>
            <a:r>
              <a:rPr lang="en-US" dirty="0" smtClean="0">
                <a:solidFill>
                  <a:srgbClr val="000000"/>
                </a:solidFill>
                <a:latin typeface="Apple Casual" charset="0"/>
              </a:rPr>
              <a:t>Background Error Covariance</a:t>
            </a:r>
            <a:r>
              <a:rPr lang="en-US" b="0" dirty="0" smtClean="0">
                <a:solidFill>
                  <a:srgbClr val="000000"/>
                </a:solidFill>
                <a:latin typeface="Apple Casual" charset="0"/>
                <a:cs typeface="+mn-c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pple Casual" charset="0"/>
              </a:rPr>
              <a:t>on a single analysis cycle:</a:t>
            </a:r>
            <a:endParaRPr lang="en-US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86101" y="880229"/>
            <a:ext cx="5963065" cy="206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37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000000"/>
                </a:solidFill>
                <a:cs typeface="+mn-cs"/>
              </a:rPr>
              <a:t>Background error covariance </a:t>
            </a:r>
            <a:r>
              <a:rPr lang="en-US" sz="2400" b="1" dirty="0" smtClean="0">
                <a:solidFill>
                  <a:srgbClr val="000000"/>
                </a:solidFill>
                <a:cs typeface="+mn-cs"/>
              </a:rPr>
              <a:t>is scaled 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by </a:t>
            </a:r>
            <a:r>
              <a:rPr lang="en-US" sz="2400" b="1" dirty="0" smtClean="0">
                <a:solidFill>
                  <a:srgbClr val="000000"/>
                </a:solidFill>
                <a:cs typeface="+mn-cs"/>
              </a:rPr>
              <a:t>a </a:t>
            </a:r>
            <a:r>
              <a:rPr lang="en-US" sz="2400" b="1" dirty="0">
                <a:solidFill>
                  <a:srgbClr val="000000"/>
                </a:solidFill>
                <a:cs typeface="+mn-cs"/>
              </a:rPr>
              <a:t>standard deviation file. </a:t>
            </a:r>
          </a:p>
          <a:p>
            <a:pPr>
              <a:spcBef>
                <a:spcPct val="50000"/>
              </a:spcBef>
              <a:defRPr/>
            </a:pPr>
            <a:r>
              <a:rPr lang="en-US" sz="2300" b="0" dirty="0">
                <a:solidFill>
                  <a:srgbClr val="000000"/>
                </a:solidFill>
                <a:cs typeface="+mn-cs"/>
              </a:rPr>
              <a:t>Strong seasonality in the MAB shelf background field </a:t>
            </a:r>
            <a:r>
              <a:rPr lang="en-US" sz="2300" dirty="0" smtClean="0">
                <a:solidFill>
                  <a:srgbClr val="000000"/>
                </a:solidFill>
              </a:rPr>
              <a:t>demands inclusion of  significant </a:t>
            </a:r>
            <a:r>
              <a:rPr lang="en-US" sz="2300" b="0" dirty="0" smtClean="0">
                <a:solidFill>
                  <a:srgbClr val="000000"/>
                </a:solidFill>
                <a:cs typeface="+mn-cs"/>
              </a:rPr>
              <a:t>seasonality </a:t>
            </a:r>
            <a:r>
              <a:rPr lang="en-US" sz="2300" b="0" dirty="0">
                <a:solidFill>
                  <a:srgbClr val="000000"/>
                </a:solidFill>
                <a:cs typeface="+mn-cs"/>
              </a:rPr>
              <a:t>in the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427372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502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Multi-model Skill Assessment</a:t>
            </a:r>
            <a:br>
              <a:rPr lang="en-US" sz="3600" b="1" dirty="0" smtClean="0"/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using Coastal Ocean Observing System Data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Comparison of observatory data (gliders and CODAR) to MAB forecast systems</a:t>
            </a:r>
          </a:p>
          <a:p>
            <a:pPr lvl="1"/>
            <a:r>
              <a:rPr lang="en-US" sz="2400" dirty="0" smtClean="0"/>
              <a:t>3 global (</a:t>
            </a:r>
            <a:r>
              <a:rPr lang="en-US" sz="2400" dirty="0" err="1" smtClean="0"/>
              <a:t>HyCOM</a:t>
            </a:r>
            <a:r>
              <a:rPr lang="en-US" sz="2400" dirty="0" smtClean="0"/>
              <a:t>, Mercator, NCOM)</a:t>
            </a:r>
          </a:p>
          <a:p>
            <a:pPr lvl="1"/>
            <a:r>
              <a:rPr lang="en-US" sz="2400" dirty="0" smtClean="0"/>
              <a:t>4 regional (</a:t>
            </a:r>
            <a:r>
              <a:rPr lang="en-US" sz="2400" dirty="0" err="1" smtClean="0"/>
              <a:t>ESPreSSO</a:t>
            </a:r>
            <a:r>
              <a:rPr lang="en-US" sz="2400" dirty="0" smtClean="0"/>
              <a:t>, NYHOPS, </a:t>
            </a:r>
            <a:r>
              <a:rPr lang="en-US" sz="2400" dirty="0" err="1" smtClean="0"/>
              <a:t>UMassHOPS</a:t>
            </a:r>
            <a:r>
              <a:rPr lang="en-US" sz="2400" dirty="0" smtClean="0"/>
              <a:t>, COAWST)</a:t>
            </a:r>
          </a:p>
          <a:p>
            <a:pPr lvl="1"/>
            <a:r>
              <a:rPr lang="en-US" sz="2400" dirty="0" smtClean="0"/>
              <a:t>1 </a:t>
            </a:r>
            <a:r>
              <a:rPr lang="en-US" sz="2400" dirty="0"/>
              <a:t>c</a:t>
            </a:r>
            <a:r>
              <a:rPr lang="en-US" sz="2400" dirty="0" smtClean="0"/>
              <a:t>limatology (MOCHA)</a:t>
            </a:r>
          </a:p>
          <a:p>
            <a:r>
              <a:rPr lang="en-US" sz="2800" dirty="0" smtClean="0"/>
              <a:t>Quantify bias, centered RMS error, cross-correlation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egional subdivisions (inner and outer shelf)</a:t>
            </a:r>
          </a:p>
          <a:p>
            <a:pPr lvl="1"/>
            <a:r>
              <a:rPr lang="en-US" sz="2400" dirty="0"/>
              <a:t>s</a:t>
            </a:r>
            <a:r>
              <a:rPr lang="en-US" sz="2400" dirty="0" smtClean="0"/>
              <a:t>ummer/winter</a:t>
            </a:r>
          </a:p>
          <a:p>
            <a:pPr lvl="1"/>
            <a:r>
              <a:rPr lang="en-US" sz="2400" dirty="0"/>
              <a:t>v</a:t>
            </a:r>
            <a:r>
              <a:rPr lang="en-US" sz="2400" dirty="0" smtClean="0"/>
              <a:t>ertical structure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8332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6" y="1112265"/>
            <a:ext cx="48704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18998307">
            <a:off x="-614101" y="1998090"/>
            <a:ext cx="5122862" cy="25368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5" t="13663" r="13903" b="11211"/>
          <a:stretch/>
        </p:blipFill>
        <p:spPr bwMode="auto">
          <a:xfrm>
            <a:off x="4680473" y="148463"/>
            <a:ext cx="3924295" cy="381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/>
          <p:cNvSpPr/>
          <p:nvPr/>
        </p:nvSpPr>
        <p:spPr>
          <a:xfrm rot="9932426">
            <a:off x="8007693" y="167953"/>
            <a:ext cx="803129" cy="994304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570652">
            <a:off x="8081027" y="1162329"/>
            <a:ext cx="803129" cy="2733580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685" name="Picture 2" descr="marcoos_070413_zaspect=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819" r="9180" b="7201"/>
          <a:stretch>
            <a:fillRect/>
          </a:stretch>
        </p:blipFill>
        <p:spPr bwMode="auto">
          <a:xfrm>
            <a:off x="4579735" y="2700682"/>
            <a:ext cx="4422089" cy="372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0" y="-8177"/>
            <a:ext cx="4481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>
                <a:solidFill>
                  <a:srgbClr val="000000"/>
                </a:solidFill>
                <a:latin typeface="Calibri" charset="0"/>
                <a:cs typeface="Arial" charset="0"/>
              </a:rPr>
              <a:t>ESPreSSO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real-time ROMS system</a:t>
            </a:r>
          </a:p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Arial" charset="0"/>
                <a:hlinkClick r:id="rId6"/>
              </a:rPr>
              <a:t>http://myroms.org/espresso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62700" y="6166960"/>
            <a:ext cx="3981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hlinkClick r:id="rId7"/>
              </a:rPr>
              <a:t>http://maracoos.org</a:t>
            </a:r>
            <a:r>
              <a:rPr lang="en-US" sz="2000" dirty="0" smtClean="0"/>
              <a:t> </a:t>
            </a:r>
            <a:endParaRPr lang="en-US" sz="2000" dirty="0"/>
          </a:p>
          <a:p>
            <a:pPr algn="r"/>
            <a:r>
              <a:rPr lang="en-US" sz="2000" dirty="0" smtClean="0"/>
              <a:t>MARACOOS Observing System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029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3274" y="12423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sz="2800" b="1" dirty="0" smtClean="0"/>
              <a:t>Multi-model Skill Assessment</a:t>
            </a:r>
            <a:br>
              <a:rPr lang="en-US" sz="2800" b="1" dirty="0" smtClean="0"/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using Coastal Ocean Observing System Data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9694" y="143849"/>
            <a:ext cx="4572000" cy="13111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dirty="0" smtClean="0">
                <a:solidFill>
                  <a:prstClr val="black"/>
                </a:solidFill>
                <a:ea typeface="ＭＳ Ｐゴシック" charset="-128"/>
              </a:rPr>
              <a:t>global: </a:t>
            </a:r>
            <a:r>
              <a:rPr lang="en-US" dirty="0" err="1" smtClean="0">
                <a:solidFill>
                  <a:prstClr val="black"/>
                </a:solidFill>
                <a:ea typeface="ＭＳ Ｐゴシック" charset="-128"/>
              </a:rPr>
              <a:t>HyCOM</a:t>
            </a:r>
            <a:r>
              <a:rPr lang="en-US" dirty="0">
                <a:solidFill>
                  <a:prstClr val="black"/>
                </a:solidFill>
                <a:ea typeface="ＭＳ Ｐゴシック" charset="-128"/>
              </a:rPr>
              <a:t>, Mercator, </a:t>
            </a:r>
            <a:r>
              <a:rPr lang="en-US" dirty="0" smtClean="0">
                <a:solidFill>
                  <a:prstClr val="black"/>
                </a:solidFill>
                <a:ea typeface="ＭＳ Ｐゴシック" charset="-128"/>
              </a:rPr>
              <a:t>NCOM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dirty="0">
                <a:solidFill>
                  <a:prstClr val="black"/>
                </a:solidFill>
                <a:ea typeface="ＭＳ Ｐゴシック" charset="-128"/>
              </a:rPr>
              <a:t>r</a:t>
            </a:r>
            <a:r>
              <a:rPr lang="en-US" dirty="0" smtClean="0">
                <a:solidFill>
                  <a:prstClr val="black"/>
                </a:solidFill>
                <a:ea typeface="ＭＳ Ｐゴシック" charset="-128"/>
              </a:rPr>
              <a:t>egional: </a:t>
            </a:r>
            <a:r>
              <a:rPr lang="en-US" dirty="0" err="1" smtClean="0">
                <a:solidFill>
                  <a:prstClr val="black"/>
                </a:solidFill>
                <a:ea typeface="ＭＳ Ｐゴシック" charset="-128"/>
              </a:rPr>
              <a:t>ESPreSSO</a:t>
            </a:r>
            <a:r>
              <a:rPr lang="en-US" dirty="0">
                <a:solidFill>
                  <a:prstClr val="black"/>
                </a:solidFill>
                <a:ea typeface="ＭＳ Ｐゴシック" charset="-128"/>
              </a:rPr>
              <a:t>, NYHOPS, </a:t>
            </a:r>
            <a:r>
              <a:rPr lang="en-US" dirty="0" err="1">
                <a:solidFill>
                  <a:prstClr val="black"/>
                </a:solidFill>
                <a:ea typeface="ＭＳ Ｐゴシック" charset="-128"/>
              </a:rPr>
              <a:t>UMassHOPS</a:t>
            </a:r>
            <a:r>
              <a:rPr lang="en-US" dirty="0">
                <a:solidFill>
                  <a:prstClr val="black"/>
                </a:solidFill>
                <a:ea typeface="ＭＳ Ｐゴシック" charset="-128"/>
              </a:rPr>
              <a:t>, </a:t>
            </a:r>
            <a:r>
              <a:rPr lang="en-US" dirty="0" smtClean="0">
                <a:solidFill>
                  <a:prstClr val="black"/>
                </a:solidFill>
                <a:ea typeface="ＭＳ Ｐゴシック" charset="-128"/>
              </a:rPr>
              <a:t>COAWST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 dirty="0" smtClean="0">
                <a:solidFill>
                  <a:prstClr val="black"/>
                </a:solidFill>
                <a:ea typeface="ＭＳ Ｐゴシック" charset="-128"/>
              </a:rPr>
              <a:t>climatology: MOCHA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09277"/>
              </p:ext>
            </p:extLst>
          </p:nvPr>
        </p:nvGraphicFramePr>
        <p:xfrm>
          <a:off x="100253" y="1636180"/>
          <a:ext cx="8927328" cy="5049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080"/>
                <a:gridCol w="2528948"/>
                <a:gridCol w="964452"/>
                <a:gridCol w="860748"/>
                <a:gridCol w="725932"/>
                <a:gridCol w="534190"/>
                <a:gridCol w="834709"/>
                <a:gridCol w="872351"/>
                <a:gridCol w="774918"/>
              </a:tblGrid>
              <a:tr h="4494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Model</a:t>
                      </a:r>
                      <a:endParaRPr lang="en-US" sz="1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THREDDS URL</a:t>
                      </a:r>
                      <a:endParaRPr lang="en-US" sz="1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Resolution in MAB</a:t>
                      </a:r>
                      <a:endParaRPr lang="en-US" sz="1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Output interval</a:t>
                      </a:r>
                      <a:endParaRPr lang="en-US" sz="1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Surface forcing</a:t>
                      </a:r>
                      <a:endParaRPr lang="en-US" sz="1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Tides</a:t>
                      </a:r>
                      <a:endParaRPr lang="en-US" sz="1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Rivers</a:t>
                      </a:r>
                      <a:endParaRPr lang="en-US" sz="1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Assimilation method</a:t>
                      </a:r>
                      <a:endParaRPr lang="en-US" sz="10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Data</a:t>
                      </a:r>
                      <a:endParaRPr lang="en-US" sz="1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540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 err="1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HyCOM</a:t>
                      </a:r>
                      <a:endParaRPr lang="en-US" sz="10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http://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tds.hycom.org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thredds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dodsC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 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glb_analysis.html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7 km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 z-levels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in h&lt;100m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Daily average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NOGAPS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Monthly climatology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MVOI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SSH, SST, T/S profiles</a:t>
                      </a:r>
                    </a:p>
                  </a:txBody>
                  <a:tcPr marL="68580" marR="68580" marT="0" marB="0" anchor="ctr"/>
                </a:tc>
              </a:tr>
              <a:tr h="5540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NCOM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http://edac-dap.northerngulfinstitute.org/ thredds/dodsC/ncom_reg1_agg/NCOM_Region_1_Aggregation_best.ncd.html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11 km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19 TF-levels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in h&lt;100m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3-hour snapshots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NOGAPS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Yes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Monthly climatology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Weighted sum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SSH, SST, T/S profiles</a:t>
                      </a:r>
                    </a:p>
                  </a:txBody>
                  <a:tcPr marL="68580" marR="68580" marT="0" marB="0" anchor="ctr"/>
                </a:tc>
              </a:tr>
              <a:tr h="5540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MERCATOR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Register at 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myocean.eu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. </a:t>
                      </a:r>
                      <a:b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Python scripts for direct access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7 km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12 z-levels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in h&lt;100m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Daily average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ECMWF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SEEK filter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SSH, SST, T/S profiles</a:t>
                      </a:r>
                    </a:p>
                  </a:txBody>
                  <a:tcPr marL="68580" marR="68580" marT="0" marB="0" anchor="ctr"/>
                </a:tc>
              </a:tr>
              <a:tr h="7387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NYHOPS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http://colossus.dl.stevens-tech.edu:8080/ 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thredds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dodsC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fmrc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NYBight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/NYHOPS_ 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Forecast_Collection_for_the_New_York_Bight_best.ncd.html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4 km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 TF-levels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10-min snapshots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NCEP NAM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Yes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Hydrologic forecast and point sources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Nudging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CODAR currents</a:t>
                      </a:r>
                    </a:p>
                  </a:txBody>
                  <a:tcPr marL="68580" marR="68580" marT="0" marB="0" anchor="ctr"/>
                </a:tc>
              </a:tr>
              <a:tr h="4494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ESPreSSO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http://tds.marine.rutgers.edu:8080/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thredds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 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dodsC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 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roms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/espresso/2009_da/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his.html</a:t>
                      </a:r>
                      <a:endParaRPr lang="en-US" sz="10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km 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36 TF-levels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3-hour snapshots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NCEP NAM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Yes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Daily observed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4D-VAR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SSH, SST, CODAR</a:t>
                      </a:r>
                    </a:p>
                  </a:txBody>
                  <a:tcPr marL="68580" marR="68580" marT="0" marB="0" anchor="ctr"/>
                </a:tc>
              </a:tr>
              <a:tr h="7387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UMassHOPS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http://aqua.smast.umassd.edu:8080/thredds/ dodsC/pe_shelf_ass/fmrc/HOPS_PE_SHELF_ASS_Forecast_Model_Run_Collection_best.ncd.html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15 km</a:t>
                      </a:r>
                      <a:b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16 TF-levels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Daily average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NCEP GFS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Feature model OI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SSH, SST</a:t>
                      </a:r>
                    </a:p>
                  </a:txBody>
                  <a:tcPr marL="68580" marR="68580" marT="0" marB="0" anchor="ctr"/>
                </a:tc>
              </a:tr>
              <a:tr h="4494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COAWST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http://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geoport.whoi.edu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thredds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dodsC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 coawst_2_2/</a:t>
                      </a:r>
                      <a:r>
                        <a:rPr lang="en-US" sz="1000" dirty="0" err="1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fmrc</a:t>
                      </a: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/coawst_2_2_best.ncd.html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km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16 TF-levels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2-hour snapshots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NCEP NAM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Yes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None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None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</a:tr>
              <a:tr h="5540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MOCHA climatology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http://tds.marine.rutgers.edu:8080/thredds/ dodsC/ other?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km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50 z-levels</a:t>
                      </a:r>
                      <a:b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</a:b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in h&lt;100m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Monthly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N/A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Weighted least squares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0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T/S profiles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7921" y="4507663"/>
            <a:ext cx="9010329" cy="449571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EL_DATA_COMPARE_MAP_v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t="9287" r="17565" b="14837"/>
          <a:stretch/>
        </p:blipFill>
        <p:spPr>
          <a:xfrm>
            <a:off x="104692" y="839105"/>
            <a:ext cx="8989826" cy="5728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286" y="4553232"/>
            <a:ext cx="11027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b="1" dirty="0" smtClean="0"/>
              <a:t>RUEL</a:t>
            </a:r>
            <a:endParaRPr lang="en-US" b="1" dirty="0"/>
          </a:p>
          <a:p>
            <a:pPr>
              <a:spcAft>
                <a:spcPts val="800"/>
              </a:spcAft>
            </a:pPr>
            <a:r>
              <a:rPr lang="en-US" b="1" dirty="0" smtClean="0"/>
              <a:t>ENV</a:t>
            </a:r>
            <a:endParaRPr lang="en-US" b="1" dirty="0"/>
          </a:p>
          <a:p>
            <a:pPr>
              <a:spcAft>
                <a:spcPts val="800"/>
              </a:spcAft>
            </a:pPr>
            <a:r>
              <a:rPr lang="en-US" b="1" dirty="0" smtClean="0"/>
              <a:t>MAB</a:t>
            </a:r>
            <a:endParaRPr lang="en-US" b="1" dirty="0"/>
          </a:p>
          <a:p>
            <a:pPr>
              <a:spcAft>
                <a:spcPts val="800"/>
              </a:spcAft>
            </a:pPr>
            <a:r>
              <a:rPr lang="en-US" b="1" dirty="0" err="1" smtClean="0"/>
              <a:t>EcoMon</a:t>
            </a:r>
            <a:endParaRPr lang="en-US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902286" y="6479362"/>
            <a:ext cx="2398078" cy="307777"/>
            <a:chOff x="902286" y="6479362"/>
            <a:chExt cx="2398078" cy="307777"/>
          </a:xfrm>
        </p:grpSpPr>
        <p:cxnSp>
          <p:nvCxnSpPr>
            <p:cNvPr id="8" name="Straight Arrow Connector 7"/>
            <p:cNvCxnSpPr>
              <a:stCxn id="14" idx="3"/>
            </p:cNvCxnSpPr>
            <p:nvPr/>
          </p:nvCxnSpPr>
          <p:spPr>
            <a:xfrm>
              <a:off x="2512334" y="6633251"/>
              <a:ext cx="788030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1"/>
            </p:cNvCxnSpPr>
            <p:nvPr/>
          </p:nvCxnSpPr>
          <p:spPr>
            <a:xfrm flipH="1">
              <a:off x="902286" y="6633251"/>
              <a:ext cx="822077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4363" y="6479362"/>
              <a:ext cx="7879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</a:t>
              </a:r>
              <a:r>
                <a:rPr lang="en-US" sz="1400" dirty="0" smtClean="0"/>
                <a:t>ummer</a:t>
              </a:r>
              <a:endParaRPr lang="en-US" sz="1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36829" y="6479362"/>
            <a:ext cx="2334577" cy="307777"/>
            <a:chOff x="902287" y="6479362"/>
            <a:chExt cx="2474277" cy="307777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2461158" y="6633251"/>
              <a:ext cx="915406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4" idx="1"/>
            </p:cNvCxnSpPr>
            <p:nvPr/>
          </p:nvCxnSpPr>
          <p:spPr>
            <a:xfrm flipH="1">
              <a:off x="902287" y="6633251"/>
              <a:ext cx="822076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724363" y="6479362"/>
              <a:ext cx="66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winter</a:t>
              </a:r>
              <a:endParaRPr lang="en-US" sz="1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77756" y="6477874"/>
            <a:ext cx="2398078" cy="307777"/>
            <a:chOff x="902286" y="6479362"/>
            <a:chExt cx="2398078" cy="307777"/>
          </a:xfrm>
        </p:grpSpPr>
        <p:cxnSp>
          <p:nvCxnSpPr>
            <p:cNvPr id="26" name="Straight Arrow Connector 25"/>
            <p:cNvCxnSpPr>
              <a:stCxn id="28" idx="3"/>
            </p:cNvCxnSpPr>
            <p:nvPr/>
          </p:nvCxnSpPr>
          <p:spPr>
            <a:xfrm>
              <a:off x="2512334" y="6633251"/>
              <a:ext cx="788030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8" idx="1"/>
            </p:cNvCxnSpPr>
            <p:nvPr/>
          </p:nvCxnSpPr>
          <p:spPr>
            <a:xfrm flipH="1">
              <a:off x="902286" y="6633251"/>
              <a:ext cx="822077" cy="0"/>
            </a:xfrm>
            <a:prstGeom prst="straightConnector1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724363" y="6479362"/>
              <a:ext cx="7879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</a:t>
              </a:r>
              <a:r>
                <a:rPr lang="en-US" sz="1400" dirty="0" smtClean="0"/>
                <a:t>ummer</a:t>
              </a:r>
              <a:endParaRPr lang="en-US" sz="1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8198" y="7792"/>
            <a:ext cx="558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MARACOOS glider data, and NMFS </a:t>
            </a:r>
            <a:r>
              <a:rPr lang="en-US" sz="2000" b="1" dirty="0" err="1" smtClean="0"/>
              <a:t>EcoMon</a:t>
            </a:r>
            <a:r>
              <a:rPr lang="en-US" sz="2000" b="1" dirty="0" smtClean="0"/>
              <a:t> surveys in 2010-2011 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80667" y="84671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months of data in 2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5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2_MURISECTION.png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r="4979"/>
          <a:stretch/>
        </p:blipFill>
        <p:spPr>
          <a:xfrm>
            <a:off x="-1" y="0"/>
            <a:ext cx="9150911" cy="6903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253" y="4492625"/>
            <a:ext cx="9010329" cy="679929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932" y="-23215"/>
            <a:ext cx="150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</a:rPr>
              <a:t>MAB 03/2010 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7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TS_PROFILES_FIG3_SUMM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r="4249"/>
          <a:stretch/>
        </p:blipFill>
        <p:spPr>
          <a:xfrm>
            <a:off x="0" y="-1"/>
            <a:ext cx="9150013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253" y="4204747"/>
            <a:ext cx="9010329" cy="773653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6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6074" y="566208"/>
            <a:ext cx="8597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 dirty="0" smtClean="0"/>
              <a:t>ean BIAS (x-axis) and Centered RMS error (y-axis) </a:t>
            </a:r>
          </a:p>
          <a:p>
            <a:r>
              <a:rPr lang="en-US" sz="2000" b="1" dirty="0" smtClean="0"/>
              <a:t>Distance from origin is </a:t>
            </a:r>
            <a:r>
              <a:rPr lang="en-US" sz="2000" b="1" dirty="0"/>
              <a:t>R</a:t>
            </a:r>
            <a:r>
              <a:rPr lang="en-US" sz="2000" b="1" dirty="0" smtClean="0"/>
              <a:t>oot Mean Squared Error (RMSE) </a:t>
            </a:r>
          </a:p>
          <a:p>
            <a:endParaRPr lang="en-US" sz="2000" b="1" dirty="0"/>
          </a:p>
          <a:p>
            <a:r>
              <a:rPr lang="en-US" sz="2000" dirty="0" smtClean="0"/>
              <a:t>(This is one quadrant of a “target” diagram)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42784" y="150398"/>
            <a:ext cx="219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Skill assessment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52932" y="5206377"/>
            <a:ext cx="262855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681486" y="3023559"/>
            <a:ext cx="0" cy="21828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052932" y="3023559"/>
            <a:ext cx="2628554" cy="218281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2606581" y="3895446"/>
            <a:ext cx="2606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Centered RMS error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2935" y="5223125"/>
            <a:ext cx="2580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</a:t>
            </a:r>
            <a:r>
              <a:rPr lang="en-US" sz="2000" dirty="0" smtClean="0"/>
              <a:t>ean BIAS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052932" y="2353120"/>
            <a:ext cx="0" cy="287728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52935" y="5230410"/>
            <a:ext cx="4457347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9241073">
            <a:off x="573573" y="3661832"/>
            <a:ext cx="348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RMS error</a:t>
            </a:r>
          </a:p>
        </p:txBody>
      </p:sp>
      <p:sp>
        <p:nvSpPr>
          <p:cNvPr id="36" name="5-Point Star 35"/>
          <p:cNvSpPr/>
          <p:nvPr/>
        </p:nvSpPr>
        <p:spPr>
          <a:xfrm>
            <a:off x="927509" y="5051077"/>
            <a:ext cx="279239" cy="279239"/>
          </a:xfrm>
          <a:prstGeom prst="star5">
            <a:avLst/>
          </a:prstGeom>
          <a:solidFill>
            <a:srgbClr val="D5B7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3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074" y="566208"/>
            <a:ext cx="8597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 dirty="0" smtClean="0"/>
              <a:t>ean BIAS (x-axis) and Centered RMS error (y-axis) </a:t>
            </a:r>
          </a:p>
          <a:p>
            <a:r>
              <a:rPr lang="en-US" sz="2000" b="1" dirty="0" smtClean="0"/>
              <a:t>Distance from origin is </a:t>
            </a:r>
            <a:r>
              <a:rPr lang="en-US" sz="2000" b="1" dirty="0"/>
              <a:t>R</a:t>
            </a:r>
            <a:r>
              <a:rPr lang="en-US" sz="2000" b="1" dirty="0" smtClean="0"/>
              <a:t>oot Mean Squared Error (RMSE) </a:t>
            </a:r>
          </a:p>
          <a:p>
            <a:endParaRPr lang="en-US" sz="2000" b="1" dirty="0"/>
          </a:p>
          <a:p>
            <a:r>
              <a:rPr lang="en-US" sz="2000" dirty="0" smtClean="0"/>
              <a:t>Results by sub-region R1 – R3 </a:t>
            </a:r>
            <a:br>
              <a:rPr lang="en-US" sz="2000" dirty="0" smtClean="0"/>
            </a:br>
            <a:r>
              <a:rPr lang="en-US" sz="2000" dirty="0" smtClean="0"/>
              <a:t>not appreciably different 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42784" y="150398"/>
            <a:ext cx="219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Skill assessment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10</a:t>
            </a:r>
            <a:endParaRPr lang="en-US" b="1" dirty="0"/>
          </a:p>
        </p:txBody>
      </p:sp>
      <p:pic>
        <p:nvPicPr>
          <p:cNvPr id="32" name="Picture 31" descr="CROSS_PLOTS_FIG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t="42151" b="23595"/>
          <a:stretch/>
        </p:blipFill>
        <p:spPr>
          <a:xfrm>
            <a:off x="457200" y="3743386"/>
            <a:ext cx="8162092" cy="220589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 rot="16200000">
            <a:off x="-1431413" y="3924886"/>
            <a:ext cx="348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Centered RMS error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9458" y="5884438"/>
            <a:ext cx="8597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ean BIAS</a:t>
            </a:r>
          </a:p>
        </p:txBody>
      </p:sp>
      <p:pic>
        <p:nvPicPr>
          <p:cNvPr id="35" name="Picture 34" descr="CROSS_PLOTS_FIG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t="6129" b="88131"/>
          <a:stretch/>
        </p:blipFill>
        <p:spPr>
          <a:xfrm>
            <a:off x="576258" y="3223385"/>
            <a:ext cx="7927686" cy="369638"/>
          </a:xfrm>
          <a:prstGeom prst="rect">
            <a:avLst/>
          </a:prstGeom>
        </p:spPr>
      </p:pic>
      <p:pic>
        <p:nvPicPr>
          <p:cNvPr id="36" name="Picture 35" descr="CROSS_PLOTS_FIG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28915" r="68832" b="57651"/>
          <a:stretch/>
        </p:blipFill>
        <p:spPr>
          <a:xfrm>
            <a:off x="3759525" y="1605324"/>
            <a:ext cx="1645634" cy="14948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6073" y="1423771"/>
            <a:ext cx="3196955" cy="960390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ODEL_DATA_COMPARE_MAP_v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9" t="9287" r="17565" b="42757"/>
          <a:stretch/>
        </p:blipFill>
        <p:spPr>
          <a:xfrm rot="18652037">
            <a:off x="6527246" y="888722"/>
            <a:ext cx="2494939" cy="1004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5204" y="2024944"/>
            <a:ext cx="54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R1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67944" y="1753984"/>
            <a:ext cx="54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R2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14978" y="734784"/>
            <a:ext cx="54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724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074" y="566208"/>
            <a:ext cx="8597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Ensemble Mean BIAS (x-axis) and Centered RMS error (y-axis) </a:t>
            </a:r>
          </a:p>
          <a:p>
            <a:r>
              <a:rPr lang="en-US" sz="2000" b="1" dirty="0" smtClean="0"/>
              <a:t>Distance from origin is Root Mean Squared Error (RMSE) </a:t>
            </a:r>
            <a:r>
              <a:rPr lang="en-US" sz="2000" dirty="0" smtClean="0"/>
              <a:t>  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42784" y="150398"/>
            <a:ext cx="219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Skill assessment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9</a:t>
            </a:r>
            <a:endParaRPr lang="en-US" b="1" dirty="0"/>
          </a:p>
        </p:txBody>
      </p:sp>
      <p:pic>
        <p:nvPicPr>
          <p:cNvPr id="30" name="Picture 29" descr="CROSS_PLOTS_FIG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t="6129" b="23595"/>
          <a:stretch/>
        </p:blipFill>
        <p:spPr>
          <a:xfrm>
            <a:off x="457200" y="1423716"/>
            <a:ext cx="8162092" cy="45255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16200000">
            <a:off x="-1431413" y="3924886"/>
            <a:ext cx="348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Centered RMS error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59458" y="5884438"/>
            <a:ext cx="8597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ean BIAS</a:t>
            </a:r>
          </a:p>
        </p:txBody>
      </p:sp>
    </p:spTree>
    <p:extLst>
      <p:ext uri="{BB962C8B-B14F-4D97-AF65-F5344CB8AC3E}">
        <p14:creationId xmlns:p14="http://schemas.microsoft.com/office/powerpoint/2010/main" val="309749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SS_PLOTS_FIG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t="6129" r="45673" b="57198"/>
          <a:stretch/>
        </p:blipFill>
        <p:spPr>
          <a:xfrm>
            <a:off x="741196" y="1754598"/>
            <a:ext cx="7460541" cy="4399779"/>
          </a:xfrm>
          <a:prstGeom prst="rect">
            <a:avLst/>
          </a:prstGeom>
        </p:spPr>
      </p:pic>
      <p:sp>
        <p:nvSpPr>
          <p:cNvPr id="8" name="Arc 7"/>
          <p:cNvSpPr>
            <a:spLocks noChangeAspect="1"/>
          </p:cNvSpPr>
          <p:nvPr/>
        </p:nvSpPr>
        <p:spPr>
          <a:xfrm>
            <a:off x="-754248" y="4246728"/>
            <a:ext cx="3572719" cy="3572719"/>
          </a:xfrm>
          <a:prstGeom prst="arc">
            <a:avLst>
              <a:gd name="adj1" fmla="val 16037519"/>
              <a:gd name="adj2" fmla="val 141573"/>
            </a:avLst>
          </a:prstGeom>
          <a:ln w="12700">
            <a:solidFill>
              <a:srgbClr val="99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>
            <a:off x="3533352" y="4982039"/>
            <a:ext cx="2103810" cy="2103810"/>
          </a:xfrm>
          <a:prstGeom prst="arc">
            <a:avLst>
              <a:gd name="adj1" fmla="val 15972633"/>
              <a:gd name="adj2" fmla="val 225191"/>
            </a:avLst>
          </a:prstGeom>
          <a:ln w="12700">
            <a:solidFill>
              <a:srgbClr val="99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30734" y="4202113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086349" y="4573136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128107" y="3891462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898849" y="4584508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898849" y="4919104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898849" y="5276712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128504" y="4921261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128504" y="5462214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133851" y="5264339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555877" y="5008833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525853" y="4573672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701049" y="4593445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26074" y="566208"/>
            <a:ext cx="8597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Ensemble mean BIAS (x-axis) and Centered RMS error (y-axis) </a:t>
            </a:r>
          </a:p>
          <a:p>
            <a:r>
              <a:rPr lang="en-US" sz="2000" b="1" dirty="0" smtClean="0"/>
              <a:t>Distance from origin is Root Mean Squared Error (RMSE) </a:t>
            </a:r>
            <a:br>
              <a:rPr lang="en-US" sz="2000" b="1" dirty="0" smtClean="0"/>
            </a:br>
            <a:r>
              <a:rPr lang="en-US" sz="2000" b="1" dirty="0" smtClean="0"/>
              <a:t>                                                                                                    [</a:t>
            </a:r>
            <a:r>
              <a:rPr lang="en-US" sz="2000" dirty="0" smtClean="0"/>
              <a:t>Error bars are 95% conf.]  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42784" y="150398"/>
            <a:ext cx="219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Skill assessment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6074" y="2540155"/>
            <a:ext cx="542794" cy="3600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1</a:t>
            </a:r>
            <a:endParaRPr lang="en-US" sz="1200" dirty="0"/>
          </a:p>
          <a:p>
            <a:pPr algn="r"/>
            <a:endParaRPr lang="en-US" sz="1200" dirty="0" smtClean="0"/>
          </a:p>
          <a:p>
            <a:pPr algn="r"/>
            <a:endParaRPr lang="en-US" sz="1200" dirty="0" smtClean="0"/>
          </a:p>
          <a:p>
            <a:pPr algn="r"/>
            <a:endParaRPr lang="en-US" sz="1200" dirty="0"/>
          </a:p>
          <a:p>
            <a:pPr algn="r"/>
            <a:r>
              <a:rPr lang="en-US" sz="1200" dirty="0" smtClean="0"/>
              <a:t>0.75</a:t>
            </a:r>
          </a:p>
          <a:p>
            <a:pPr algn="r"/>
            <a:endParaRPr lang="en-US" sz="1200" dirty="0"/>
          </a:p>
          <a:p>
            <a:pPr algn="r"/>
            <a:endParaRPr lang="en-US" sz="1200" dirty="0" smtClean="0"/>
          </a:p>
          <a:p>
            <a:pPr algn="r"/>
            <a:endParaRPr lang="en-US" sz="1200" dirty="0" smtClean="0"/>
          </a:p>
          <a:p>
            <a:pPr algn="r"/>
            <a:endParaRPr lang="en-US" sz="1200" dirty="0" smtClean="0"/>
          </a:p>
          <a:p>
            <a:pPr algn="r"/>
            <a:r>
              <a:rPr lang="en-US" sz="1200" dirty="0" smtClean="0"/>
              <a:t>0.5</a:t>
            </a:r>
          </a:p>
          <a:p>
            <a:pPr algn="r"/>
            <a:endParaRPr lang="en-US" sz="1200" dirty="0"/>
          </a:p>
          <a:p>
            <a:pPr algn="r"/>
            <a:endParaRPr lang="en-US" sz="1200" dirty="0"/>
          </a:p>
          <a:p>
            <a:pPr algn="r"/>
            <a:endParaRPr lang="en-US" sz="1200" dirty="0" smtClean="0"/>
          </a:p>
          <a:p>
            <a:pPr algn="r"/>
            <a:endParaRPr lang="en-US" sz="1200" dirty="0"/>
          </a:p>
          <a:p>
            <a:pPr algn="r"/>
            <a:r>
              <a:rPr lang="en-US" sz="1200" dirty="0" smtClean="0"/>
              <a:t>0.25</a:t>
            </a:r>
          </a:p>
          <a:p>
            <a:pPr algn="r"/>
            <a:endParaRPr lang="en-US" sz="1200" dirty="0"/>
          </a:p>
          <a:p>
            <a:pPr algn="r"/>
            <a:endParaRPr lang="en-US" sz="1200" dirty="0"/>
          </a:p>
          <a:p>
            <a:pPr algn="r"/>
            <a:endParaRPr lang="en-US" sz="1200" dirty="0"/>
          </a:p>
          <a:p>
            <a:pPr algn="r"/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-1464831" y="3507086"/>
            <a:ext cx="348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Centered RMS error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11617" y="6352374"/>
            <a:ext cx="5273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ean BIAS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5704" y="6149849"/>
            <a:ext cx="40941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0                  0.25                    0.5                  0.75                     1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7717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ROSS_PLOTS_FIG5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t="30072" r="68377" b="57198"/>
          <a:stretch/>
        </p:blipFill>
        <p:spPr>
          <a:xfrm>
            <a:off x="2768658" y="4640520"/>
            <a:ext cx="1807322" cy="1527275"/>
          </a:xfrm>
          <a:prstGeom prst="rect">
            <a:avLst/>
          </a:prstGeom>
        </p:spPr>
      </p:pic>
      <p:pic>
        <p:nvPicPr>
          <p:cNvPr id="3" name="Picture 2" descr="CROSS_PLOTS_FIG5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3" t="7323" r="-7737" b="57296"/>
          <a:stretch/>
        </p:blipFill>
        <p:spPr>
          <a:xfrm>
            <a:off x="935704" y="1905006"/>
            <a:ext cx="8621843" cy="4244843"/>
          </a:xfrm>
          <a:prstGeom prst="rect">
            <a:avLst/>
          </a:prstGeom>
        </p:spPr>
      </p:pic>
      <p:sp>
        <p:nvSpPr>
          <p:cNvPr id="8" name="Arc 7"/>
          <p:cNvSpPr>
            <a:spLocks noChangeAspect="1"/>
          </p:cNvSpPr>
          <p:nvPr/>
        </p:nvSpPr>
        <p:spPr>
          <a:xfrm>
            <a:off x="-69179" y="4945114"/>
            <a:ext cx="2222565" cy="2222565"/>
          </a:xfrm>
          <a:prstGeom prst="arc">
            <a:avLst>
              <a:gd name="adj1" fmla="val 16037519"/>
              <a:gd name="adj2" fmla="val 141573"/>
            </a:avLst>
          </a:prstGeom>
          <a:ln w="12700">
            <a:solidFill>
              <a:srgbClr val="99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>
            <a:off x="3215881" y="4599463"/>
            <a:ext cx="2837337" cy="2837337"/>
          </a:xfrm>
          <a:prstGeom prst="arc">
            <a:avLst>
              <a:gd name="adj1" fmla="val 15972633"/>
              <a:gd name="adj2" fmla="val 225191"/>
            </a:avLst>
          </a:prstGeom>
          <a:ln w="12700">
            <a:solidFill>
              <a:srgbClr val="993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28702" y="4586489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203312" y="5007648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836410" y="4828666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898849" y="4968884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2898849" y="5286768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898849" y="5493968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133851" y="5297251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128504" y="4977566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117142" y="5617250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4572586" y="5109105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575980" y="4757504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934975" y="4994533"/>
            <a:ext cx="35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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26074" y="566208"/>
            <a:ext cx="8597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Ensemble mean BIAS (x-axis) and Centered RMS error (y-axis) </a:t>
            </a:r>
          </a:p>
          <a:p>
            <a:r>
              <a:rPr lang="en-US" sz="2000" b="1" dirty="0" smtClean="0"/>
              <a:t>Distance from origin is Root Mean Squared Error (RMSE)        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                                                                                             [</a:t>
            </a:r>
            <a:r>
              <a:rPr lang="en-US" sz="2000" dirty="0" smtClean="0"/>
              <a:t>Error bars are 95% conf.]  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42784" y="150398"/>
            <a:ext cx="219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Skill assessment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7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011617" y="6352374"/>
            <a:ext cx="5273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ean BIAS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6074" y="2540155"/>
            <a:ext cx="542794" cy="3600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1</a:t>
            </a:r>
            <a:endParaRPr lang="en-US" sz="1200" dirty="0"/>
          </a:p>
          <a:p>
            <a:pPr algn="r"/>
            <a:endParaRPr lang="en-US" sz="1200" dirty="0" smtClean="0"/>
          </a:p>
          <a:p>
            <a:pPr algn="r"/>
            <a:endParaRPr lang="en-US" sz="1200" dirty="0" smtClean="0"/>
          </a:p>
          <a:p>
            <a:pPr algn="r"/>
            <a:endParaRPr lang="en-US" sz="1200" dirty="0"/>
          </a:p>
          <a:p>
            <a:pPr algn="r"/>
            <a:r>
              <a:rPr lang="en-US" sz="1200" dirty="0" smtClean="0"/>
              <a:t>0.75</a:t>
            </a:r>
          </a:p>
          <a:p>
            <a:pPr algn="r"/>
            <a:endParaRPr lang="en-US" sz="1200" dirty="0"/>
          </a:p>
          <a:p>
            <a:pPr algn="r"/>
            <a:endParaRPr lang="en-US" sz="1200" dirty="0" smtClean="0"/>
          </a:p>
          <a:p>
            <a:pPr algn="r"/>
            <a:endParaRPr lang="en-US" sz="1200" dirty="0" smtClean="0"/>
          </a:p>
          <a:p>
            <a:pPr algn="r"/>
            <a:endParaRPr lang="en-US" sz="1200" dirty="0" smtClean="0"/>
          </a:p>
          <a:p>
            <a:pPr algn="r"/>
            <a:r>
              <a:rPr lang="en-US" sz="1200" dirty="0" smtClean="0"/>
              <a:t>0.5</a:t>
            </a:r>
          </a:p>
          <a:p>
            <a:pPr algn="r"/>
            <a:endParaRPr lang="en-US" sz="1200" dirty="0"/>
          </a:p>
          <a:p>
            <a:pPr algn="r"/>
            <a:endParaRPr lang="en-US" sz="1200" dirty="0"/>
          </a:p>
          <a:p>
            <a:pPr algn="r"/>
            <a:endParaRPr lang="en-US" sz="1200" dirty="0" smtClean="0"/>
          </a:p>
          <a:p>
            <a:pPr algn="r"/>
            <a:endParaRPr lang="en-US" sz="1200" dirty="0"/>
          </a:p>
          <a:p>
            <a:pPr algn="r"/>
            <a:r>
              <a:rPr lang="en-US" sz="1200" dirty="0" smtClean="0"/>
              <a:t>0.25</a:t>
            </a:r>
          </a:p>
          <a:p>
            <a:pPr algn="r"/>
            <a:endParaRPr lang="en-US" sz="1200" dirty="0"/>
          </a:p>
          <a:p>
            <a:pPr algn="r"/>
            <a:endParaRPr lang="en-US" sz="1200" dirty="0"/>
          </a:p>
          <a:p>
            <a:pPr algn="r"/>
            <a:endParaRPr lang="en-US" sz="1200" dirty="0"/>
          </a:p>
          <a:p>
            <a:pPr algn="r"/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-1464831" y="3507086"/>
            <a:ext cx="348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Centered RMS error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5704" y="6149849"/>
            <a:ext cx="40941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0                  0.25                    0.5                  0.75                     1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186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c 20"/>
          <p:cNvSpPr>
            <a:spLocks noChangeAspect="1"/>
          </p:cNvSpPr>
          <p:nvPr/>
        </p:nvSpPr>
        <p:spPr>
          <a:xfrm>
            <a:off x="-139206" y="4072953"/>
            <a:ext cx="2837337" cy="2837337"/>
          </a:xfrm>
          <a:prstGeom prst="arc">
            <a:avLst>
              <a:gd name="adj1" fmla="val 15972633"/>
              <a:gd name="adj2" fmla="val 225191"/>
            </a:avLst>
          </a:prstGeom>
          <a:ln w="9525" cmpd="sng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>
            <a:spLocks noChangeAspect="1"/>
          </p:cNvSpPr>
          <p:nvPr/>
        </p:nvSpPr>
        <p:spPr>
          <a:xfrm>
            <a:off x="-1319436" y="3010549"/>
            <a:ext cx="5102702" cy="5102702"/>
          </a:xfrm>
          <a:prstGeom prst="arc">
            <a:avLst>
              <a:gd name="adj1" fmla="val 15972633"/>
              <a:gd name="adj2" fmla="val 225191"/>
            </a:avLst>
          </a:prstGeom>
          <a:ln w="9525" cmpd="sng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6074" y="566208"/>
            <a:ext cx="8597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radius: 		std. dev. MODEL / std. dev. OBS</a:t>
            </a:r>
          </a:p>
          <a:p>
            <a:r>
              <a:rPr lang="en-US" sz="2000" dirty="0" smtClean="0"/>
              <a:t>azimuth:		</a:t>
            </a:r>
            <a:r>
              <a:rPr lang="en-US" sz="2000" dirty="0" err="1" smtClean="0"/>
              <a:t>cos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sz="2000" dirty="0" smtClean="0">
                <a:latin typeface="Lucida Grande"/>
                <a:ea typeface="Lucida Grande"/>
                <a:cs typeface="Lucida Grande"/>
              </a:rPr>
              <a:t> = Correlation coefficient</a:t>
            </a:r>
            <a:endParaRPr lang="en-US" sz="2000" dirty="0" smtClean="0"/>
          </a:p>
          <a:p>
            <a:r>
              <a:rPr lang="en-US" sz="2000" dirty="0" smtClean="0"/>
              <a:t>Distance from (1,0) is Centered RMS error </a:t>
            </a:r>
          </a:p>
          <a:p>
            <a:endParaRPr lang="en-US" sz="2000" b="1" dirty="0"/>
          </a:p>
          <a:p>
            <a:r>
              <a:rPr lang="en-US" sz="2000" dirty="0" smtClean="0"/>
              <a:t>(This is a “Taylor” diagram)                                            BIAS is not depicted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42784" y="150398"/>
            <a:ext cx="219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Skill assessment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78356" y="5567017"/>
            <a:ext cx="262855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806910" y="3135984"/>
            <a:ext cx="723939" cy="24310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178356" y="3135984"/>
            <a:ext cx="3352493" cy="243103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7219836">
            <a:off x="3182294" y="4062071"/>
            <a:ext cx="2606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Centered RMS error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178356" y="2713760"/>
            <a:ext cx="0" cy="287728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178359" y="5591050"/>
            <a:ext cx="4457347" cy="0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9359138">
            <a:off x="996879" y="3912712"/>
            <a:ext cx="348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ratio std. dev.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1959" y="5142272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Lucida Grande"/>
                <a:ea typeface="Lucida Grande"/>
                <a:cs typeface="Lucida Grande"/>
              </a:rPr>
              <a:t>θ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 = cos</a:t>
            </a:r>
            <a:r>
              <a:rPr lang="en-US" baseline="30000" dirty="0" smtClean="0">
                <a:latin typeface="Lucida Grande"/>
                <a:ea typeface="Lucida Grande"/>
                <a:cs typeface="Lucida Grande"/>
              </a:rPr>
              <a:t>-1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R</a:t>
            </a:r>
            <a:endParaRPr lang="en-US" dirty="0"/>
          </a:p>
        </p:txBody>
      </p:sp>
      <p:sp>
        <p:nvSpPr>
          <p:cNvPr id="19" name="5-Point Star 18"/>
          <p:cNvSpPr/>
          <p:nvPr/>
        </p:nvSpPr>
        <p:spPr>
          <a:xfrm>
            <a:off x="3639803" y="5396037"/>
            <a:ext cx="279239" cy="279239"/>
          </a:xfrm>
          <a:prstGeom prst="star5">
            <a:avLst/>
          </a:prstGeom>
          <a:solidFill>
            <a:srgbClr val="D5B7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33679" y="5655312"/>
            <a:ext cx="3024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Lucida Grande"/>
                <a:ea typeface="Lucida Grande"/>
                <a:cs typeface="Lucida Grande"/>
              </a:rPr>
              <a:t>0                                             1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046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6" y="1112265"/>
            <a:ext cx="48704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18998307">
            <a:off x="-614101" y="1998090"/>
            <a:ext cx="5122862" cy="25368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9684" name="TextBox 5"/>
          <p:cNvSpPr txBox="1">
            <a:spLocks noChangeArrowheads="1"/>
          </p:cNvSpPr>
          <p:nvPr/>
        </p:nvSpPr>
        <p:spPr bwMode="auto">
          <a:xfrm>
            <a:off x="4662487" y="-8177"/>
            <a:ext cx="4481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 dirty="0" err="1" smtClean="0">
                <a:solidFill>
                  <a:srgbClr val="000000"/>
                </a:solidFill>
                <a:latin typeface="Calibri" charset="0"/>
                <a:cs typeface="Arial" charset="0"/>
              </a:rPr>
              <a:t>ESPreSSO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* real-time ROMS system</a:t>
            </a:r>
            <a:br>
              <a:rPr lang="en-US" sz="2000" dirty="0" smtClean="0">
                <a:solidFill>
                  <a:srgbClr val="000000"/>
                </a:solidFill>
                <a:latin typeface="Calibri" charset="0"/>
                <a:cs typeface="Arial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Arial" charset="0"/>
                <a:hlinkClick r:id="rId4"/>
              </a:rPr>
              <a:t>http://myroms.org/espresso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Arial" charset="0"/>
              </a:rPr>
              <a:t> </a:t>
            </a:r>
          </a:p>
        </p:txBody>
      </p:sp>
      <p:sp>
        <p:nvSpPr>
          <p:cNvPr id="4" name="Isosceles Triangle 3"/>
          <p:cNvSpPr/>
          <p:nvPr/>
        </p:nvSpPr>
        <p:spPr>
          <a:xfrm rot="11070113">
            <a:off x="3963708" y="994364"/>
            <a:ext cx="1180535" cy="1463579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219814">
            <a:off x="4182956" y="2422306"/>
            <a:ext cx="959350" cy="3892237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5" t="13663" r="13903" b="11211"/>
          <a:stretch/>
        </p:blipFill>
        <p:spPr bwMode="auto">
          <a:xfrm>
            <a:off x="3624485" y="1108113"/>
            <a:ext cx="5519515" cy="53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sosceles Triangle 12"/>
          <p:cNvSpPr/>
          <p:nvPr/>
        </p:nvSpPr>
        <p:spPr>
          <a:xfrm>
            <a:off x="8842690" y="2515383"/>
            <a:ext cx="803129" cy="3825834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Isosceles Triangle 13"/>
          <p:cNvSpPr/>
          <p:nvPr/>
        </p:nvSpPr>
        <p:spPr>
          <a:xfrm rot="16200000">
            <a:off x="6726913" y="4363463"/>
            <a:ext cx="803129" cy="4031046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 rot="11182655">
            <a:off x="8709017" y="993083"/>
            <a:ext cx="803129" cy="1560899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5571087" y="3891629"/>
            <a:ext cx="3505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500" i="1" dirty="0">
                <a:solidFill>
                  <a:srgbClr val="000000"/>
                </a:solidFill>
                <a:latin typeface="Calibri" charset="0"/>
                <a:cs typeface="Calibri" charset="0"/>
              </a:rPr>
              <a:t>*Experimental </a:t>
            </a:r>
            <a:br>
              <a:rPr lang="en-US" sz="1500" i="1" dirty="0">
                <a:solidFill>
                  <a:srgbClr val="000000"/>
                </a:solidFill>
                <a:latin typeface="Calibri" charset="0"/>
                <a:cs typeface="Calibri" charset="0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System</a:t>
            </a:r>
            <a:r>
              <a:rPr lang="en-US" sz="1500" i="1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for Predicting </a:t>
            </a:r>
            <a:b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</a:br>
            <a: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Shelf and</a:t>
            </a:r>
            <a:r>
              <a:rPr lang="en-US" sz="1500" i="1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1500" i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Slope Optics</a:t>
            </a:r>
            <a:endParaRPr lang="en-US" sz="15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526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074" y="566208"/>
            <a:ext cx="8597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</a:t>
            </a:r>
            <a:r>
              <a:rPr lang="en-US" sz="2000" b="1" dirty="0" smtClean="0"/>
              <a:t>ean BIAS (x-axis) and Centered RMS error (y-axis) </a:t>
            </a:r>
          </a:p>
          <a:p>
            <a:r>
              <a:rPr lang="en-US" sz="2000" b="1" dirty="0" smtClean="0"/>
              <a:t>Distance from origin is Mean Squared Error (MSE) </a:t>
            </a:r>
          </a:p>
          <a:p>
            <a:endParaRPr lang="en-US" sz="2000" b="1" dirty="0"/>
          </a:p>
          <a:p>
            <a:r>
              <a:rPr lang="en-US" sz="2000" dirty="0" smtClean="0"/>
              <a:t>Results by sub-region R1 – R3 </a:t>
            </a:r>
            <a:br>
              <a:rPr lang="en-US" sz="2000" dirty="0" smtClean="0"/>
            </a:br>
            <a:r>
              <a:rPr lang="en-US" sz="2000" dirty="0" smtClean="0"/>
              <a:t>not appreciably different 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42784" y="150398"/>
            <a:ext cx="219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Skill assessment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5</a:t>
            </a:r>
            <a:endParaRPr lang="en-US" b="1" dirty="0"/>
          </a:p>
        </p:txBody>
      </p:sp>
      <p:pic>
        <p:nvPicPr>
          <p:cNvPr id="4" name="Picture 3" descr="SPIDER_PLOTS_FI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1" y="0"/>
            <a:ext cx="8100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3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DAR_MEAN_PLOT_AL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r="24532"/>
          <a:stretch/>
        </p:blipFill>
        <p:spPr>
          <a:xfrm>
            <a:off x="3362686" y="101088"/>
            <a:ext cx="5781314" cy="6676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784" y="150398"/>
            <a:ext cx="2193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Skill assessment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6075" y="969285"/>
            <a:ext cx="30366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Model mean surface current compared to CODAR</a:t>
            </a:r>
          </a:p>
          <a:p>
            <a:endParaRPr lang="en-US" sz="2000" b="1" dirty="0"/>
          </a:p>
          <a:p>
            <a:r>
              <a:rPr lang="en-US" sz="2000" dirty="0" smtClean="0"/>
              <a:t>Note: ESPRESSO and NYHOPS assimilate these data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b="1" dirty="0" smtClean="0"/>
              <a:t>Next slide …</a:t>
            </a:r>
          </a:p>
          <a:p>
            <a:r>
              <a:rPr lang="en-US" sz="2000" b="1" dirty="0" smtClean="0"/>
              <a:t>    magnitude of vector complex correlation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7367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_CODATR_MEAN_cc_V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8"/>
          <a:stretch/>
        </p:blipFill>
        <p:spPr>
          <a:xfrm>
            <a:off x="497755" y="156800"/>
            <a:ext cx="8084137" cy="66482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953"/>
            <a:ext cx="7271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Color shows magnitude </a:t>
            </a:r>
            <a:r>
              <a:rPr lang="en-US" b="1" dirty="0"/>
              <a:t>of vector complex </a:t>
            </a:r>
            <a:r>
              <a:rPr lang="en-US" b="1" dirty="0" smtClean="0"/>
              <a:t>correlation (daily average data)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62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769" y="168595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Observing system design, control, analysis and optimization</a:t>
            </a:r>
            <a:endParaRPr lang="en-US" sz="36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56411" y="1759718"/>
            <a:ext cx="7774637" cy="4182503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20000"/>
              </a:lnSpc>
            </a:pPr>
            <a:r>
              <a:rPr lang="en-US" dirty="0" smtClean="0">
                <a:solidFill>
                  <a:schemeClr val="tx1"/>
                </a:solidFill>
              </a:rPr>
              <a:t>Software drivers based on </a:t>
            </a:r>
            <a:r>
              <a:rPr lang="en-US" dirty="0" err="1" smtClean="0">
                <a:solidFill>
                  <a:schemeClr val="tx1"/>
                </a:solidFill>
              </a:rPr>
              <a:t>variational</a:t>
            </a:r>
            <a:r>
              <a:rPr lang="en-US" dirty="0" smtClean="0">
                <a:solidFill>
                  <a:schemeClr val="tx1"/>
                </a:solidFill>
              </a:rPr>
              <a:t> methods (</a:t>
            </a:r>
            <a:r>
              <a:rPr lang="en-US" dirty="0" err="1" smtClean="0">
                <a:solidFill>
                  <a:schemeClr val="tx1"/>
                </a:solidFill>
              </a:rPr>
              <a:t>Adjoint</a:t>
            </a:r>
            <a:r>
              <a:rPr lang="en-US" dirty="0" smtClean="0">
                <a:solidFill>
                  <a:schemeClr val="tx1"/>
                </a:solidFill>
              </a:rPr>
              <a:t> and Tangent Linear models) allow quantitative analysis of model sensitivity, data assimilation sensitivity, and information content of the observation network</a:t>
            </a:r>
          </a:p>
          <a:p>
            <a:pPr algn="l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e.g. sensitivity of forecast to uncertainty in initial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     conditions, forcing, and boundary conditions</a:t>
            </a:r>
          </a:p>
          <a:p>
            <a:pPr algn="l"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e.g. impact on forecast of particular data streams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     satellite SSH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smtClean="0">
                <a:solidFill>
                  <a:schemeClr val="tx1"/>
                </a:solidFill>
              </a:rPr>
              <a:t>SST, HF-radar, gliders, floats, ships 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55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06" name="Rectangle 2"/>
          <p:cNvSpPr>
            <a:spLocks noGrp="1" noChangeArrowheads="1"/>
          </p:cNvSpPr>
          <p:nvPr>
            <p:ph type="title"/>
          </p:nvPr>
        </p:nvSpPr>
        <p:spPr>
          <a:xfrm>
            <a:off x="2953340" y="134759"/>
            <a:ext cx="6279799" cy="563563"/>
          </a:xfrm>
        </p:spPr>
        <p:txBody>
          <a:bodyPr/>
          <a:lstStyle/>
          <a:p>
            <a:pPr algn="l" eaLnBrk="1" hangingPunct="1"/>
            <a:r>
              <a:rPr lang="en-US" sz="2400" b="1" dirty="0" err="1">
                <a:latin typeface="Calibri" charset="0"/>
                <a:ea typeface="ＭＳ Ｐゴシック" charset="0"/>
                <a:cs typeface="ＭＳ Ｐゴシック" charset="0"/>
              </a:rPr>
              <a:t>Adjoint</a:t>
            </a:r>
            <a:r>
              <a:rPr lang="en-US" sz="2400" b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model: </a:t>
            </a:r>
            <a:b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sensitivity, observing system control</a:t>
            </a:r>
            <a:endParaRPr lang="en-US" sz="24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68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7"/>
          <a:stretch>
            <a:fillRect/>
          </a:stretch>
        </p:blipFill>
        <p:spPr bwMode="auto">
          <a:xfrm>
            <a:off x="73025" y="990600"/>
            <a:ext cx="46513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6786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05000" y="714375"/>
          <a:ext cx="7620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7" name="Equation" r:id="rId4" imgW="596880" imgH="215640" progId="Equation.DSMT4">
                  <p:embed/>
                </p:oleObj>
              </mc:Choice>
              <mc:Fallback>
                <p:oleObj name="Equation" r:id="rId4" imgW="5968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714375"/>
                        <a:ext cx="762000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680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4"/>
          <a:stretch>
            <a:fillRect/>
          </a:stretch>
        </p:blipFill>
        <p:spPr bwMode="auto">
          <a:xfrm>
            <a:off x="4953000" y="990600"/>
            <a:ext cx="40465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515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709162"/>
              </p:ext>
            </p:extLst>
          </p:nvPr>
        </p:nvGraphicFramePr>
        <p:xfrm>
          <a:off x="1432379" y="4191000"/>
          <a:ext cx="7620000" cy="2362201"/>
        </p:xfrm>
        <a:graphic>
          <a:graphicData uri="http://schemas.openxmlformats.org/drawingml/2006/table">
            <a:tbl>
              <a:tblPr/>
              <a:tblGrid>
                <a:gridCol w="1000125"/>
                <a:gridCol w="1308100"/>
                <a:gridCol w="877888"/>
                <a:gridCol w="1200150"/>
                <a:gridCol w="925512"/>
                <a:gridCol w="998538"/>
                <a:gridCol w="1309687"/>
              </a:tblGrid>
              <a:tr h="735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Upstream temperature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Density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Surface current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SSH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Viscosity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Diffusion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0.3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6" charset="0"/>
                          <a:ea typeface="Arial" pitchFamily="-106" charset="0"/>
                          <a:cs typeface="Arial" pitchFamily="-106" charset="0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6" charset="0"/>
                        <a:ea typeface="Arial" pitchFamily="-106" charset="0"/>
                        <a:cs typeface="Arial" pitchFamily="-106" charset="0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467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758102"/>
              </p:ext>
            </p:extLst>
          </p:nvPr>
        </p:nvGraphicFramePr>
        <p:xfrm>
          <a:off x="1813379" y="4419600"/>
          <a:ext cx="304800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8" name="Equation" r:id="rId7" imgW="177492" imgH="164814" progId="Equation.DSMT4">
                  <p:embed/>
                </p:oleObj>
              </mc:Choice>
              <mc:Fallback>
                <p:oleObj name="Equation" r:id="rId7" imgW="177492" imgH="16481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3379" y="4419600"/>
                        <a:ext cx="304800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806811"/>
              </p:ext>
            </p:extLst>
          </p:nvPr>
        </p:nvGraphicFramePr>
        <p:xfrm>
          <a:off x="2880179" y="3657600"/>
          <a:ext cx="48006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9" name="Equation" r:id="rId9" imgW="4152600" imgH="431640" progId="Equation.DSMT4">
                  <p:embed/>
                </p:oleObj>
              </mc:Choice>
              <mc:Fallback>
                <p:oleObj name="Equation" r:id="rId9" imgW="415260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179" y="3657600"/>
                        <a:ext cx="480060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256434"/>
              </p:ext>
            </p:extLst>
          </p:nvPr>
        </p:nvGraphicFramePr>
        <p:xfrm>
          <a:off x="1584779" y="5029200"/>
          <a:ext cx="609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0" name="Equation" r:id="rId11" imgW="457002" imgH="215806" progId="Equation.DSMT4">
                  <p:embed/>
                </p:oleObj>
              </mc:Choice>
              <mc:Fallback>
                <p:oleObj name="Equation" r:id="rId11" imgW="457002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779" y="5029200"/>
                        <a:ext cx="60960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724837"/>
              </p:ext>
            </p:extLst>
          </p:nvPr>
        </p:nvGraphicFramePr>
        <p:xfrm>
          <a:off x="1737179" y="5638800"/>
          <a:ext cx="3810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1" name="Equation" r:id="rId13" imgW="266353" imgH="177569" progId="Equation.DSMT4">
                  <p:embed/>
                </p:oleObj>
              </mc:Choice>
              <mc:Fallback>
                <p:oleObj name="Equation" r:id="rId13" imgW="266353" imgH="1775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7179" y="5638800"/>
                        <a:ext cx="381000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652079"/>
              </p:ext>
            </p:extLst>
          </p:nvPr>
        </p:nvGraphicFramePr>
        <p:xfrm>
          <a:off x="1508579" y="6096000"/>
          <a:ext cx="8382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2" name="Equation" r:id="rId15" imgW="850531" imgH="393529" progId="Equation.DSMT4">
                  <p:embed/>
                </p:oleObj>
              </mc:Choice>
              <mc:Fallback>
                <p:oleObj name="Equation" r:id="rId15" imgW="850531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579" y="6096000"/>
                        <a:ext cx="838200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304126"/>
              </p:ext>
            </p:extLst>
          </p:nvPr>
        </p:nvGraphicFramePr>
        <p:xfrm>
          <a:off x="2880179" y="5105400"/>
          <a:ext cx="382588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3" name="Equation" r:id="rId17" imgW="279360" imgH="203040" progId="Equation.DSMT4">
                  <p:embed/>
                </p:oleObj>
              </mc:Choice>
              <mc:Fallback>
                <p:oleObj name="Equation" r:id="rId17" imgW="2793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0179" y="5105400"/>
                        <a:ext cx="382588" cy="273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175292"/>
              </p:ext>
            </p:extLst>
          </p:nvPr>
        </p:nvGraphicFramePr>
        <p:xfrm>
          <a:off x="2727779" y="6096000"/>
          <a:ext cx="741363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4" name="Equation" r:id="rId19" imgW="482400" imgH="203040" progId="Equation.DSMT4">
                  <p:embed/>
                </p:oleObj>
              </mc:Choice>
              <mc:Fallback>
                <p:oleObj name="Equation" r:id="rId19" imgW="4824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7779" y="6096000"/>
                        <a:ext cx="741363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112912"/>
              </p:ext>
            </p:extLst>
          </p:nvPr>
        </p:nvGraphicFramePr>
        <p:xfrm>
          <a:off x="4023179" y="5105400"/>
          <a:ext cx="381000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5" name="Equation" r:id="rId21" imgW="279279" imgH="203112" progId="Equation.DSMT4">
                  <p:embed/>
                </p:oleObj>
              </mc:Choice>
              <mc:Fallback>
                <p:oleObj name="Equation" r:id="rId21" imgW="27927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3179" y="5105400"/>
                        <a:ext cx="381000" cy="276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846470"/>
              </p:ext>
            </p:extLst>
          </p:nvPr>
        </p:nvGraphicFramePr>
        <p:xfrm>
          <a:off x="3946979" y="6096000"/>
          <a:ext cx="4699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6" name="Equation" r:id="rId23" imgW="279279" imgH="203112" progId="Equation.DSMT4">
                  <p:embed/>
                </p:oleObj>
              </mc:Choice>
              <mc:Fallback>
                <p:oleObj name="Equation" r:id="rId23" imgW="27927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6979" y="6096000"/>
                        <a:ext cx="469900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599676"/>
              </p:ext>
            </p:extLst>
          </p:nvPr>
        </p:nvGraphicFramePr>
        <p:xfrm>
          <a:off x="4861379" y="5029200"/>
          <a:ext cx="7620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7" name="Equation" r:id="rId25" imgW="482391" imgH="203112" progId="Equation.DSMT4">
                  <p:embed/>
                </p:oleObj>
              </mc:Choice>
              <mc:Fallback>
                <p:oleObj name="Equation" r:id="rId25" imgW="48239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1379" y="5029200"/>
                        <a:ext cx="762000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585343"/>
              </p:ext>
            </p:extLst>
          </p:nvPr>
        </p:nvGraphicFramePr>
        <p:xfrm>
          <a:off x="4937579" y="5562600"/>
          <a:ext cx="457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8" name="Equation" r:id="rId27" imgW="279279" imgH="203112" progId="Equation.DSMT4">
                  <p:embed/>
                </p:oleObj>
              </mc:Choice>
              <mc:Fallback>
                <p:oleObj name="Equation" r:id="rId27" imgW="27927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579" y="5562600"/>
                        <a:ext cx="4572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047619"/>
              </p:ext>
            </p:extLst>
          </p:nvPr>
        </p:nvGraphicFramePr>
        <p:xfrm>
          <a:off x="4785179" y="6096000"/>
          <a:ext cx="763588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9" name="Equation" r:id="rId29" imgW="482391" imgH="203112" progId="Equation.DSMT4">
                  <p:embed/>
                </p:oleObj>
              </mc:Choice>
              <mc:Fallback>
                <p:oleObj name="Equation" r:id="rId29" imgW="48239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179" y="6096000"/>
                        <a:ext cx="763588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318830"/>
              </p:ext>
            </p:extLst>
          </p:nvPr>
        </p:nvGraphicFramePr>
        <p:xfrm>
          <a:off x="6004379" y="5040313"/>
          <a:ext cx="685800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0" name="Equation" r:id="rId31" imgW="469696" imgH="203112" progId="Equation.DSMT4">
                  <p:embed/>
                </p:oleObj>
              </mc:Choice>
              <mc:Fallback>
                <p:oleObj name="Equation" r:id="rId31" imgW="469696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4379" y="5040313"/>
                        <a:ext cx="685800" cy="293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914691"/>
              </p:ext>
            </p:extLst>
          </p:nvPr>
        </p:nvGraphicFramePr>
        <p:xfrm>
          <a:off x="6080579" y="5562600"/>
          <a:ext cx="411163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1" name="Equation" r:id="rId33" imgW="279279" imgH="203112" progId="Equation.DSMT4">
                  <p:embed/>
                </p:oleObj>
              </mc:Choice>
              <mc:Fallback>
                <p:oleObj name="Equation" r:id="rId33" imgW="27927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579" y="5562600"/>
                        <a:ext cx="411163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671064"/>
              </p:ext>
            </p:extLst>
          </p:nvPr>
        </p:nvGraphicFramePr>
        <p:xfrm>
          <a:off x="5928179" y="6096000"/>
          <a:ext cx="685800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2" name="Equation" r:id="rId35" imgW="469696" imgH="203112" progId="Equation.DSMT4">
                  <p:embed/>
                </p:oleObj>
              </mc:Choice>
              <mc:Fallback>
                <p:oleObj name="Equation" r:id="rId35" imgW="469696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8179" y="6096000"/>
                        <a:ext cx="685800" cy="293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701146"/>
              </p:ext>
            </p:extLst>
          </p:nvPr>
        </p:nvGraphicFramePr>
        <p:xfrm>
          <a:off x="7147379" y="5572125"/>
          <a:ext cx="411163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3" name="Equation" r:id="rId37" imgW="279279" imgH="203112" progId="Equation.DSMT4">
                  <p:embed/>
                </p:oleObj>
              </mc:Choice>
              <mc:Fallback>
                <p:oleObj name="Equation" r:id="rId37" imgW="27927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7379" y="5572125"/>
                        <a:ext cx="411163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715311"/>
              </p:ext>
            </p:extLst>
          </p:nvPr>
        </p:nvGraphicFramePr>
        <p:xfrm>
          <a:off x="7071179" y="6096000"/>
          <a:ext cx="411163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4" name="Equation" r:id="rId39" imgW="279279" imgH="203112" progId="Equation.DSMT4">
                  <p:embed/>
                </p:oleObj>
              </mc:Choice>
              <mc:Fallback>
                <p:oleObj name="Equation" r:id="rId39" imgW="27927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1179" y="6096000"/>
                        <a:ext cx="411163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086269"/>
              </p:ext>
            </p:extLst>
          </p:nvPr>
        </p:nvGraphicFramePr>
        <p:xfrm>
          <a:off x="8214179" y="5572125"/>
          <a:ext cx="411163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5" name="Equation" r:id="rId40" imgW="279279" imgH="203112" progId="Equation.DSMT4">
                  <p:embed/>
                </p:oleObj>
              </mc:Choice>
              <mc:Fallback>
                <p:oleObj name="Equation" r:id="rId40" imgW="279279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4179" y="5572125"/>
                        <a:ext cx="411163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80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274894"/>
              </p:ext>
            </p:extLst>
          </p:nvPr>
        </p:nvGraphicFramePr>
        <p:xfrm>
          <a:off x="8061779" y="6096000"/>
          <a:ext cx="685800" cy="29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6" name="Equation" r:id="rId42" imgW="469696" imgH="203112" progId="Equation.DSMT4">
                  <p:embed/>
                </p:oleObj>
              </mc:Choice>
              <mc:Fallback>
                <p:oleObj name="Equation" r:id="rId42" imgW="469696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1779" y="6096000"/>
                        <a:ext cx="685800" cy="293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851" name="Text Box 85"/>
          <p:cNvSpPr txBox="1">
            <a:spLocks noChangeArrowheads="1"/>
          </p:cNvSpPr>
          <p:nvPr/>
        </p:nvSpPr>
        <p:spPr bwMode="auto">
          <a:xfrm>
            <a:off x="6553200" y="6858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day 0</a:t>
            </a:r>
          </a:p>
        </p:txBody>
      </p:sp>
      <p:pic>
        <p:nvPicPr>
          <p:cNvPr id="246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3"/>
          <a:stretch>
            <a:fillRect/>
          </a:stretch>
        </p:blipFill>
        <p:spPr bwMode="auto">
          <a:xfrm>
            <a:off x="228600" y="2819400"/>
            <a:ext cx="55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figure2_fwd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t="28333" r="61198" b="25000"/>
          <a:stretch>
            <a:fillRect/>
          </a:stretch>
        </p:blipFill>
        <p:spPr bwMode="auto">
          <a:xfrm>
            <a:off x="76200" y="152400"/>
            <a:ext cx="2579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16200000">
            <a:off x="-724981" y="5138664"/>
            <a:ext cx="2453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Zhang, W</a:t>
            </a:r>
            <a:r>
              <a:rPr lang="en-US" sz="1200" dirty="0" smtClean="0"/>
              <a:t>., </a:t>
            </a:r>
            <a:r>
              <a:rPr lang="en-US" sz="1200" dirty="0"/>
              <a:t>J. </a:t>
            </a:r>
            <a:r>
              <a:rPr lang="en-US" sz="1200" dirty="0" smtClean="0"/>
              <a:t>Wilkin</a:t>
            </a:r>
            <a:r>
              <a:rPr lang="en-US" sz="1200" dirty="0"/>
              <a:t>, J. Levin, and H. </a:t>
            </a:r>
            <a:r>
              <a:rPr lang="en-US" sz="1200" dirty="0" err="1"/>
              <a:t>Arango</a:t>
            </a:r>
            <a:r>
              <a:rPr lang="en-US" sz="1200" dirty="0"/>
              <a:t> (2009), An </a:t>
            </a:r>
            <a:r>
              <a:rPr lang="en-US" sz="1200" dirty="0" err="1"/>
              <a:t>Adjoint</a:t>
            </a:r>
            <a:r>
              <a:rPr lang="en-US" sz="1200" dirty="0"/>
              <a:t> Sensitivity Study of Buoyancy- and Wind-driven Circulation on the New Jersey Inner Shelf, </a:t>
            </a:r>
            <a:r>
              <a:rPr lang="en-US" sz="1200" i="1" dirty="0" smtClean="0"/>
              <a:t>JPO</a:t>
            </a:r>
            <a:r>
              <a:rPr lang="en-US" sz="1200" dirty="0" smtClean="0"/>
              <a:t>, </a:t>
            </a:r>
            <a:r>
              <a:rPr lang="en-US" sz="1200" i="1" dirty="0"/>
              <a:t>39</a:t>
            </a:r>
            <a:r>
              <a:rPr lang="en-US" sz="1200" dirty="0"/>
              <a:t>, 1652-1668.</a:t>
            </a:r>
          </a:p>
        </p:txBody>
      </p:sp>
    </p:spTree>
    <p:extLst>
      <p:ext uri="{BB962C8B-B14F-4D97-AF65-F5344CB8AC3E}">
        <p14:creationId xmlns:p14="http://schemas.microsoft.com/office/powerpoint/2010/main" val="3345443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381000"/>
          </a:xfrm>
        </p:spPr>
        <p:txBody>
          <a:bodyPr/>
          <a:lstStyle/>
          <a:p>
            <a:pPr eaLnBrk="1" hangingPunct="1"/>
            <a:r>
              <a:rPr lang="en-US" sz="2400" b="1" dirty="0">
                <a:latin typeface="Calibri" charset="0"/>
                <a:ea typeface="ＭＳ Ｐゴシック" charset="0"/>
                <a:cs typeface="ＭＳ Ｐゴシック" charset="0"/>
              </a:rPr>
              <a:t>Observing system </a:t>
            </a:r>
            <a:r>
              <a:rPr lang="en-US" sz="2400" b="1" dirty="0" smtClean="0">
                <a:latin typeface="Calibri" charset="0"/>
                <a:ea typeface="ＭＳ Ｐゴシック" charset="0"/>
                <a:cs typeface="ＭＳ Ｐゴシック" charset="0"/>
              </a:rPr>
              <a:t>design experiments</a:t>
            </a:r>
            <a:endParaRPr lang="en-US" sz="24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45762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19171036"/>
              </p:ext>
            </p:extLst>
          </p:nvPr>
        </p:nvGraphicFramePr>
        <p:xfrm>
          <a:off x="228600" y="2429920"/>
          <a:ext cx="2960688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7" name="Equation" r:id="rId3" imgW="1790640" imgH="444240" progId="Equation.DSMT4">
                  <p:embed/>
                </p:oleObj>
              </mc:Choice>
              <mc:Fallback>
                <p:oleObj name="Equation" r:id="rId3" imgW="17906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429920"/>
                        <a:ext cx="2960688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3" name="Object 3"/>
          <p:cNvGraphicFramePr>
            <a:graphicFrameLocks noChangeAspect="1"/>
          </p:cNvGraphicFramePr>
          <p:nvPr/>
        </p:nvGraphicFramePr>
        <p:xfrm>
          <a:off x="304800" y="533400"/>
          <a:ext cx="106680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" name="Equation" r:id="rId5" imgW="799753" imgH="393529" progId="Equation.DSMT4">
                  <p:embed/>
                </p:oleObj>
              </mc:Choice>
              <mc:Fallback>
                <p:oleObj name="Equation" r:id="rId5" imgW="799753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3400"/>
                        <a:ext cx="1066800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773018"/>
              </p:ext>
            </p:extLst>
          </p:nvPr>
        </p:nvGraphicFramePr>
        <p:xfrm>
          <a:off x="3889909" y="609600"/>
          <a:ext cx="309562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9" name="Equation" r:id="rId7" imgW="139680" imgH="177480" progId="Equation.DSMT4">
                  <p:embed/>
                </p:oleObj>
              </mc:Choice>
              <mc:Fallback>
                <p:oleObj name="Equation" r:id="rId7" imgW="1396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909" y="609600"/>
                        <a:ext cx="309562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7" name="Text Box 6"/>
          <p:cNvSpPr txBox="1">
            <a:spLocks noChangeArrowheads="1"/>
          </p:cNvSpPr>
          <p:nvPr/>
        </p:nvSpPr>
        <p:spPr bwMode="auto">
          <a:xfrm>
            <a:off x="1371600" y="603780"/>
            <a:ext cx="42436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gives the covariance between     and model state</a:t>
            </a:r>
            <a:r>
              <a:rPr lang="en-US" sz="1800" dirty="0" smtClean="0">
                <a:solidFill>
                  <a:prstClr val="black"/>
                </a:solidFill>
                <a:latin typeface="+mn-lt"/>
              </a:rPr>
              <a:t> </a:t>
            </a:r>
          </a:p>
        </p:txBody>
      </p:sp>
      <p:graphicFrame>
        <p:nvGraphicFramePr>
          <p:cNvPr id="2457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773974"/>
              </p:ext>
            </p:extLst>
          </p:nvPr>
        </p:nvGraphicFramePr>
        <p:xfrm>
          <a:off x="5554141" y="635001"/>
          <a:ext cx="914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0" name="Equation" r:id="rId9" imgW="457200" imgH="203040" progId="Equation.DSMT4">
                  <p:embed/>
                </p:oleObj>
              </mc:Choice>
              <mc:Fallback>
                <p:oleObj name="Equation" r:id="rId9" imgW="4572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4141" y="635001"/>
                        <a:ext cx="9144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3733800" y="1143000"/>
            <a:ext cx="502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Ensemble average of correlation with salinity at 20m</a:t>
            </a:r>
            <a:endParaRPr lang="en-US" sz="1800" dirty="0" smtClean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245769" name="Picture 9" descr="rep_season_cor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999" r="2499" b="25000"/>
          <a:stretch>
            <a:fillRect/>
          </a:stretch>
        </p:blipFill>
        <p:spPr bwMode="auto">
          <a:xfrm>
            <a:off x="3810000" y="1447800"/>
            <a:ext cx="51816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0" name="Picture 10" descr="optobs_rep_season_cor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999" r="2499" b="25000"/>
          <a:stretch>
            <a:fillRect/>
          </a:stretch>
        </p:blipFill>
        <p:spPr bwMode="auto">
          <a:xfrm>
            <a:off x="3810000" y="1447800"/>
            <a:ext cx="5181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1" name="Picture 11" descr="notopt_rep_season_cor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9167" r="2499" b="25000"/>
          <a:stretch>
            <a:fillRect/>
          </a:stretch>
        </p:blipFill>
        <p:spPr bwMode="auto">
          <a:xfrm>
            <a:off x="3810000" y="4191000"/>
            <a:ext cx="51816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2" name="Text Box 12"/>
          <p:cNvSpPr txBox="1">
            <a:spLocks noChangeArrowheads="1"/>
          </p:cNvSpPr>
          <p:nvPr/>
        </p:nvSpPr>
        <p:spPr bwMode="auto">
          <a:xfrm rot="-5400000">
            <a:off x="3178175" y="2765425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</a:rPr>
              <a:t>optimal</a:t>
            </a:r>
          </a:p>
        </p:txBody>
      </p:sp>
      <p:sp>
        <p:nvSpPr>
          <p:cNvPr id="245773" name="Text Box 13"/>
          <p:cNvSpPr txBox="1">
            <a:spLocks noChangeArrowheads="1"/>
          </p:cNvSpPr>
          <p:nvPr/>
        </p:nvSpPr>
        <p:spPr bwMode="auto">
          <a:xfrm rot="-5400000">
            <a:off x="3065462" y="5011738"/>
            <a:ext cx="1063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</a:rPr>
              <a:t>traditional</a:t>
            </a:r>
          </a:p>
        </p:txBody>
      </p:sp>
      <p:pic>
        <p:nvPicPr>
          <p:cNvPr id="24577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4290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868" y="1473205"/>
            <a:ext cx="287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 a function </a:t>
            </a:r>
            <a:r>
              <a:rPr lang="en-US" i="1" dirty="0" smtClean="0"/>
              <a:t>J </a:t>
            </a:r>
            <a:r>
              <a:rPr lang="en-US" dirty="0" smtClean="0"/>
              <a:t>that describes anomaly salt flux through a section:</a:t>
            </a: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1185333" y="3149601"/>
            <a:ext cx="3454400" cy="404869"/>
          </a:xfrm>
          <a:custGeom>
            <a:avLst/>
            <a:gdLst>
              <a:gd name="connsiteX0" fmla="*/ 0 w 3522134"/>
              <a:gd name="connsiteY0" fmla="*/ 0 h 412089"/>
              <a:gd name="connsiteX1" fmla="*/ 254000 w 3522134"/>
              <a:gd name="connsiteY1" fmla="*/ 355600 h 412089"/>
              <a:gd name="connsiteX2" fmla="*/ 1388534 w 3522134"/>
              <a:gd name="connsiteY2" fmla="*/ 389466 h 412089"/>
              <a:gd name="connsiteX3" fmla="*/ 3064934 w 3522134"/>
              <a:gd name="connsiteY3" fmla="*/ 135466 h 412089"/>
              <a:gd name="connsiteX4" fmla="*/ 3522134 w 3522134"/>
              <a:gd name="connsiteY4" fmla="*/ 0 h 412089"/>
              <a:gd name="connsiteX0" fmla="*/ 0 w 3522134"/>
              <a:gd name="connsiteY0" fmla="*/ 0 h 404869"/>
              <a:gd name="connsiteX1" fmla="*/ 254000 w 3522134"/>
              <a:gd name="connsiteY1" fmla="*/ 355600 h 404869"/>
              <a:gd name="connsiteX2" fmla="*/ 1388534 w 3522134"/>
              <a:gd name="connsiteY2" fmla="*/ 389466 h 404869"/>
              <a:gd name="connsiteX3" fmla="*/ 2607734 w 3522134"/>
              <a:gd name="connsiteY3" fmla="*/ 237066 h 404869"/>
              <a:gd name="connsiteX4" fmla="*/ 3522134 w 3522134"/>
              <a:gd name="connsiteY4" fmla="*/ 0 h 404869"/>
              <a:gd name="connsiteX0" fmla="*/ 0 w 3454400"/>
              <a:gd name="connsiteY0" fmla="*/ 0 h 404869"/>
              <a:gd name="connsiteX1" fmla="*/ 254000 w 3454400"/>
              <a:gd name="connsiteY1" fmla="*/ 355600 h 404869"/>
              <a:gd name="connsiteX2" fmla="*/ 1388534 w 3454400"/>
              <a:gd name="connsiteY2" fmla="*/ 389466 h 404869"/>
              <a:gd name="connsiteX3" fmla="*/ 2607734 w 3454400"/>
              <a:gd name="connsiteY3" fmla="*/ 237066 h 404869"/>
              <a:gd name="connsiteX4" fmla="*/ 3454400 w 3454400"/>
              <a:gd name="connsiteY4" fmla="*/ 0 h 4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4400" h="404869">
                <a:moveTo>
                  <a:pt x="0" y="0"/>
                </a:moveTo>
                <a:cubicBezTo>
                  <a:pt x="11289" y="145344"/>
                  <a:pt x="22578" y="290689"/>
                  <a:pt x="254000" y="355600"/>
                </a:cubicBezTo>
                <a:cubicBezTo>
                  <a:pt x="485422" y="420511"/>
                  <a:pt x="996245" y="409222"/>
                  <a:pt x="1388534" y="389466"/>
                </a:cubicBezTo>
                <a:cubicBezTo>
                  <a:pt x="1780823" y="369710"/>
                  <a:pt x="2263423" y="301977"/>
                  <a:pt x="2607734" y="237066"/>
                </a:cubicBezTo>
                <a:cubicBezTo>
                  <a:pt x="2952045" y="172155"/>
                  <a:pt x="3454400" y="0"/>
                  <a:pt x="3454400" y="0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168399" y="2362667"/>
            <a:ext cx="7366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0" y="6055337"/>
            <a:ext cx="4060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Zhang, W. G., J. L. Wilkin, and J. Levin (2010), Towards an integrated observation and modeling system in the New York Bight using </a:t>
            </a:r>
            <a:r>
              <a:rPr lang="en-US" sz="1200" dirty="0" err="1"/>
              <a:t>variational</a:t>
            </a:r>
            <a:r>
              <a:rPr lang="en-US" sz="1200" dirty="0"/>
              <a:t> methods, Part II: </a:t>
            </a:r>
            <a:r>
              <a:rPr lang="en-US" sz="1200" dirty="0" err="1"/>
              <a:t>Representer</a:t>
            </a:r>
            <a:r>
              <a:rPr lang="en-US" sz="1200" dirty="0"/>
              <a:t>-based observing system design, </a:t>
            </a:r>
            <a:r>
              <a:rPr lang="en-US" sz="1200" i="1" dirty="0"/>
              <a:t>Ocean </a:t>
            </a:r>
            <a:r>
              <a:rPr lang="en-US" sz="1200" i="1" dirty="0" err="1"/>
              <a:t>Modelling</a:t>
            </a:r>
            <a:r>
              <a:rPr lang="en-US" sz="1200" dirty="0"/>
              <a:t>, </a:t>
            </a:r>
            <a:r>
              <a:rPr lang="en-US" sz="1200" i="1" dirty="0"/>
              <a:t>35</a:t>
            </a:r>
            <a:r>
              <a:rPr lang="en-US" sz="1200" dirty="0"/>
              <a:t>, 134-145.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629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0990"/>
          <a:stretch/>
        </p:blipFill>
        <p:spPr>
          <a:xfrm>
            <a:off x="0" y="24555"/>
            <a:ext cx="9144000" cy="5698418"/>
          </a:xfrm>
          <a:prstGeom prst="rect">
            <a:avLst/>
          </a:prstGeom>
        </p:spPr>
      </p:pic>
      <p:pic>
        <p:nvPicPr>
          <p:cNvPr id="3" name="Picture 3" descr="ShelfbreakProcess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26" y="4910667"/>
            <a:ext cx="2311315" cy="1833197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43672" y="1443790"/>
            <a:ext cx="200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NSF Ocean Observatories Initiative </a:t>
            </a:r>
            <a:r>
              <a:rPr lang="en-US" b="1" dirty="0"/>
              <a:t>Pioneer Array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3" y="5788384"/>
            <a:ext cx="3365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OOI Pioneer Array focuses on shelf-sea/deep-ocean exchange at the shelf-break front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807131" y="239505"/>
            <a:ext cx="3971194" cy="3623267"/>
            <a:chOff x="5406587" y="239505"/>
            <a:chExt cx="3371738" cy="3076331"/>
          </a:xfrm>
        </p:grpSpPr>
        <p:sp>
          <p:nvSpPr>
            <p:cNvPr id="16" name="Freeform 15"/>
            <p:cNvSpPr/>
            <p:nvPr/>
          </p:nvSpPr>
          <p:spPr>
            <a:xfrm>
              <a:off x="5406587" y="431183"/>
              <a:ext cx="3303984" cy="2884653"/>
            </a:xfrm>
            <a:custGeom>
              <a:avLst/>
              <a:gdLst>
                <a:gd name="connsiteX0" fmla="*/ 2158356 w 3654449"/>
                <a:gd name="connsiteY0" fmla="*/ 0 h 3096320"/>
                <a:gd name="connsiteX1" fmla="*/ 2158356 w 3654449"/>
                <a:gd name="connsiteY1" fmla="*/ 0 h 3096320"/>
                <a:gd name="connsiteX2" fmla="*/ 1619066 w 3654449"/>
                <a:gd name="connsiteY2" fmla="*/ 52185 h 3096320"/>
                <a:gd name="connsiteX3" fmla="*/ 1532084 w 3654449"/>
                <a:gd name="connsiteY3" fmla="*/ 69580 h 3096320"/>
                <a:gd name="connsiteX4" fmla="*/ 1427705 w 3654449"/>
                <a:gd name="connsiteY4" fmla="*/ 86975 h 3096320"/>
                <a:gd name="connsiteX5" fmla="*/ 1114570 w 3654449"/>
                <a:gd name="connsiteY5" fmla="*/ 121765 h 3096320"/>
                <a:gd name="connsiteX6" fmla="*/ 958002 w 3654449"/>
                <a:gd name="connsiteY6" fmla="*/ 156555 h 3096320"/>
                <a:gd name="connsiteX7" fmla="*/ 871020 w 3654449"/>
                <a:gd name="connsiteY7" fmla="*/ 191346 h 3096320"/>
                <a:gd name="connsiteX8" fmla="*/ 18594 w 3654449"/>
                <a:gd name="connsiteY8" fmla="*/ 226136 h 3096320"/>
                <a:gd name="connsiteX9" fmla="*/ 35991 w 3654449"/>
                <a:gd name="connsiteY9" fmla="*/ 295716 h 3096320"/>
                <a:gd name="connsiteX10" fmla="*/ 88180 w 3654449"/>
                <a:gd name="connsiteY10" fmla="*/ 1617740 h 3096320"/>
                <a:gd name="connsiteX11" fmla="*/ 1932202 w 3654449"/>
                <a:gd name="connsiteY11" fmla="*/ 3096320 h 3096320"/>
                <a:gd name="connsiteX12" fmla="*/ 3654449 w 3654449"/>
                <a:gd name="connsiteY12" fmla="*/ 2574468 h 3096320"/>
                <a:gd name="connsiteX13" fmla="*/ 3654449 w 3654449"/>
                <a:gd name="connsiteY13" fmla="*/ 834963 h 3096320"/>
                <a:gd name="connsiteX14" fmla="*/ 2053977 w 3654449"/>
                <a:gd name="connsiteY14" fmla="*/ 0 h 3096320"/>
                <a:gd name="connsiteX0" fmla="*/ 2215343 w 3711436"/>
                <a:gd name="connsiteY0" fmla="*/ 0 h 3096320"/>
                <a:gd name="connsiteX1" fmla="*/ 2215343 w 3711436"/>
                <a:gd name="connsiteY1" fmla="*/ 0 h 3096320"/>
                <a:gd name="connsiteX2" fmla="*/ 1676053 w 3711436"/>
                <a:gd name="connsiteY2" fmla="*/ 52185 h 3096320"/>
                <a:gd name="connsiteX3" fmla="*/ 1589071 w 3711436"/>
                <a:gd name="connsiteY3" fmla="*/ 69580 h 3096320"/>
                <a:gd name="connsiteX4" fmla="*/ 1484692 w 3711436"/>
                <a:gd name="connsiteY4" fmla="*/ 86975 h 3096320"/>
                <a:gd name="connsiteX5" fmla="*/ 1171557 w 3711436"/>
                <a:gd name="connsiteY5" fmla="*/ 121765 h 3096320"/>
                <a:gd name="connsiteX6" fmla="*/ 1014989 w 3711436"/>
                <a:gd name="connsiteY6" fmla="*/ 156555 h 3096320"/>
                <a:gd name="connsiteX7" fmla="*/ 75581 w 3711436"/>
                <a:gd name="connsiteY7" fmla="*/ 226136 h 3096320"/>
                <a:gd name="connsiteX8" fmla="*/ 92978 w 3711436"/>
                <a:gd name="connsiteY8" fmla="*/ 295716 h 3096320"/>
                <a:gd name="connsiteX9" fmla="*/ 145167 w 3711436"/>
                <a:gd name="connsiteY9" fmla="*/ 1617740 h 3096320"/>
                <a:gd name="connsiteX10" fmla="*/ 1989189 w 3711436"/>
                <a:gd name="connsiteY10" fmla="*/ 3096320 h 3096320"/>
                <a:gd name="connsiteX11" fmla="*/ 3711436 w 3711436"/>
                <a:gd name="connsiteY11" fmla="*/ 2574468 h 3096320"/>
                <a:gd name="connsiteX12" fmla="*/ 3711436 w 3711436"/>
                <a:gd name="connsiteY12" fmla="*/ 834963 h 3096320"/>
                <a:gd name="connsiteX13" fmla="*/ 2110964 w 3711436"/>
                <a:gd name="connsiteY13" fmla="*/ 0 h 3096320"/>
                <a:gd name="connsiteX0" fmla="*/ 2226881 w 3722974"/>
                <a:gd name="connsiteY0" fmla="*/ 0 h 3096320"/>
                <a:gd name="connsiteX1" fmla="*/ 2226881 w 3722974"/>
                <a:gd name="connsiteY1" fmla="*/ 0 h 3096320"/>
                <a:gd name="connsiteX2" fmla="*/ 1687591 w 3722974"/>
                <a:gd name="connsiteY2" fmla="*/ 52185 h 3096320"/>
                <a:gd name="connsiteX3" fmla="*/ 1600609 w 3722974"/>
                <a:gd name="connsiteY3" fmla="*/ 69580 h 3096320"/>
                <a:gd name="connsiteX4" fmla="*/ 1496230 w 3722974"/>
                <a:gd name="connsiteY4" fmla="*/ 86975 h 3096320"/>
                <a:gd name="connsiteX5" fmla="*/ 1183095 w 3722974"/>
                <a:gd name="connsiteY5" fmla="*/ 121765 h 3096320"/>
                <a:gd name="connsiteX6" fmla="*/ 87119 w 3722974"/>
                <a:gd name="connsiteY6" fmla="*/ 226136 h 3096320"/>
                <a:gd name="connsiteX7" fmla="*/ 104516 w 3722974"/>
                <a:gd name="connsiteY7" fmla="*/ 295716 h 3096320"/>
                <a:gd name="connsiteX8" fmla="*/ 156705 w 3722974"/>
                <a:gd name="connsiteY8" fmla="*/ 1617740 h 3096320"/>
                <a:gd name="connsiteX9" fmla="*/ 2000727 w 3722974"/>
                <a:gd name="connsiteY9" fmla="*/ 3096320 h 3096320"/>
                <a:gd name="connsiteX10" fmla="*/ 3722974 w 3722974"/>
                <a:gd name="connsiteY10" fmla="*/ 2574468 h 3096320"/>
                <a:gd name="connsiteX11" fmla="*/ 3722974 w 3722974"/>
                <a:gd name="connsiteY11" fmla="*/ 834963 h 3096320"/>
                <a:gd name="connsiteX12" fmla="*/ 2122502 w 3722974"/>
                <a:gd name="connsiteY12" fmla="*/ 0 h 3096320"/>
                <a:gd name="connsiteX0" fmla="*/ 2249997 w 3746090"/>
                <a:gd name="connsiteY0" fmla="*/ 0 h 3096320"/>
                <a:gd name="connsiteX1" fmla="*/ 2249997 w 3746090"/>
                <a:gd name="connsiteY1" fmla="*/ 0 h 3096320"/>
                <a:gd name="connsiteX2" fmla="*/ 1710707 w 3746090"/>
                <a:gd name="connsiteY2" fmla="*/ 52185 h 3096320"/>
                <a:gd name="connsiteX3" fmla="*/ 1623725 w 3746090"/>
                <a:gd name="connsiteY3" fmla="*/ 69580 h 3096320"/>
                <a:gd name="connsiteX4" fmla="*/ 1519346 w 3746090"/>
                <a:gd name="connsiteY4" fmla="*/ 86975 h 3096320"/>
                <a:gd name="connsiteX5" fmla="*/ 110235 w 3746090"/>
                <a:gd name="connsiteY5" fmla="*/ 226136 h 3096320"/>
                <a:gd name="connsiteX6" fmla="*/ 127632 w 3746090"/>
                <a:gd name="connsiteY6" fmla="*/ 295716 h 3096320"/>
                <a:gd name="connsiteX7" fmla="*/ 179821 w 3746090"/>
                <a:gd name="connsiteY7" fmla="*/ 1617740 h 3096320"/>
                <a:gd name="connsiteX8" fmla="*/ 2023843 w 3746090"/>
                <a:gd name="connsiteY8" fmla="*/ 3096320 h 3096320"/>
                <a:gd name="connsiteX9" fmla="*/ 3746090 w 3746090"/>
                <a:gd name="connsiteY9" fmla="*/ 2574468 h 3096320"/>
                <a:gd name="connsiteX10" fmla="*/ 3746090 w 3746090"/>
                <a:gd name="connsiteY10" fmla="*/ 834963 h 3096320"/>
                <a:gd name="connsiteX11" fmla="*/ 2145618 w 3746090"/>
                <a:gd name="connsiteY11" fmla="*/ 0 h 3096320"/>
                <a:gd name="connsiteX0" fmla="*/ 2257709 w 3753802"/>
                <a:gd name="connsiteY0" fmla="*/ 0 h 3096320"/>
                <a:gd name="connsiteX1" fmla="*/ 2257709 w 3753802"/>
                <a:gd name="connsiteY1" fmla="*/ 0 h 3096320"/>
                <a:gd name="connsiteX2" fmla="*/ 1718419 w 3753802"/>
                <a:gd name="connsiteY2" fmla="*/ 52185 h 3096320"/>
                <a:gd name="connsiteX3" fmla="*/ 1631437 w 3753802"/>
                <a:gd name="connsiteY3" fmla="*/ 69580 h 3096320"/>
                <a:gd name="connsiteX4" fmla="*/ 117947 w 3753802"/>
                <a:gd name="connsiteY4" fmla="*/ 226136 h 3096320"/>
                <a:gd name="connsiteX5" fmla="*/ 135344 w 3753802"/>
                <a:gd name="connsiteY5" fmla="*/ 295716 h 3096320"/>
                <a:gd name="connsiteX6" fmla="*/ 187533 w 3753802"/>
                <a:gd name="connsiteY6" fmla="*/ 1617740 h 3096320"/>
                <a:gd name="connsiteX7" fmla="*/ 2031555 w 3753802"/>
                <a:gd name="connsiteY7" fmla="*/ 3096320 h 3096320"/>
                <a:gd name="connsiteX8" fmla="*/ 3753802 w 3753802"/>
                <a:gd name="connsiteY8" fmla="*/ 2574468 h 3096320"/>
                <a:gd name="connsiteX9" fmla="*/ 3753802 w 3753802"/>
                <a:gd name="connsiteY9" fmla="*/ 834963 h 3096320"/>
                <a:gd name="connsiteX10" fmla="*/ 2153330 w 3753802"/>
                <a:gd name="connsiteY10" fmla="*/ 0 h 3096320"/>
                <a:gd name="connsiteX0" fmla="*/ 2264138 w 3760231"/>
                <a:gd name="connsiteY0" fmla="*/ 0 h 3096320"/>
                <a:gd name="connsiteX1" fmla="*/ 2264138 w 3760231"/>
                <a:gd name="connsiteY1" fmla="*/ 0 h 3096320"/>
                <a:gd name="connsiteX2" fmla="*/ 1724848 w 3760231"/>
                <a:gd name="connsiteY2" fmla="*/ 52185 h 3096320"/>
                <a:gd name="connsiteX3" fmla="*/ 124376 w 3760231"/>
                <a:gd name="connsiteY3" fmla="*/ 226136 h 3096320"/>
                <a:gd name="connsiteX4" fmla="*/ 141773 w 3760231"/>
                <a:gd name="connsiteY4" fmla="*/ 295716 h 3096320"/>
                <a:gd name="connsiteX5" fmla="*/ 193962 w 3760231"/>
                <a:gd name="connsiteY5" fmla="*/ 1617740 h 3096320"/>
                <a:gd name="connsiteX6" fmla="*/ 2037984 w 3760231"/>
                <a:gd name="connsiteY6" fmla="*/ 3096320 h 3096320"/>
                <a:gd name="connsiteX7" fmla="*/ 3760231 w 3760231"/>
                <a:gd name="connsiteY7" fmla="*/ 2574468 h 3096320"/>
                <a:gd name="connsiteX8" fmla="*/ 3760231 w 3760231"/>
                <a:gd name="connsiteY8" fmla="*/ 834963 h 3096320"/>
                <a:gd name="connsiteX9" fmla="*/ 2159759 w 3760231"/>
                <a:gd name="connsiteY9" fmla="*/ 0 h 3096320"/>
                <a:gd name="connsiteX0" fmla="*/ 2304023 w 3800116"/>
                <a:gd name="connsiteY0" fmla="*/ 0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8" fmla="*/ 2199644 w 3800116"/>
                <a:gd name="connsiteY8" fmla="*/ 0 h 3096320"/>
                <a:gd name="connsiteX0" fmla="*/ 2304023 w 3800116"/>
                <a:gd name="connsiteY0" fmla="*/ 0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8" fmla="*/ 2199644 w 3800116"/>
                <a:gd name="connsiteY8" fmla="*/ 0 h 3096320"/>
                <a:gd name="connsiteX9" fmla="*/ 2304023 w 3800116"/>
                <a:gd name="connsiteY9" fmla="*/ 0 h 3096320"/>
                <a:gd name="connsiteX0" fmla="*/ 2199644 w 3800116"/>
                <a:gd name="connsiteY0" fmla="*/ 0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8" fmla="*/ 2199644 w 3800116"/>
                <a:gd name="connsiteY8" fmla="*/ 0 h 3096320"/>
                <a:gd name="connsiteX0" fmla="*/ 3800116 w 3800116"/>
                <a:gd name="connsiteY0" fmla="*/ 834963 h 3096320"/>
                <a:gd name="connsiteX1" fmla="*/ 2304023 w 3800116"/>
                <a:gd name="connsiteY1" fmla="*/ 0 h 3096320"/>
                <a:gd name="connsiteX2" fmla="*/ 164261 w 3800116"/>
                <a:gd name="connsiteY2" fmla="*/ 226136 h 3096320"/>
                <a:gd name="connsiteX3" fmla="*/ 181658 w 3800116"/>
                <a:gd name="connsiteY3" fmla="*/ 295716 h 3096320"/>
                <a:gd name="connsiteX4" fmla="*/ 233847 w 3800116"/>
                <a:gd name="connsiteY4" fmla="*/ 1617740 h 3096320"/>
                <a:gd name="connsiteX5" fmla="*/ 2077869 w 3800116"/>
                <a:gd name="connsiteY5" fmla="*/ 3096320 h 3096320"/>
                <a:gd name="connsiteX6" fmla="*/ 3800116 w 3800116"/>
                <a:gd name="connsiteY6" fmla="*/ 2574468 h 3096320"/>
                <a:gd name="connsiteX7" fmla="*/ 3800116 w 3800116"/>
                <a:gd name="connsiteY7" fmla="*/ 834963 h 3096320"/>
                <a:gd name="connsiteX0" fmla="*/ 3644200 w 3644200"/>
                <a:gd name="connsiteY0" fmla="*/ 834963 h 3096320"/>
                <a:gd name="connsiteX1" fmla="*/ 2148107 w 3644200"/>
                <a:gd name="connsiteY1" fmla="*/ 0 h 3096320"/>
                <a:gd name="connsiteX2" fmla="*/ 8345 w 3644200"/>
                <a:gd name="connsiteY2" fmla="*/ 226136 h 3096320"/>
                <a:gd name="connsiteX3" fmla="*/ 25742 w 3644200"/>
                <a:gd name="connsiteY3" fmla="*/ 295716 h 3096320"/>
                <a:gd name="connsiteX4" fmla="*/ 77931 w 3644200"/>
                <a:gd name="connsiteY4" fmla="*/ 1617740 h 3096320"/>
                <a:gd name="connsiteX5" fmla="*/ 1921953 w 3644200"/>
                <a:gd name="connsiteY5" fmla="*/ 3096320 h 3096320"/>
                <a:gd name="connsiteX6" fmla="*/ 3644200 w 3644200"/>
                <a:gd name="connsiteY6" fmla="*/ 2574468 h 3096320"/>
                <a:gd name="connsiteX7" fmla="*/ 3644200 w 3644200"/>
                <a:gd name="connsiteY7" fmla="*/ 834963 h 3096320"/>
                <a:gd name="connsiteX0" fmla="*/ 3853854 w 3853854"/>
                <a:gd name="connsiteY0" fmla="*/ 834963 h 3096320"/>
                <a:gd name="connsiteX1" fmla="*/ 2357761 w 3853854"/>
                <a:gd name="connsiteY1" fmla="*/ 0 h 3096320"/>
                <a:gd name="connsiteX2" fmla="*/ 217999 w 3853854"/>
                <a:gd name="connsiteY2" fmla="*/ 226136 h 3096320"/>
                <a:gd name="connsiteX3" fmla="*/ 287585 w 3853854"/>
                <a:gd name="connsiteY3" fmla="*/ 1617740 h 3096320"/>
                <a:gd name="connsiteX4" fmla="*/ 2131607 w 3853854"/>
                <a:gd name="connsiteY4" fmla="*/ 3096320 h 3096320"/>
                <a:gd name="connsiteX5" fmla="*/ 3853854 w 3853854"/>
                <a:gd name="connsiteY5" fmla="*/ 2574468 h 3096320"/>
                <a:gd name="connsiteX6" fmla="*/ 3853854 w 3853854"/>
                <a:gd name="connsiteY6" fmla="*/ 834963 h 3096320"/>
                <a:gd name="connsiteX0" fmla="*/ 3779635 w 3779635"/>
                <a:gd name="connsiteY0" fmla="*/ 834963 h 3096320"/>
                <a:gd name="connsiteX1" fmla="*/ 2283542 w 3779635"/>
                <a:gd name="connsiteY1" fmla="*/ 0 h 3096320"/>
                <a:gd name="connsiteX2" fmla="*/ 143780 w 3779635"/>
                <a:gd name="connsiteY2" fmla="*/ 226136 h 3096320"/>
                <a:gd name="connsiteX3" fmla="*/ 213366 w 3779635"/>
                <a:gd name="connsiteY3" fmla="*/ 1617740 h 3096320"/>
                <a:gd name="connsiteX4" fmla="*/ 2057388 w 3779635"/>
                <a:gd name="connsiteY4" fmla="*/ 3096320 h 3096320"/>
                <a:gd name="connsiteX5" fmla="*/ 3779635 w 3779635"/>
                <a:gd name="connsiteY5" fmla="*/ 2574468 h 3096320"/>
                <a:gd name="connsiteX6" fmla="*/ 3779635 w 3779635"/>
                <a:gd name="connsiteY6" fmla="*/ 834963 h 3096320"/>
                <a:gd name="connsiteX0" fmla="*/ 3635855 w 3635855"/>
                <a:gd name="connsiteY0" fmla="*/ 834963 h 3096320"/>
                <a:gd name="connsiteX1" fmla="*/ 2139762 w 3635855"/>
                <a:gd name="connsiteY1" fmla="*/ 0 h 3096320"/>
                <a:gd name="connsiteX2" fmla="*/ 0 w 3635855"/>
                <a:gd name="connsiteY2" fmla="*/ 226136 h 3096320"/>
                <a:gd name="connsiteX3" fmla="*/ 69586 w 3635855"/>
                <a:gd name="connsiteY3" fmla="*/ 1617740 h 3096320"/>
                <a:gd name="connsiteX4" fmla="*/ 1913608 w 3635855"/>
                <a:gd name="connsiteY4" fmla="*/ 3096320 h 3096320"/>
                <a:gd name="connsiteX5" fmla="*/ 3635855 w 3635855"/>
                <a:gd name="connsiteY5" fmla="*/ 2574468 h 3096320"/>
                <a:gd name="connsiteX6" fmla="*/ 3635855 w 3635855"/>
                <a:gd name="connsiteY6" fmla="*/ 834963 h 3096320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56109 h 3117466"/>
                <a:gd name="connsiteX1" fmla="*/ 2070176 w 3566269"/>
                <a:gd name="connsiteY1" fmla="*/ 21146 h 3117466"/>
                <a:gd name="connsiteX2" fmla="*/ 48947 w 3566269"/>
                <a:gd name="connsiteY2" fmla="*/ 272682 h 3117466"/>
                <a:gd name="connsiteX3" fmla="*/ 0 w 3566269"/>
                <a:gd name="connsiteY3" fmla="*/ 1638886 h 3117466"/>
                <a:gd name="connsiteX4" fmla="*/ 1844022 w 3566269"/>
                <a:gd name="connsiteY4" fmla="*/ 3117466 h 3117466"/>
                <a:gd name="connsiteX5" fmla="*/ 3566269 w 3566269"/>
                <a:gd name="connsiteY5" fmla="*/ 2595614 h 3117466"/>
                <a:gd name="connsiteX6" fmla="*/ 3566269 w 3566269"/>
                <a:gd name="connsiteY6" fmla="*/ 856109 h 3117466"/>
                <a:gd name="connsiteX0" fmla="*/ 3566269 w 3566269"/>
                <a:gd name="connsiteY0" fmla="*/ 834963 h 3096320"/>
                <a:gd name="connsiteX1" fmla="*/ 2070176 w 3566269"/>
                <a:gd name="connsiteY1" fmla="*/ 0 h 3096320"/>
                <a:gd name="connsiteX2" fmla="*/ 48947 w 3566269"/>
                <a:gd name="connsiteY2" fmla="*/ 251536 h 3096320"/>
                <a:gd name="connsiteX3" fmla="*/ 0 w 3566269"/>
                <a:gd name="connsiteY3" fmla="*/ 1617740 h 3096320"/>
                <a:gd name="connsiteX4" fmla="*/ 1844022 w 3566269"/>
                <a:gd name="connsiteY4" fmla="*/ 3096320 h 3096320"/>
                <a:gd name="connsiteX5" fmla="*/ 3566269 w 3566269"/>
                <a:gd name="connsiteY5" fmla="*/ 2574468 h 3096320"/>
                <a:gd name="connsiteX6" fmla="*/ 3566269 w 3566269"/>
                <a:gd name="connsiteY6" fmla="*/ 834963 h 3096320"/>
                <a:gd name="connsiteX0" fmla="*/ 3566269 w 3566269"/>
                <a:gd name="connsiteY0" fmla="*/ 733363 h 2994720"/>
                <a:gd name="connsiteX1" fmla="*/ 1790776 w 3566269"/>
                <a:gd name="connsiteY1" fmla="*/ 0 h 2994720"/>
                <a:gd name="connsiteX2" fmla="*/ 48947 w 3566269"/>
                <a:gd name="connsiteY2" fmla="*/ 149936 h 2994720"/>
                <a:gd name="connsiteX3" fmla="*/ 0 w 3566269"/>
                <a:gd name="connsiteY3" fmla="*/ 1516140 h 2994720"/>
                <a:gd name="connsiteX4" fmla="*/ 1844022 w 3566269"/>
                <a:gd name="connsiteY4" fmla="*/ 2994720 h 2994720"/>
                <a:gd name="connsiteX5" fmla="*/ 3566269 w 3566269"/>
                <a:gd name="connsiteY5" fmla="*/ 2472868 h 2994720"/>
                <a:gd name="connsiteX6" fmla="*/ 3566269 w 3566269"/>
                <a:gd name="connsiteY6" fmla="*/ 733363 h 2994720"/>
                <a:gd name="connsiteX0" fmla="*/ 3523935 w 3566269"/>
                <a:gd name="connsiteY0" fmla="*/ 928096 h 2994720"/>
                <a:gd name="connsiteX1" fmla="*/ 1790776 w 3566269"/>
                <a:gd name="connsiteY1" fmla="*/ 0 h 2994720"/>
                <a:gd name="connsiteX2" fmla="*/ 48947 w 3566269"/>
                <a:gd name="connsiteY2" fmla="*/ 149936 h 2994720"/>
                <a:gd name="connsiteX3" fmla="*/ 0 w 3566269"/>
                <a:gd name="connsiteY3" fmla="*/ 1516140 h 2994720"/>
                <a:gd name="connsiteX4" fmla="*/ 1844022 w 3566269"/>
                <a:gd name="connsiteY4" fmla="*/ 2994720 h 2994720"/>
                <a:gd name="connsiteX5" fmla="*/ 3566269 w 3566269"/>
                <a:gd name="connsiteY5" fmla="*/ 2472868 h 2994720"/>
                <a:gd name="connsiteX6" fmla="*/ 3523935 w 3566269"/>
                <a:gd name="connsiteY6" fmla="*/ 928096 h 2994720"/>
                <a:gd name="connsiteX0" fmla="*/ 3523935 w 3523935"/>
                <a:gd name="connsiteY0" fmla="*/ 928096 h 2994720"/>
                <a:gd name="connsiteX1" fmla="*/ 1790776 w 3523935"/>
                <a:gd name="connsiteY1" fmla="*/ 0 h 2994720"/>
                <a:gd name="connsiteX2" fmla="*/ 48947 w 3523935"/>
                <a:gd name="connsiteY2" fmla="*/ 149936 h 2994720"/>
                <a:gd name="connsiteX3" fmla="*/ 0 w 3523935"/>
                <a:gd name="connsiteY3" fmla="*/ 1516140 h 2994720"/>
                <a:gd name="connsiteX4" fmla="*/ 1844022 w 3523935"/>
                <a:gd name="connsiteY4" fmla="*/ 2994720 h 2994720"/>
                <a:gd name="connsiteX5" fmla="*/ 3396936 w 3523935"/>
                <a:gd name="connsiteY5" fmla="*/ 2532135 h 2994720"/>
                <a:gd name="connsiteX6" fmla="*/ 3523935 w 3523935"/>
                <a:gd name="connsiteY6" fmla="*/ 928096 h 2994720"/>
                <a:gd name="connsiteX0" fmla="*/ 3422335 w 3422335"/>
                <a:gd name="connsiteY0" fmla="*/ 928096 h 2994720"/>
                <a:gd name="connsiteX1" fmla="*/ 1790776 w 3422335"/>
                <a:gd name="connsiteY1" fmla="*/ 0 h 2994720"/>
                <a:gd name="connsiteX2" fmla="*/ 48947 w 3422335"/>
                <a:gd name="connsiteY2" fmla="*/ 149936 h 2994720"/>
                <a:gd name="connsiteX3" fmla="*/ 0 w 3422335"/>
                <a:gd name="connsiteY3" fmla="*/ 1516140 h 2994720"/>
                <a:gd name="connsiteX4" fmla="*/ 1844022 w 3422335"/>
                <a:gd name="connsiteY4" fmla="*/ 2994720 h 2994720"/>
                <a:gd name="connsiteX5" fmla="*/ 3396936 w 3422335"/>
                <a:gd name="connsiteY5" fmla="*/ 2532135 h 2994720"/>
                <a:gd name="connsiteX6" fmla="*/ 3422335 w 3422335"/>
                <a:gd name="connsiteY6" fmla="*/ 928096 h 2994720"/>
                <a:gd name="connsiteX0" fmla="*/ 3456202 w 3456202"/>
                <a:gd name="connsiteY0" fmla="*/ 928096 h 2994720"/>
                <a:gd name="connsiteX1" fmla="*/ 1790776 w 3456202"/>
                <a:gd name="connsiteY1" fmla="*/ 0 h 2994720"/>
                <a:gd name="connsiteX2" fmla="*/ 48947 w 3456202"/>
                <a:gd name="connsiteY2" fmla="*/ 149936 h 2994720"/>
                <a:gd name="connsiteX3" fmla="*/ 0 w 3456202"/>
                <a:gd name="connsiteY3" fmla="*/ 1516140 h 2994720"/>
                <a:gd name="connsiteX4" fmla="*/ 1844022 w 3456202"/>
                <a:gd name="connsiteY4" fmla="*/ 2994720 h 2994720"/>
                <a:gd name="connsiteX5" fmla="*/ 3396936 w 3456202"/>
                <a:gd name="connsiteY5" fmla="*/ 2532135 h 2994720"/>
                <a:gd name="connsiteX6" fmla="*/ 3456202 w 3456202"/>
                <a:gd name="connsiteY6" fmla="*/ 928096 h 2994720"/>
                <a:gd name="connsiteX0" fmla="*/ 3456202 w 3456202"/>
                <a:gd name="connsiteY0" fmla="*/ 928096 h 2918520"/>
                <a:gd name="connsiteX1" fmla="*/ 1790776 w 3456202"/>
                <a:gd name="connsiteY1" fmla="*/ 0 h 2918520"/>
                <a:gd name="connsiteX2" fmla="*/ 48947 w 3456202"/>
                <a:gd name="connsiteY2" fmla="*/ 149936 h 2918520"/>
                <a:gd name="connsiteX3" fmla="*/ 0 w 3456202"/>
                <a:gd name="connsiteY3" fmla="*/ 1516140 h 2918520"/>
                <a:gd name="connsiteX4" fmla="*/ 1801689 w 3456202"/>
                <a:gd name="connsiteY4" fmla="*/ 2918520 h 2918520"/>
                <a:gd name="connsiteX5" fmla="*/ 3396936 w 3456202"/>
                <a:gd name="connsiteY5" fmla="*/ 2532135 h 2918520"/>
                <a:gd name="connsiteX6" fmla="*/ 3456202 w 3456202"/>
                <a:gd name="connsiteY6" fmla="*/ 928096 h 2918520"/>
                <a:gd name="connsiteX0" fmla="*/ 3407255 w 3407255"/>
                <a:gd name="connsiteY0" fmla="*/ 928096 h 2918520"/>
                <a:gd name="connsiteX1" fmla="*/ 1741829 w 3407255"/>
                <a:gd name="connsiteY1" fmla="*/ 0 h 2918520"/>
                <a:gd name="connsiteX2" fmla="*/ 0 w 3407255"/>
                <a:gd name="connsiteY2" fmla="*/ 149936 h 2918520"/>
                <a:gd name="connsiteX3" fmla="*/ 27253 w 3407255"/>
                <a:gd name="connsiteY3" fmla="*/ 1397606 h 2918520"/>
                <a:gd name="connsiteX4" fmla="*/ 1752742 w 3407255"/>
                <a:gd name="connsiteY4" fmla="*/ 2918520 h 2918520"/>
                <a:gd name="connsiteX5" fmla="*/ 3347989 w 3407255"/>
                <a:gd name="connsiteY5" fmla="*/ 2532135 h 2918520"/>
                <a:gd name="connsiteX6" fmla="*/ 3407255 w 3407255"/>
                <a:gd name="connsiteY6" fmla="*/ 928096 h 2918520"/>
                <a:gd name="connsiteX0" fmla="*/ 3380002 w 3380002"/>
                <a:gd name="connsiteY0" fmla="*/ 928096 h 2918520"/>
                <a:gd name="connsiteX1" fmla="*/ 1714576 w 3380002"/>
                <a:gd name="connsiteY1" fmla="*/ 0 h 2918520"/>
                <a:gd name="connsiteX2" fmla="*/ 23547 w 3380002"/>
                <a:gd name="connsiteY2" fmla="*/ 175336 h 2918520"/>
                <a:gd name="connsiteX3" fmla="*/ 0 w 3380002"/>
                <a:gd name="connsiteY3" fmla="*/ 1397606 h 2918520"/>
                <a:gd name="connsiteX4" fmla="*/ 1725489 w 3380002"/>
                <a:gd name="connsiteY4" fmla="*/ 2918520 h 2918520"/>
                <a:gd name="connsiteX5" fmla="*/ 3320736 w 3380002"/>
                <a:gd name="connsiteY5" fmla="*/ 2532135 h 2918520"/>
                <a:gd name="connsiteX6" fmla="*/ 3380002 w 3380002"/>
                <a:gd name="connsiteY6" fmla="*/ 928096 h 2918520"/>
                <a:gd name="connsiteX0" fmla="*/ 3356455 w 3356455"/>
                <a:gd name="connsiteY0" fmla="*/ 928096 h 2918520"/>
                <a:gd name="connsiteX1" fmla="*/ 1691029 w 3356455"/>
                <a:gd name="connsiteY1" fmla="*/ 0 h 2918520"/>
                <a:gd name="connsiteX2" fmla="*/ 0 w 3356455"/>
                <a:gd name="connsiteY2" fmla="*/ 175336 h 2918520"/>
                <a:gd name="connsiteX3" fmla="*/ 18786 w 3356455"/>
                <a:gd name="connsiteY3" fmla="*/ 1397606 h 2918520"/>
                <a:gd name="connsiteX4" fmla="*/ 1701942 w 3356455"/>
                <a:gd name="connsiteY4" fmla="*/ 2918520 h 2918520"/>
                <a:gd name="connsiteX5" fmla="*/ 3297189 w 3356455"/>
                <a:gd name="connsiteY5" fmla="*/ 2532135 h 2918520"/>
                <a:gd name="connsiteX6" fmla="*/ 3356455 w 3356455"/>
                <a:gd name="connsiteY6" fmla="*/ 928096 h 2918520"/>
                <a:gd name="connsiteX0" fmla="*/ 3337669 w 3337669"/>
                <a:gd name="connsiteY0" fmla="*/ 928096 h 2918520"/>
                <a:gd name="connsiteX1" fmla="*/ 1672243 w 3337669"/>
                <a:gd name="connsiteY1" fmla="*/ 0 h 2918520"/>
                <a:gd name="connsiteX2" fmla="*/ 6614 w 3337669"/>
                <a:gd name="connsiteY2" fmla="*/ 175336 h 2918520"/>
                <a:gd name="connsiteX3" fmla="*/ 0 w 3337669"/>
                <a:gd name="connsiteY3" fmla="*/ 1397606 h 2918520"/>
                <a:gd name="connsiteX4" fmla="*/ 1683156 w 3337669"/>
                <a:gd name="connsiteY4" fmla="*/ 2918520 h 2918520"/>
                <a:gd name="connsiteX5" fmla="*/ 3278403 w 3337669"/>
                <a:gd name="connsiteY5" fmla="*/ 2532135 h 2918520"/>
                <a:gd name="connsiteX6" fmla="*/ 3337669 w 3337669"/>
                <a:gd name="connsiteY6" fmla="*/ 928096 h 2918520"/>
                <a:gd name="connsiteX0" fmla="*/ 3295336 w 3295336"/>
                <a:gd name="connsiteY0" fmla="*/ 885763 h 2918520"/>
                <a:gd name="connsiteX1" fmla="*/ 1672243 w 3295336"/>
                <a:gd name="connsiteY1" fmla="*/ 0 h 2918520"/>
                <a:gd name="connsiteX2" fmla="*/ 6614 w 3295336"/>
                <a:gd name="connsiteY2" fmla="*/ 175336 h 2918520"/>
                <a:gd name="connsiteX3" fmla="*/ 0 w 3295336"/>
                <a:gd name="connsiteY3" fmla="*/ 1397606 h 2918520"/>
                <a:gd name="connsiteX4" fmla="*/ 1683156 w 3295336"/>
                <a:gd name="connsiteY4" fmla="*/ 2918520 h 2918520"/>
                <a:gd name="connsiteX5" fmla="*/ 3278403 w 3295336"/>
                <a:gd name="connsiteY5" fmla="*/ 2532135 h 2918520"/>
                <a:gd name="connsiteX6" fmla="*/ 3295336 w 3295336"/>
                <a:gd name="connsiteY6" fmla="*/ 885763 h 2918520"/>
                <a:gd name="connsiteX0" fmla="*/ 3253003 w 3278403"/>
                <a:gd name="connsiteY0" fmla="*/ 851896 h 2918520"/>
                <a:gd name="connsiteX1" fmla="*/ 1672243 w 3278403"/>
                <a:gd name="connsiteY1" fmla="*/ 0 h 2918520"/>
                <a:gd name="connsiteX2" fmla="*/ 6614 w 3278403"/>
                <a:gd name="connsiteY2" fmla="*/ 175336 h 2918520"/>
                <a:gd name="connsiteX3" fmla="*/ 0 w 3278403"/>
                <a:gd name="connsiteY3" fmla="*/ 1397606 h 2918520"/>
                <a:gd name="connsiteX4" fmla="*/ 1683156 w 3278403"/>
                <a:gd name="connsiteY4" fmla="*/ 2918520 h 2918520"/>
                <a:gd name="connsiteX5" fmla="*/ 3278403 w 3278403"/>
                <a:gd name="connsiteY5" fmla="*/ 2532135 h 2918520"/>
                <a:gd name="connsiteX6" fmla="*/ 3253003 w 3278403"/>
                <a:gd name="connsiteY6" fmla="*/ 851896 h 2918520"/>
                <a:gd name="connsiteX0" fmla="*/ 3269936 w 3278403"/>
                <a:gd name="connsiteY0" fmla="*/ 801096 h 2918520"/>
                <a:gd name="connsiteX1" fmla="*/ 1672243 w 3278403"/>
                <a:gd name="connsiteY1" fmla="*/ 0 h 2918520"/>
                <a:gd name="connsiteX2" fmla="*/ 6614 w 3278403"/>
                <a:gd name="connsiteY2" fmla="*/ 175336 h 2918520"/>
                <a:gd name="connsiteX3" fmla="*/ 0 w 3278403"/>
                <a:gd name="connsiteY3" fmla="*/ 1397606 h 2918520"/>
                <a:gd name="connsiteX4" fmla="*/ 1683156 w 3278403"/>
                <a:gd name="connsiteY4" fmla="*/ 2918520 h 2918520"/>
                <a:gd name="connsiteX5" fmla="*/ 3278403 w 3278403"/>
                <a:gd name="connsiteY5" fmla="*/ 2532135 h 2918520"/>
                <a:gd name="connsiteX6" fmla="*/ 3269936 w 3278403"/>
                <a:gd name="connsiteY6" fmla="*/ 801096 h 2918520"/>
                <a:gd name="connsiteX0" fmla="*/ 3295336 w 3295580"/>
                <a:gd name="connsiteY0" fmla="*/ 792629 h 2918520"/>
                <a:gd name="connsiteX1" fmla="*/ 1672243 w 3295580"/>
                <a:gd name="connsiteY1" fmla="*/ 0 h 2918520"/>
                <a:gd name="connsiteX2" fmla="*/ 6614 w 3295580"/>
                <a:gd name="connsiteY2" fmla="*/ 175336 h 2918520"/>
                <a:gd name="connsiteX3" fmla="*/ 0 w 3295580"/>
                <a:gd name="connsiteY3" fmla="*/ 1397606 h 2918520"/>
                <a:gd name="connsiteX4" fmla="*/ 1683156 w 3295580"/>
                <a:gd name="connsiteY4" fmla="*/ 2918520 h 2918520"/>
                <a:gd name="connsiteX5" fmla="*/ 3278403 w 3295580"/>
                <a:gd name="connsiteY5" fmla="*/ 2532135 h 2918520"/>
                <a:gd name="connsiteX6" fmla="*/ 3295336 w 3295580"/>
                <a:gd name="connsiteY6" fmla="*/ 792629 h 2918520"/>
                <a:gd name="connsiteX0" fmla="*/ 3303803 w 3303984"/>
                <a:gd name="connsiteY0" fmla="*/ 851896 h 2918520"/>
                <a:gd name="connsiteX1" fmla="*/ 1672243 w 3303984"/>
                <a:gd name="connsiteY1" fmla="*/ 0 h 2918520"/>
                <a:gd name="connsiteX2" fmla="*/ 6614 w 3303984"/>
                <a:gd name="connsiteY2" fmla="*/ 175336 h 2918520"/>
                <a:gd name="connsiteX3" fmla="*/ 0 w 3303984"/>
                <a:gd name="connsiteY3" fmla="*/ 1397606 h 2918520"/>
                <a:gd name="connsiteX4" fmla="*/ 1683156 w 3303984"/>
                <a:gd name="connsiteY4" fmla="*/ 2918520 h 2918520"/>
                <a:gd name="connsiteX5" fmla="*/ 3278403 w 3303984"/>
                <a:gd name="connsiteY5" fmla="*/ 2532135 h 2918520"/>
                <a:gd name="connsiteX6" fmla="*/ 3303803 w 3303984"/>
                <a:gd name="connsiteY6" fmla="*/ 851896 h 2918520"/>
                <a:gd name="connsiteX0" fmla="*/ 3303803 w 3303984"/>
                <a:gd name="connsiteY0" fmla="*/ 818029 h 2884653"/>
                <a:gd name="connsiteX1" fmla="*/ 1697643 w 3303984"/>
                <a:gd name="connsiteY1" fmla="*/ 0 h 2884653"/>
                <a:gd name="connsiteX2" fmla="*/ 6614 w 3303984"/>
                <a:gd name="connsiteY2" fmla="*/ 141469 h 2884653"/>
                <a:gd name="connsiteX3" fmla="*/ 0 w 3303984"/>
                <a:gd name="connsiteY3" fmla="*/ 1363739 h 2884653"/>
                <a:gd name="connsiteX4" fmla="*/ 1683156 w 3303984"/>
                <a:gd name="connsiteY4" fmla="*/ 2884653 h 2884653"/>
                <a:gd name="connsiteX5" fmla="*/ 3278403 w 3303984"/>
                <a:gd name="connsiteY5" fmla="*/ 2498268 h 2884653"/>
                <a:gd name="connsiteX6" fmla="*/ 3303803 w 3303984"/>
                <a:gd name="connsiteY6" fmla="*/ 818029 h 288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03984" h="2884653">
                  <a:moveTo>
                    <a:pt x="3303803" y="818029"/>
                  </a:moveTo>
                  <a:lnTo>
                    <a:pt x="1697643" y="0"/>
                  </a:lnTo>
                  <a:lnTo>
                    <a:pt x="6614" y="141469"/>
                  </a:lnTo>
                  <a:cubicBezTo>
                    <a:pt x="4409" y="548892"/>
                    <a:pt x="2205" y="956316"/>
                    <a:pt x="0" y="1363739"/>
                  </a:cubicBezTo>
                  <a:lnTo>
                    <a:pt x="1683156" y="2884653"/>
                  </a:lnTo>
                  <a:lnTo>
                    <a:pt x="3278403" y="2498268"/>
                  </a:lnTo>
                  <a:cubicBezTo>
                    <a:pt x="3275581" y="1921255"/>
                    <a:pt x="3306625" y="1395042"/>
                    <a:pt x="3303803" y="81802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62001" y="239505"/>
              <a:ext cx="3316324" cy="3017855"/>
            </a:xfrm>
            <a:prstGeom prst="rect">
              <a:avLst/>
            </a:prstGeom>
          </p:spPr>
        </p:pic>
      </p:grpSp>
      <p:cxnSp>
        <p:nvCxnSpPr>
          <p:cNvPr id="8" name="Straight Arrow Connector 7"/>
          <p:cNvCxnSpPr/>
          <p:nvPr/>
        </p:nvCxnSpPr>
        <p:spPr>
          <a:xfrm>
            <a:off x="2661666" y="2435379"/>
            <a:ext cx="313121" cy="7956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161984" y="2813126"/>
            <a:ext cx="1902385" cy="805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647642" y="4904279"/>
            <a:ext cx="3496358" cy="1815882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Where would you deploy AUVs to measure a particular feature of the flow?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54667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RU_units-banner_r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6248400"/>
            <a:ext cx="9172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Rectangle 23"/>
          <p:cNvSpPr>
            <a:spLocks noChangeArrowheads="1"/>
          </p:cNvSpPr>
          <p:nvPr/>
        </p:nvSpPr>
        <p:spPr bwMode="auto">
          <a:xfrm>
            <a:off x="266321" y="82183"/>
            <a:ext cx="6842217" cy="60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Summary</a:t>
            </a:r>
            <a:endParaRPr lang="en-US" sz="900" dirty="0" smtClean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321" y="758911"/>
            <a:ext cx="8639576" cy="5119351"/>
          </a:xfrm>
          <a:prstGeom prst="rect">
            <a:avLst/>
          </a:prstGeom>
          <a:solidFill>
            <a:schemeClr val="bg2">
              <a:alpha val="88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2000" dirty="0" smtClean="0"/>
              <a:t>ROMS 4D-Var DA adds skill in coastal regimes: </a:t>
            </a:r>
          </a:p>
          <a:p>
            <a:pPr marL="350838" indent="-184150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B</a:t>
            </a:r>
            <a:r>
              <a:rPr lang="en-US" dirty="0" smtClean="0"/>
              <a:t>road shelf; strong tides; significant spatial gradients in T and S; </a:t>
            </a:r>
            <a:br>
              <a:rPr lang="en-US" dirty="0" smtClean="0"/>
            </a:br>
            <a:r>
              <a:rPr lang="en-US" dirty="0" smtClean="0"/>
              <a:t>pronounced fronts; deep-sea influence from mesoscale</a:t>
            </a:r>
          </a:p>
          <a:p>
            <a:pPr marL="350838" indent="-184150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Useful sub-surface for ~ 3days to depths greater than 200 m</a:t>
            </a:r>
          </a:p>
          <a:p>
            <a:pPr marL="350838" indent="-184150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Provides 3-D estimate of ocean state</a:t>
            </a:r>
          </a:p>
          <a:p>
            <a:pPr marL="800100" lvl="1" indent="-182880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initial conditions to a real-time forecast</a:t>
            </a:r>
          </a:p>
          <a:p>
            <a:pPr marL="800100" lvl="1" indent="-182880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r</a:t>
            </a:r>
            <a:r>
              <a:rPr lang="en-US" dirty="0" smtClean="0"/>
              <a:t>e-analysis for ocean science (e.g. biogeochemical, ecosystem studies)   </a:t>
            </a:r>
          </a:p>
          <a:p>
            <a:pPr marL="401638" indent="-401638">
              <a:spcBef>
                <a:spcPts val="200"/>
              </a:spcBef>
              <a:spcAft>
                <a:spcPts val="600"/>
              </a:spcAft>
            </a:pPr>
            <a:r>
              <a:rPr lang="en-US" sz="2000" dirty="0" smtClean="0"/>
              <a:t>Real-time 4D-Var systems: </a:t>
            </a:r>
            <a:endParaRPr lang="en-US" sz="2000" dirty="0"/>
          </a:p>
          <a:p>
            <a:pPr marL="350838" indent="-184150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Require investment in configuration, data pre-processing steps, and skill assessment</a:t>
            </a:r>
          </a:p>
          <a:p>
            <a:pPr marL="350838" lvl="0" indent="-184150">
              <a:spcBef>
                <a:spcPts val="2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Our experience: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modest nested </a:t>
            </a:r>
            <a:r>
              <a:rPr lang="en-US" dirty="0"/>
              <a:t>coastal domains at high resolution are good test-beds for building experience and knowledge on DA</a:t>
            </a:r>
          </a:p>
          <a:p>
            <a:pPr marL="401638" indent="-401638">
              <a:spcBef>
                <a:spcPts val="200"/>
              </a:spcBef>
              <a:spcAft>
                <a:spcPts val="600"/>
              </a:spcAft>
            </a:pPr>
            <a:r>
              <a:rPr lang="en-US" sz="2000" dirty="0" smtClean="0"/>
              <a:t>Global </a:t>
            </a:r>
            <a:r>
              <a:rPr lang="en-US" sz="2000" dirty="0"/>
              <a:t>models </a:t>
            </a:r>
            <a:r>
              <a:rPr lang="en-US" sz="2000" dirty="0" smtClean="0"/>
              <a:t>can be biased</a:t>
            </a:r>
            <a:r>
              <a:rPr lang="en-US" sz="2000" dirty="0"/>
              <a:t>: down-scaling requires bias </a:t>
            </a:r>
            <a:r>
              <a:rPr lang="en-US" sz="2000" dirty="0" smtClean="0"/>
              <a:t>removal</a:t>
            </a:r>
            <a:endParaRPr lang="en-US" sz="2000" dirty="0"/>
          </a:p>
          <a:p>
            <a:pPr marL="401638" indent="-401638">
              <a:spcBef>
                <a:spcPts val="200"/>
              </a:spcBef>
              <a:spcAft>
                <a:spcPts val="600"/>
              </a:spcAft>
            </a:pPr>
            <a:r>
              <a:rPr lang="en-US" sz="2000" dirty="0" smtClean="0"/>
              <a:t>Variational methods are powerful </a:t>
            </a:r>
            <a:r>
              <a:rPr lang="en-US" sz="2000" dirty="0"/>
              <a:t>tools for </a:t>
            </a:r>
            <a:r>
              <a:rPr lang="en-US" sz="2000" dirty="0" smtClean="0"/>
              <a:t>obs. system </a:t>
            </a:r>
            <a:r>
              <a:rPr lang="en-US" sz="2000" dirty="0"/>
              <a:t>design </a:t>
            </a:r>
            <a:r>
              <a:rPr lang="en-US" sz="2000" dirty="0" smtClean="0"/>
              <a:t>&amp; operation</a:t>
            </a:r>
            <a:endParaRPr lang="en-US" sz="2000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0" y="6292850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Verdana" charset="0"/>
              </a:rPr>
              <a:t>ROMS </a:t>
            </a:r>
            <a:r>
              <a:rPr lang="en-US" sz="1200" dirty="0">
                <a:solidFill>
                  <a:schemeClr val="bg1"/>
                </a:solidFill>
                <a:latin typeface="Verdana" charset="0"/>
              </a:rPr>
              <a:t>User Workshop: </a:t>
            </a:r>
            <a:r>
              <a:rPr lang="en-US" sz="1200" dirty="0" smtClean="0">
                <a:solidFill>
                  <a:schemeClr val="bg1"/>
                </a:solidFill>
                <a:latin typeface="Verdana" charset="0"/>
              </a:rPr>
              <a:t>Modern </a:t>
            </a:r>
            <a:r>
              <a:rPr lang="en-US" sz="1200" dirty="0">
                <a:solidFill>
                  <a:schemeClr val="bg1"/>
                </a:solidFill>
                <a:latin typeface="Verdana" charset="0"/>
              </a:rPr>
              <a:t>Observational and </a:t>
            </a:r>
            <a:r>
              <a:rPr lang="en-US" sz="1200" dirty="0" smtClean="0">
                <a:solidFill>
                  <a:schemeClr val="bg1"/>
                </a:solidFill>
                <a:latin typeface="Verdana" charset="0"/>
              </a:rPr>
              <a:t>Modeling </a:t>
            </a:r>
            <a:r>
              <a:rPr lang="en-US" sz="1200" dirty="0">
                <a:solidFill>
                  <a:schemeClr val="bg1"/>
                </a:solidFill>
                <a:latin typeface="Verdana" charset="0"/>
              </a:rPr>
              <a:t>Systems </a:t>
            </a:r>
            <a:br>
              <a:rPr lang="en-US" sz="1200" dirty="0">
                <a:solidFill>
                  <a:schemeClr val="bg1"/>
                </a:solidFill>
                <a:latin typeface="Verdana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Verdana" charset="0"/>
              </a:rPr>
              <a:t>Rio de </a:t>
            </a:r>
            <a:r>
              <a:rPr lang="en-US" sz="1200" dirty="0">
                <a:solidFill>
                  <a:schemeClr val="bg1"/>
                </a:solidFill>
                <a:latin typeface="Verdana" charset="0"/>
              </a:rPr>
              <a:t>J</a:t>
            </a:r>
            <a:r>
              <a:rPr lang="en-US" sz="1200" dirty="0" smtClean="0">
                <a:solidFill>
                  <a:schemeClr val="bg1"/>
                </a:solidFill>
                <a:latin typeface="Verdana" charset="0"/>
              </a:rPr>
              <a:t>aneiro, Brazil, </a:t>
            </a:r>
            <a:r>
              <a:rPr lang="en-US" sz="1200" i="1" dirty="0" smtClean="0">
                <a:solidFill>
                  <a:schemeClr val="bg1"/>
                </a:solidFill>
                <a:latin typeface="Verdana" charset="0"/>
              </a:rPr>
              <a:t>October 3-4. 2012</a:t>
            </a:r>
            <a:endParaRPr lang="en-US" sz="1200" i="1" dirty="0">
              <a:solidFill>
                <a:schemeClr val="bg1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017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6" y="1112265"/>
            <a:ext cx="48704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18998307">
            <a:off x="-614101" y="1998090"/>
            <a:ext cx="5122862" cy="25368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 rot="9932426">
            <a:off x="7690222" y="167953"/>
            <a:ext cx="803129" cy="994304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570652">
            <a:off x="7830392" y="911649"/>
            <a:ext cx="803129" cy="2733580"/>
          </a:xfrm>
          <a:prstGeom prst="triangle">
            <a:avLst>
              <a:gd name="adj" fmla="val 3682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685" name="Picture 2" descr="marcoos_070413_zaspect=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819" r="9180" b="7201"/>
          <a:stretch>
            <a:fillRect/>
          </a:stretch>
        </p:blipFill>
        <p:spPr bwMode="auto">
          <a:xfrm>
            <a:off x="1754445" y="91239"/>
            <a:ext cx="7247379" cy="610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62700" y="6166960"/>
            <a:ext cx="3981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hlinkClick r:id="rId5"/>
              </a:rPr>
              <a:t>http://maracoos.org</a:t>
            </a:r>
            <a:r>
              <a:rPr lang="en-US" sz="2000" dirty="0" smtClean="0"/>
              <a:t> </a:t>
            </a:r>
            <a:endParaRPr lang="en-US" sz="2000" dirty="0"/>
          </a:p>
          <a:p>
            <a:pPr algn="r"/>
            <a:r>
              <a:rPr lang="en-US" sz="2000" dirty="0" smtClean="0"/>
              <a:t>MARACOOS Observing System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442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0605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9922" r="33965" b="5246"/>
          <a:stretch>
            <a:fillRect/>
          </a:stretch>
        </p:blipFill>
        <p:spPr bwMode="auto">
          <a:xfrm>
            <a:off x="4456213" y="2607172"/>
            <a:ext cx="45720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OSTST-fig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9544" r="14147" b="31067"/>
          <a:stretch/>
        </p:blipFill>
        <p:spPr bwMode="auto">
          <a:xfrm rot="20036400">
            <a:off x="619" y="855651"/>
            <a:ext cx="6012049" cy="36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166482" y="253999"/>
            <a:ext cx="2743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Calibri" charset="0"/>
                <a:cs typeface="Calibri" charset="0"/>
              </a:rPr>
              <a:t>General circulation of the Mid-Atlantic Bight (MAB) </a:t>
            </a:r>
          </a:p>
        </p:txBody>
      </p:sp>
    </p:spTree>
    <p:extLst>
      <p:ext uri="{BB962C8B-B14F-4D97-AF65-F5344CB8AC3E}">
        <p14:creationId xmlns:p14="http://schemas.microsoft.com/office/powerpoint/2010/main" val="367950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2800" b="1" dirty="0" smtClean="0">
                <a:solidFill>
                  <a:srgbClr val="000000"/>
                </a:solidFill>
                <a:effectLst/>
                <a:latin typeface="+mn-lt"/>
                <a:cs typeface="+mj-cs"/>
              </a:rPr>
              <a:t>ROMS</a:t>
            </a:r>
            <a:r>
              <a:rPr lang="en-US" sz="28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+mn-lt"/>
                <a:cs typeface="+mj-cs"/>
              </a:rPr>
              <a:t>includes three variants of 4D-Var </a:t>
            </a:r>
            <a:br>
              <a:rPr lang="en-US" sz="2800" b="1" dirty="0" smtClean="0">
                <a:solidFill>
                  <a:srgbClr val="000000"/>
                </a:solidFill>
                <a:effectLst/>
                <a:latin typeface="+mn-lt"/>
                <a:cs typeface="+mj-cs"/>
              </a:rPr>
            </a:br>
            <a:r>
              <a:rPr lang="en-US" sz="2800" b="1" dirty="0" smtClean="0">
                <a:solidFill>
                  <a:srgbClr val="000000"/>
                </a:solidFill>
                <a:effectLst/>
                <a:latin typeface="+mn-lt"/>
                <a:cs typeface="+mj-cs"/>
              </a:rPr>
              <a:t>data assimilation*</a:t>
            </a:r>
            <a:endParaRPr lang="en-US" b="1" dirty="0" smtClean="0">
              <a:solidFill>
                <a:srgbClr val="000000"/>
              </a:solidFill>
              <a:latin typeface="+mn-lt"/>
              <a:cs typeface="+mj-cs"/>
            </a:endParaRPr>
          </a:p>
        </p:txBody>
      </p:sp>
      <p:sp>
        <p:nvSpPr>
          <p:cNvPr id="1213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0736" y="1727200"/>
            <a:ext cx="3895057" cy="382693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A primal formulation of incremental strong constraint 4DVar (I4DVAR)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A dual (W4DVAR) formulation based on a physical-space statistical analysis system (4D-PSAS)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cs typeface="+mn-cs"/>
              </a:rPr>
              <a:t>A dual formulation </a:t>
            </a:r>
            <a:r>
              <a:rPr lang="en-US" sz="2400" dirty="0" err="1">
                <a:solidFill>
                  <a:srgbClr val="000000"/>
                </a:solidFill>
              </a:rPr>
              <a:t>R</a:t>
            </a:r>
            <a:r>
              <a:rPr lang="en-US" sz="2400" dirty="0" err="1" smtClean="0">
                <a:solidFill>
                  <a:srgbClr val="000000"/>
                </a:solidFill>
                <a:cs typeface="+mn-cs"/>
              </a:rPr>
              <a:t>epresenter</a:t>
            </a:r>
            <a:r>
              <a:rPr lang="en-US" sz="2400" dirty="0" smtClean="0">
                <a:solidFill>
                  <a:srgbClr val="000000"/>
                </a:solidFill>
                <a:cs typeface="+mn-cs"/>
              </a:rPr>
              <a:t>-based variant of 4DVar (R4DVar)</a:t>
            </a:r>
          </a:p>
        </p:txBody>
      </p:sp>
      <p:sp>
        <p:nvSpPr>
          <p:cNvPr id="12134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03709"/>
            <a:ext cx="4038600" cy="452596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200" dirty="0" smtClean="0">
                <a:solidFill>
                  <a:srgbClr val="000000"/>
                </a:solidFill>
              </a:rPr>
              <a:t>4DVar </a:t>
            </a:r>
            <a:r>
              <a:rPr lang="en-US" sz="2200" dirty="0">
                <a:solidFill>
                  <a:srgbClr val="000000"/>
                </a:solidFill>
              </a:rPr>
              <a:t>can adjust initial, boundary, and surface forcing. </a:t>
            </a:r>
          </a:p>
          <a:p>
            <a:pPr>
              <a:spcBef>
                <a:spcPts val="1200"/>
              </a:spcBef>
              <a:defRPr/>
            </a:pPr>
            <a:r>
              <a:rPr lang="en-US" sz="2200" dirty="0">
                <a:solidFill>
                  <a:srgbClr val="000000"/>
                </a:solidFill>
              </a:rPr>
              <a:t>In </a:t>
            </a:r>
            <a:r>
              <a:rPr lang="en-US" sz="2200" dirty="0" smtClean="0">
                <a:solidFill>
                  <a:srgbClr val="000000"/>
                </a:solidFill>
              </a:rPr>
              <a:t>the real-time </a:t>
            </a:r>
            <a:r>
              <a:rPr lang="en-US" sz="2200" dirty="0" err="1" smtClean="0">
                <a:solidFill>
                  <a:srgbClr val="000000"/>
                </a:solidFill>
              </a:rPr>
              <a:t>ESPreSSO</a:t>
            </a:r>
            <a:r>
              <a:rPr lang="en-US" sz="2200" dirty="0" smtClean="0">
                <a:solidFill>
                  <a:srgbClr val="000000"/>
                </a:solidFill>
              </a:rPr>
              <a:t> system we </a:t>
            </a:r>
            <a:r>
              <a:rPr lang="en-US" sz="2200" dirty="0">
                <a:solidFill>
                  <a:srgbClr val="000000"/>
                </a:solidFill>
              </a:rPr>
              <a:t>adjust </a:t>
            </a:r>
            <a:r>
              <a:rPr lang="en-US" sz="2200" dirty="0" smtClean="0">
                <a:solidFill>
                  <a:srgbClr val="000000"/>
                </a:solidFill>
              </a:rPr>
              <a:t>only the </a:t>
            </a:r>
            <a:r>
              <a:rPr lang="en-US" sz="2200" i="1" u="sng" dirty="0">
                <a:solidFill>
                  <a:srgbClr val="000000"/>
                </a:solidFill>
              </a:rPr>
              <a:t>initial </a:t>
            </a:r>
            <a:r>
              <a:rPr lang="en-US" sz="2200" i="1" u="sng" dirty="0" smtClean="0">
                <a:solidFill>
                  <a:srgbClr val="000000"/>
                </a:solidFill>
              </a:rPr>
              <a:t>conditions</a:t>
            </a:r>
            <a:r>
              <a:rPr lang="en-US" sz="2200" dirty="0" smtClean="0">
                <a:solidFill>
                  <a:srgbClr val="000000"/>
                </a:solidFill>
              </a:rPr>
              <a:t> using primal IS4DVAR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331" y="5925847"/>
            <a:ext cx="78608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* Moore</a:t>
            </a:r>
            <a:r>
              <a:rPr lang="en-US" sz="1600" dirty="0"/>
              <a:t>, A. M., H. </a:t>
            </a:r>
            <a:r>
              <a:rPr lang="en-US" sz="1600" dirty="0" err="1"/>
              <a:t>Arango</a:t>
            </a:r>
            <a:r>
              <a:rPr lang="en-US" sz="1600" dirty="0"/>
              <a:t>, G. </a:t>
            </a:r>
            <a:r>
              <a:rPr lang="en-US" sz="1600" dirty="0" err="1"/>
              <a:t>Broquet</a:t>
            </a:r>
            <a:r>
              <a:rPr lang="en-US" sz="1600" dirty="0"/>
              <a:t>, B. Powell, A. T. Weaver, and J. Zavala-</a:t>
            </a:r>
            <a:r>
              <a:rPr lang="en-US" sz="1600" dirty="0" err="1"/>
              <a:t>Garay</a:t>
            </a:r>
            <a:r>
              <a:rPr lang="en-US" sz="1600" dirty="0"/>
              <a:t> (2011), The Regional Ocean Modeling System (ROMS) 4-dimensional </a:t>
            </a:r>
            <a:r>
              <a:rPr lang="en-US" sz="1600" dirty="0" err="1"/>
              <a:t>variational</a:t>
            </a:r>
            <a:r>
              <a:rPr lang="en-US" sz="1600" dirty="0"/>
              <a:t> data assimilations systems, Part I - System overview and formulation, </a:t>
            </a:r>
            <a:r>
              <a:rPr lang="en-US" sz="1600" i="1" dirty="0" err="1" smtClean="0"/>
              <a:t>Prog</a:t>
            </a:r>
            <a:r>
              <a:rPr lang="en-US" sz="1600" i="1" dirty="0" smtClean="0"/>
              <a:t>. </a:t>
            </a:r>
            <a:r>
              <a:rPr lang="en-US" sz="1600" i="1" dirty="0" err="1" smtClean="0"/>
              <a:t>Oceanog</a:t>
            </a:r>
            <a:r>
              <a:rPr lang="en-US" sz="1600" i="1" dirty="0" smtClean="0"/>
              <a:t>.</a:t>
            </a:r>
            <a:r>
              <a:rPr lang="en-US" sz="1600" dirty="0" smtClean="0"/>
              <a:t>, </a:t>
            </a:r>
            <a:r>
              <a:rPr lang="en-US" sz="1600" i="1" dirty="0"/>
              <a:t>91</a:t>
            </a:r>
            <a:r>
              <a:rPr lang="en-US" sz="1600" dirty="0"/>
              <a:t>(34-39).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36001" y="644258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27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648200" y="2480477"/>
            <a:ext cx="3987801" cy="1637751"/>
          </a:xfrm>
          <a:prstGeom prst="rect">
            <a:avLst/>
          </a:prstGeom>
          <a:noFill/>
          <a:ln w="28575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12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7138774" y="135695"/>
            <a:ext cx="1905000" cy="3005137"/>
            <a:chOff x="7010400" y="2209800"/>
            <a:chExt cx="1905000" cy="3005138"/>
          </a:xfrm>
        </p:grpSpPr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7010400" y="2819400"/>
              <a:ext cx="6858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13" name="Rectangle 17"/>
            <p:cNvSpPr>
              <a:spLocks noChangeArrowheads="1"/>
            </p:cNvSpPr>
            <p:nvPr/>
          </p:nvSpPr>
          <p:spPr bwMode="auto">
            <a:xfrm>
              <a:off x="7083425" y="2590800"/>
              <a:ext cx="269875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grpSp>
          <p:nvGrpSpPr>
            <p:cNvPr id="14" name="Group 27"/>
            <p:cNvGrpSpPr>
              <a:grpSpLocks/>
            </p:cNvGrpSpPr>
            <p:nvPr/>
          </p:nvGrpSpPr>
          <p:grpSpPr bwMode="auto">
            <a:xfrm>
              <a:off x="7086600" y="2209800"/>
              <a:ext cx="1828800" cy="3005138"/>
              <a:chOff x="7339012" y="152400"/>
              <a:chExt cx="1576388" cy="2590800"/>
            </a:xfrm>
          </p:grpSpPr>
          <p:pic>
            <p:nvPicPr>
              <p:cNvPr id="15" name="Picture 13" descr="Latte_logo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9012" y="152400"/>
                <a:ext cx="1576388" cy="2590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7342187" y="762000"/>
                <a:ext cx="685800" cy="1905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17" name="Rectangle 17"/>
              <p:cNvSpPr>
                <a:spLocks noChangeArrowheads="1"/>
              </p:cNvSpPr>
              <p:nvPr/>
            </p:nvSpPr>
            <p:spPr bwMode="auto">
              <a:xfrm>
                <a:off x="7415212" y="533400"/>
                <a:ext cx="269875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18" name="AutoShape 19"/>
              <p:cNvSpPr>
                <a:spLocks noChangeArrowheads="1"/>
              </p:cNvSpPr>
              <p:nvPr/>
            </p:nvSpPr>
            <p:spPr bwMode="auto">
              <a:xfrm rot="-4716616">
                <a:off x="6761162" y="1438275"/>
                <a:ext cx="1752600" cy="304800"/>
              </a:xfrm>
              <a:prstGeom prst="wave">
                <a:avLst>
                  <a:gd name="adj1" fmla="val 20644"/>
                  <a:gd name="adj2" fmla="val -3894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19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7006431" y="1793447"/>
                <a:ext cx="1339850" cy="318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ESPreSSO</a:t>
                </a:r>
              </a:p>
            </p:txBody>
          </p:sp>
        </p:grpSp>
      </p:grpSp>
      <p:sp>
        <p:nvSpPr>
          <p:cNvPr id="201731" name="TextBox 2"/>
          <p:cNvSpPr txBox="1">
            <a:spLocks noChangeArrowheads="1"/>
          </p:cNvSpPr>
          <p:nvPr/>
        </p:nvSpPr>
        <p:spPr bwMode="auto">
          <a:xfrm>
            <a:off x="6643365" y="4829138"/>
            <a:ext cx="401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* Mid</a:t>
            </a:r>
            <a:r>
              <a:rPr lang="en-US" sz="1600" dirty="0">
                <a:solidFill>
                  <a:prstClr val="black"/>
                </a:solidFill>
                <a:latin typeface="Calibri" charset="0"/>
                <a:cs typeface="Calibri" charset="0"/>
              </a:rPr>
              <a:t>-Atlantic Ocean </a:t>
            </a:r>
            <a:r>
              <a:rPr lang="en-US" sz="16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   Climatology Hydrographic </a:t>
            </a:r>
            <a:br>
              <a:rPr lang="en-US" sz="16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 charset="0"/>
                <a:cs typeface="Calibri" charset="0"/>
              </a:rPr>
              <a:t>   Analysis</a:t>
            </a:r>
            <a:endParaRPr lang="en-US" sz="1600" dirty="0">
              <a:solidFill>
                <a:prstClr val="black"/>
              </a:solidFill>
              <a:latin typeface="Calibri" charset="0"/>
              <a:cs typeface="Calibri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01016" y="290803"/>
            <a:ext cx="8323263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buFont typeface="Arial" charset="0"/>
              <a:buNone/>
            </a:pPr>
            <a:r>
              <a:rPr lang="en-US" sz="2400" b="1" dirty="0" smtClean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 </a:t>
            </a:r>
            <a:endParaRPr lang="en-US" sz="2000" i="1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Font typeface="Arial" charset="0"/>
              <a:buNone/>
            </a:pPr>
            <a:endParaRPr lang="en-US" sz="2000" i="1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Font typeface="Arial" charset="0"/>
              <a:buNone/>
            </a:pP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>Data streams used:</a:t>
            </a:r>
            <a:endParaRPr lang="en-US" sz="20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72-hour forecast NAM-WRF meteorology 0Z cycle </a:t>
            </a:r>
            <a:b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available 2 am EST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RU CODAR hourly - with 4-hour latency delay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AVHRR IR passes 6-8 per day (~ 2 hour delay)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REMSS blended SST (microwave, GOES, MODIS, AVHRR) </a:t>
            </a:r>
            <a:b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(daily, with cloud gaps)   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USGS daily average river flow available – persist in forecast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dirty="0" err="1" smtClean="0">
                <a:latin typeface="Calibri" charset="0"/>
                <a:ea typeface="ＭＳ Ｐゴシック" charset="0"/>
                <a:cs typeface="Arial" charset="0"/>
              </a:rPr>
              <a:t>HyCOM</a:t>
            </a: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 NCODA 7-day forecast (daily update) for open boundary conditions </a:t>
            </a:r>
            <a:endParaRPr lang="en-US" sz="16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Jason-2 along-track SLA via RADS (~4 delay for OGDR)</a:t>
            </a:r>
            <a:endParaRPr lang="en-US" sz="16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n-US" sz="2000" dirty="0" smtClean="0">
                <a:latin typeface="Calibri" charset="0"/>
                <a:ea typeface="ＭＳ Ｐゴシック" charset="0"/>
                <a:cs typeface="Arial" charset="0"/>
              </a:rPr>
              <a:t>Regional high-resolution T,S climatology (MOCHA*)</a:t>
            </a:r>
          </a:p>
          <a:p>
            <a:pPr eaLnBrk="1" hangingPunct="1">
              <a:spcBef>
                <a:spcPts val="600"/>
              </a:spcBef>
            </a:pP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>Not presently used, but ROMS-ready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>RU glider T,S when available (~ 1 hour delay) 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>SOOP XBT/CTD, Argo floats, NDBC buoys via GTS from AOML</a:t>
            </a:r>
          </a:p>
          <a:p>
            <a:pPr eaLnBrk="1" hangingPunct="1">
              <a:spcBef>
                <a:spcPts val="600"/>
              </a:spcBef>
            </a:pPr>
            <a:endParaRPr lang="en-US" sz="20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600"/>
              </a:spcBef>
            </a:pPr>
            <a:endParaRPr lang="en-US" sz="20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lvl="1" eaLnBrk="1" hangingPunct="1">
              <a:spcBef>
                <a:spcPts val="600"/>
              </a:spcBef>
            </a:pPr>
            <a:endParaRPr lang="en-US" sz="1600" dirty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401016" y="290803"/>
            <a:ext cx="8323263" cy="90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buFont typeface="Arial" charset="0"/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Work flow for operational </a:t>
            </a:r>
            <a:r>
              <a:rPr lang="en-US" sz="2800" b="1" dirty="0" err="1" smtClean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ESPreSSO</a:t>
            </a:r>
            <a:r>
              <a:rPr lang="en-US" sz="2800" b="1" dirty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4D-Var</a:t>
            </a:r>
            <a:endParaRPr lang="en-US" sz="24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lvl="1" eaLnBrk="1" hangingPunct="1">
              <a:spcBef>
                <a:spcPts val="600"/>
              </a:spcBef>
            </a:pPr>
            <a:endParaRPr lang="en-US" sz="1800" dirty="0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4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Content Placeholder 2"/>
          <p:cNvSpPr>
            <a:spLocks noGrp="1"/>
          </p:cNvSpPr>
          <p:nvPr>
            <p:ph sz="half" idx="4294967295"/>
          </p:nvPr>
        </p:nvSpPr>
        <p:spPr>
          <a:xfrm>
            <a:off x="401016" y="296863"/>
            <a:ext cx="8108950" cy="48260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</a:pPr>
            <a:endParaRPr lang="en-US" sz="2400" b="1" dirty="0">
              <a:latin typeface="Calibri" charset="0"/>
              <a:ea typeface="Arial" charset="0"/>
              <a:cs typeface="Calibri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</a:pPr>
            <a:endParaRPr lang="en-US" sz="2000" i="1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</a:pP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>Daily schedule for real-time system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Font typeface="Arial" charset="0"/>
              <a:buNone/>
            </a:pP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>All times local U.S. EST</a:t>
            </a:r>
            <a:endParaRPr lang="en-US" sz="2000" dirty="0">
              <a:latin typeface="Calibri" charset="0"/>
              <a:ea typeface="Arial" charset="0"/>
              <a:cs typeface="Calibri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03:30: 4D-Var assimilation of last 3 days of observations 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07:</a:t>
            </a:r>
            <a:r>
              <a:rPr lang="en-US" sz="2000" dirty="0">
                <a:latin typeface="Calibri" charset="0"/>
                <a:ea typeface="Arial" charset="0"/>
                <a:cs typeface="Calibri" charset="0"/>
              </a:rPr>
              <a:t>3</a:t>
            </a: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0: Forecast for next 58 hours 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09:00: Forecast is complete </a:t>
            </a:r>
            <a:r>
              <a:rPr lang="en-US" sz="2000" dirty="0">
                <a:latin typeface="Calibri" charset="0"/>
                <a:ea typeface="Arial" charset="0"/>
                <a:cs typeface="Calibri" charset="0"/>
              </a:rPr>
              <a:t>and transferred to </a:t>
            </a:r>
            <a:r>
              <a:rPr lang="en-US" sz="2000" dirty="0" err="1" smtClean="0">
                <a:latin typeface="Calibri" charset="0"/>
                <a:ea typeface="Arial" charset="0"/>
                <a:cs typeface="Calibri" charset="0"/>
              </a:rPr>
              <a:t>OPeNDAP</a:t>
            </a:r>
            <a:endParaRPr lang="en-US" sz="2000" dirty="0">
              <a:latin typeface="Calibri" charset="0"/>
              <a:ea typeface="Arial" charset="0"/>
              <a:cs typeface="Calibri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10:00: Get </a:t>
            </a:r>
            <a:r>
              <a:rPr lang="en-US" sz="2000" dirty="0" err="1" smtClean="0">
                <a:latin typeface="Calibri" charset="0"/>
                <a:ea typeface="Arial" charset="0"/>
                <a:cs typeface="Calibri" charset="0"/>
              </a:rPr>
              <a:t>HyCOM</a:t>
            </a: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 output for OBC</a:t>
            </a:r>
            <a:endParaRPr lang="en-US" sz="2000" dirty="0">
              <a:latin typeface="Calibri" charset="0"/>
              <a:ea typeface="Arial" charset="0"/>
              <a:cs typeface="Calibri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10:15 and 22:15: UNH pushes altimeter data from RADS via ftp to RU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11:00: Get NAM surface meteorology forcing from NCEP NOMADS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23:00: Get 1-day composite REMSS blended SST (B-SST)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00:00: Get daily average river discharge from USGS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03:00: Get IR SST passes; process and combine with B-SST 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03:00: Get CODAR surface currents; process tide adjustment</a:t>
            </a: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latin typeface="Calibri" charset="0"/>
                <a:ea typeface="Arial" charset="0"/>
                <a:cs typeface="Calibri" charset="0"/>
              </a:rPr>
              <a:t>03:10: Prepare Jason-2 altimeter along-track data</a:t>
            </a:r>
            <a:endParaRPr lang="en-US" sz="2000" dirty="0">
              <a:latin typeface="Calibri" charset="0"/>
              <a:ea typeface="Arial" charset="0"/>
              <a:cs typeface="Calibri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</a:pPr>
            <a:endParaRPr lang="en-US" sz="2000" dirty="0">
              <a:latin typeface="Calibri" charset="0"/>
              <a:ea typeface="Arial" charset="0"/>
              <a:cs typeface="Calibri" charset="0"/>
            </a:endParaRPr>
          </a:p>
        </p:txBody>
      </p:sp>
      <p:grpSp>
        <p:nvGrpSpPr>
          <p:cNvPr id="27" name="Group 14"/>
          <p:cNvGrpSpPr>
            <a:grpSpLocks/>
          </p:cNvGrpSpPr>
          <p:nvPr/>
        </p:nvGrpSpPr>
        <p:grpSpPr bwMode="auto">
          <a:xfrm>
            <a:off x="7138774" y="135695"/>
            <a:ext cx="1905000" cy="3005137"/>
            <a:chOff x="7010400" y="2209800"/>
            <a:chExt cx="1905000" cy="3005138"/>
          </a:xfrm>
        </p:grpSpPr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7010400" y="2819400"/>
              <a:ext cx="6858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7083425" y="2590800"/>
              <a:ext cx="269875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charset="0"/>
                <a:ea typeface="ＭＳ Ｐゴシック" charset="0"/>
                <a:cs typeface="Calibri" charset="0"/>
              </a:endParaRPr>
            </a:p>
          </p:txBody>
        </p:sp>
        <p:grpSp>
          <p:nvGrpSpPr>
            <p:cNvPr id="30" name="Group 27"/>
            <p:cNvGrpSpPr>
              <a:grpSpLocks/>
            </p:cNvGrpSpPr>
            <p:nvPr/>
          </p:nvGrpSpPr>
          <p:grpSpPr bwMode="auto">
            <a:xfrm>
              <a:off x="7086600" y="2209800"/>
              <a:ext cx="1828800" cy="3005138"/>
              <a:chOff x="7339012" y="152400"/>
              <a:chExt cx="1576388" cy="2590800"/>
            </a:xfrm>
          </p:grpSpPr>
          <p:pic>
            <p:nvPicPr>
              <p:cNvPr id="31" name="Picture 13" descr="Latte_logo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9012" y="152400"/>
                <a:ext cx="1576388" cy="2590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ectangle 14"/>
              <p:cNvSpPr>
                <a:spLocks noChangeArrowheads="1"/>
              </p:cNvSpPr>
              <p:nvPr/>
            </p:nvSpPr>
            <p:spPr bwMode="auto">
              <a:xfrm>
                <a:off x="7342187" y="762000"/>
                <a:ext cx="685800" cy="19050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33" name="Rectangle 17"/>
              <p:cNvSpPr>
                <a:spLocks noChangeArrowheads="1"/>
              </p:cNvSpPr>
              <p:nvPr/>
            </p:nvSpPr>
            <p:spPr bwMode="auto">
              <a:xfrm>
                <a:off x="7415212" y="533400"/>
                <a:ext cx="269875" cy="3048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34" name="AutoShape 19"/>
              <p:cNvSpPr>
                <a:spLocks noChangeArrowheads="1"/>
              </p:cNvSpPr>
              <p:nvPr/>
            </p:nvSpPr>
            <p:spPr bwMode="auto">
              <a:xfrm rot="-4716616">
                <a:off x="6761162" y="1438275"/>
                <a:ext cx="1752600" cy="304800"/>
              </a:xfrm>
              <a:prstGeom prst="wave">
                <a:avLst>
                  <a:gd name="adj1" fmla="val 20644"/>
                  <a:gd name="adj2" fmla="val -3894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Calibri" charset="0"/>
                  <a:ea typeface="ＭＳ Ｐゴシック" charset="0"/>
                  <a:cs typeface="Calibri" charset="0"/>
                </a:endParaRPr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7006431" y="1793447"/>
                <a:ext cx="1339850" cy="318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>
                    <a:solidFill>
                      <a:prstClr val="black"/>
                    </a:solidFill>
                    <a:latin typeface="Calibri" charset="0"/>
                    <a:cs typeface="Calibri" charset="0"/>
                  </a:rPr>
                  <a:t>ESPreSSO</a:t>
                </a:r>
              </a:p>
            </p:txBody>
          </p:sp>
        </p:grpSp>
      </p:grp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01016" y="290803"/>
            <a:ext cx="8323263" cy="90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buFont typeface="Arial" charset="0"/>
              <a:buNone/>
            </a:pPr>
            <a:r>
              <a:rPr lang="en-US" sz="2800" b="1" dirty="0" smtClean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Work flow for operational </a:t>
            </a:r>
            <a:r>
              <a:rPr lang="en-US" sz="2800" b="1" dirty="0" err="1" smtClean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ESPreSSO</a:t>
            </a:r>
            <a:r>
              <a:rPr lang="en-US" sz="2800" b="1" dirty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Calibri" charset="0"/>
                <a:ea typeface="Arial" charset="0"/>
                <a:cs typeface="Calibri" charset="0"/>
              </a:rPr>
              <a:t>4D-Var</a:t>
            </a:r>
            <a:endParaRPr lang="en-US" sz="2400" dirty="0" smtClean="0">
              <a:latin typeface="Calibri" charset="0"/>
              <a:ea typeface="ＭＳ Ｐゴシック" charset="0"/>
              <a:cs typeface="Arial" charset="0"/>
            </a:endParaRPr>
          </a:p>
          <a:p>
            <a:pPr lvl="1" eaLnBrk="1" hangingPunct="1">
              <a:spcBef>
                <a:spcPts val="600"/>
              </a:spcBef>
            </a:pPr>
            <a:endParaRPr lang="en-US" sz="1800" dirty="0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1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5534</TotalTime>
  <Words>2500</Words>
  <Application>Microsoft Macintosh PowerPoint</Application>
  <PresentationFormat>On-screen Show (4:3)</PresentationFormat>
  <Paragraphs>467</Paragraphs>
  <Slides>47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ROMS includes three variants of 4D-Var  data assimilation*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Bias removal</vt:lpstr>
      <vt:lpstr>Bias removal</vt:lpstr>
      <vt:lpstr>PowerPoint Presentation</vt:lpstr>
      <vt:lpstr>Bias removal</vt:lpstr>
      <vt:lpstr>PowerPoint Presentation</vt:lpstr>
      <vt:lpstr>PowerPoint Presentation</vt:lpstr>
      <vt:lpstr>PowerPoint Presentation</vt:lpstr>
      <vt:lpstr>Multi-model Skill Assessment using Coastal Ocean Observing System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Observing system design, control, analysis and optimization</vt:lpstr>
      <vt:lpstr>Adjoint model:  sensitivity, observing system control</vt:lpstr>
      <vt:lpstr>Observing system design experiments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Wilkin</dc:creator>
  <cp:lastModifiedBy>John Wilkin</cp:lastModifiedBy>
  <cp:revision>110</cp:revision>
  <dcterms:created xsi:type="dcterms:W3CDTF">2012-09-30T20:15:37Z</dcterms:created>
  <dcterms:modified xsi:type="dcterms:W3CDTF">2012-10-25T12:39:07Z</dcterms:modified>
</cp:coreProperties>
</file>