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avi" ContentType="video/avi"/>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104"/>
  </p:notesMasterIdLst>
  <p:sldIdLst>
    <p:sldId id="465" r:id="rId2"/>
    <p:sldId id="542" r:id="rId3"/>
    <p:sldId id="494" r:id="rId4"/>
    <p:sldId id="561" r:id="rId5"/>
    <p:sldId id="562" r:id="rId6"/>
    <p:sldId id="496" r:id="rId7"/>
    <p:sldId id="594" r:id="rId8"/>
    <p:sldId id="480" r:id="rId9"/>
    <p:sldId id="292" r:id="rId10"/>
    <p:sldId id="563" r:id="rId11"/>
    <p:sldId id="631" r:id="rId12"/>
    <p:sldId id="554" r:id="rId13"/>
    <p:sldId id="564" r:id="rId14"/>
    <p:sldId id="619" r:id="rId15"/>
    <p:sldId id="568" r:id="rId16"/>
    <p:sldId id="414" r:id="rId17"/>
    <p:sldId id="413" r:id="rId18"/>
    <p:sldId id="555" r:id="rId19"/>
    <p:sldId id="645" r:id="rId20"/>
    <p:sldId id="543" r:id="rId21"/>
    <p:sldId id="540" r:id="rId22"/>
    <p:sldId id="570" r:id="rId23"/>
    <p:sldId id="571" r:id="rId24"/>
    <p:sldId id="572" r:id="rId25"/>
    <p:sldId id="573" r:id="rId26"/>
    <p:sldId id="574" r:id="rId27"/>
    <p:sldId id="472" r:id="rId28"/>
    <p:sldId id="420" r:id="rId29"/>
    <p:sldId id="421" r:id="rId30"/>
    <p:sldId id="422" r:id="rId31"/>
    <p:sldId id="416" r:id="rId32"/>
    <p:sldId id="423" r:id="rId33"/>
    <p:sldId id="577" r:id="rId34"/>
    <p:sldId id="615" r:id="rId35"/>
    <p:sldId id="616" r:id="rId36"/>
    <p:sldId id="425" r:id="rId37"/>
    <p:sldId id="426" r:id="rId38"/>
    <p:sldId id="602" r:id="rId39"/>
    <p:sldId id="603" r:id="rId40"/>
    <p:sldId id="604" r:id="rId41"/>
    <p:sldId id="605" r:id="rId42"/>
    <p:sldId id="606" r:id="rId43"/>
    <p:sldId id="607" r:id="rId44"/>
    <p:sldId id="608" r:id="rId45"/>
    <p:sldId id="609" r:id="rId46"/>
    <p:sldId id="610" r:id="rId47"/>
    <p:sldId id="612" r:id="rId48"/>
    <p:sldId id="613" r:id="rId49"/>
    <p:sldId id="614" r:id="rId50"/>
    <p:sldId id="508" r:id="rId51"/>
    <p:sldId id="509" r:id="rId52"/>
    <p:sldId id="510" r:id="rId53"/>
    <p:sldId id="582" r:id="rId54"/>
    <p:sldId id="583" r:id="rId55"/>
    <p:sldId id="584" r:id="rId56"/>
    <p:sldId id="585" r:id="rId57"/>
    <p:sldId id="511" r:id="rId58"/>
    <p:sldId id="512" r:id="rId59"/>
    <p:sldId id="513" r:id="rId60"/>
    <p:sldId id="587" r:id="rId61"/>
    <p:sldId id="601" r:id="rId62"/>
    <p:sldId id="617" r:id="rId63"/>
    <p:sldId id="618" r:id="rId64"/>
    <p:sldId id="597" r:id="rId65"/>
    <p:sldId id="624" r:id="rId66"/>
    <p:sldId id="625" r:id="rId67"/>
    <p:sldId id="626" r:id="rId68"/>
    <p:sldId id="632" r:id="rId69"/>
    <p:sldId id="633" r:id="rId70"/>
    <p:sldId id="634" r:id="rId71"/>
    <p:sldId id="635" r:id="rId72"/>
    <p:sldId id="636" r:id="rId73"/>
    <p:sldId id="637" r:id="rId74"/>
    <p:sldId id="638" r:id="rId75"/>
    <p:sldId id="639" r:id="rId76"/>
    <p:sldId id="640" r:id="rId77"/>
    <p:sldId id="641" r:id="rId78"/>
    <p:sldId id="642" r:id="rId79"/>
    <p:sldId id="643" r:id="rId80"/>
    <p:sldId id="644" r:id="rId81"/>
    <p:sldId id="538" r:id="rId82"/>
    <p:sldId id="537" r:id="rId83"/>
    <p:sldId id="517" r:id="rId84"/>
    <p:sldId id="518" r:id="rId85"/>
    <p:sldId id="627" r:id="rId86"/>
    <p:sldId id="620" r:id="rId87"/>
    <p:sldId id="621" r:id="rId88"/>
    <p:sldId id="523" r:id="rId89"/>
    <p:sldId id="592" r:id="rId90"/>
    <p:sldId id="588" r:id="rId91"/>
    <p:sldId id="622" r:id="rId92"/>
    <p:sldId id="623" r:id="rId93"/>
    <p:sldId id="531" r:id="rId94"/>
    <p:sldId id="532" r:id="rId95"/>
    <p:sldId id="533" r:id="rId96"/>
    <p:sldId id="559" r:id="rId97"/>
    <p:sldId id="534" r:id="rId98"/>
    <p:sldId id="539" r:id="rId99"/>
    <p:sldId id="630" r:id="rId100"/>
    <p:sldId id="628" r:id="rId101"/>
    <p:sldId id="629" r:id="rId102"/>
    <p:sldId id="474" r:id="rId103"/>
  </p:sldIdLst>
  <p:sldSz cx="9144000" cy="6858000" type="screen4x3"/>
  <p:notesSz cx="6858000" cy="9144000"/>
  <p:defaultTextStyle>
    <a:defPPr>
      <a:defRPr lang="en-AU"/>
    </a:defPPr>
    <a:lvl1pPr algn="l" rtl="0" fontAlgn="base">
      <a:spcBef>
        <a:spcPct val="0"/>
      </a:spcBef>
      <a:spcAft>
        <a:spcPct val="0"/>
      </a:spcAft>
      <a:defRPr sz="2400" kern="1200">
        <a:solidFill>
          <a:schemeClr val="tx1"/>
        </a:solidFill>
        <a:latin typeface="Georgia"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Georgia"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Georgia"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Georgia"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Georgia" pitchFamily="18" charset="0"/>
        <a:ea typeface="MS PGothic" pitchFamily="34" charset="-128"/>
        <a:cs typeface="+mn-cs"/>
      </a:defRPr>
    </a:lvl5pPr>
    <a:lvl6pPr marL="2286000" algn="l" defTabSz="914400" rtl="0" eaLnBrk="1" latinLnBrk="0" hangingPunct="1">
      <a:defRPr sz="2400" kern="1200">
        <a:solidFill>
          <a:schemeClr val="tx1"/>
        </a:solidFill>
        <a:latin typeface="Georgia" pitchFamily="18" charset="0"/>
        <a:ea typeface="MS PGothic" pitchFamily="34" charset="-128"/>
        <a:cs typeface="+mn-cs"/>
      </a:defRPr>
    </a:lvl6pPr>
    <a:lvl7pPr marL="2743200" algn="l" defTabSz="914400" rtl="0" eaLnBrk="1" latinLnBrk="0" hangingPunct="1">
      <a:defRPr sz="2400" kern="1200">
        <a:solidFill>
          <a:schemeClr val="tx1"/>
        </a:solidFill>
        <a:latin typeface="Georgia" pitchFamily="18" charset="0"/>
        <a:ea typeface="MS PGothic" pitchFamily="34" charset="-128"/>
        <a:cs typeface="+mn-cs"/>
      </a:defRPr>
    </a:lvl7pPr>
    <a:lvl8pPr marL="3200400" algn="l" defTabSz="914400" rtl="0" eaLnBrk="1" latinLnBrk="0" hangingPunct="1">
      <a:defRPr sz="2400" kern="1200">
        <a:solidFill>
          <a:schemeClr val="tx1"/>
        </a:solidFill>
        <a:latin typeface="Georgia" pitchFamily="18" charset="0"/>
        <a:ea typeface="MS PGothic" pitchFamily="34" charset="-128"/>
        <a:cs typeface="+mn-cs"/>
      </a:defRPr>
    </a:lvl8pPr>
    <a:lvl9pPr marL="3657600" algn="l" defTabSz="914400" rtl="0" eaLnBrk="1" latinLnBrk="0" hangingPunct="1">
      <a:defRPr sz="2400" kern="1200">
        <a:solidFill>
          <a:schemeClr val="tx1"/>
        </a:solidFill>
        <a:latin typeface="Georgia" pitchFamily="18"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64" autoAdjust="0"/>
    <p:restoredTop sz="94737" autoAdjust="0"/>
  </p:normalViewPr>
  <p:slideViewPr>
    <p:cSldViewPr>
      <p:cViewPr varScale="1">
        <p:scale>
          <a:sx n="66" d="100"/>
          <a:sy n="66" d="100"/>
        </p:scale>
        <p:origin x="-116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34" charset="-128"/>
              </a:defRPr>
            </a:lvl1pPr>
          </a:lstStyle>
          <a:p>
            <a:pPr>
              <a:defRPr/>
            </a:pPr>
            <a:endParaRPr lang="en-AU"/>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34" charset="-128"/>
              </a:defRPr>
            </a:lvl1pPr>
          </a:lstStyle>
          <a:p>
            <a:pPr>
              <a:defRPr/>
            </a:pPr>
            <a:endParaRPr lang="en-AU"/>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34" charset="-128"/>
              </a:defRPr>
            </a:lvl1pPr>
          </a:lstStyle>
          <a:p>
            <a:pPr>
              <a:defRPr/>
            </a:pPr>
            <a:endParaRPr lang="en-AU"/>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pitchFamily="34" charset="-128"/>
              </a:defRPr>
            </a:lvl1pPr>
          </a:lstStyle>
          <a:p>
            <a:pPr>
              <a:defRPr/>
            </a:pPr>
            <a:fld id="{AF3DFC13-3A7F-4CA6-A1EE-9536E5345B63}" type="slidenum">
              <a:rPr lang="en-AU"/>
              <a:pPr>
                <a:defRPr/>
              </a:pPr>
              <a:t>‹#›</a:t>
            </a:fld>
            <a:endParaRPr lang="en-AU"/>
          </a:p>
        </p:txBody>
      </p:sp>
    </p:spTree>
    <p:extLst>
      <p:ext uri="{BB962C8B-B14F-4D97-AF65-F5344CB8AC3E}">
        <p14:creationId xmlns:p14="http://schemas.microsoft.com/office/powerpoint/2010/main" val="9105097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78C98E-57F5-4502-A9C6-D9CFD76288DA}" type="slidenum">
              <a:rPr lang="en-AU" smtClean="0"/>
              <a:pPr/>
              <a:t>92</a:t>
            </a:fld>
            <a:endParaRPr lang="en-A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peak of summer, January. We can</a:t>
            </a:r>
            <a:r>
              <a:rPr lang="en-US" baseline="0" dirty="0" smtClean="0"/>
              <a:t> clearly see the effects of high evaporation in salinity plot. Also we can see it from the temp data. Again we can find the same formation of dense water masses. But density of shalow water masses are not as high as March 2009 . But we can see a higher dense water masses off the shallow shelf.</a:t>
            </a:r>
            <a:endParaRPr lang="en-US" dirty="0"/>
          </a:p>
        </p:txBody>
      </p:sp>
      <p:sp>
        <p:nvSpPr>
          <p:cNvPr id="4" name="Slide Number Placeholder 3"/>
          <p:cNvSpPr>
            <a:spLocks noGrp="1"/>
          </p:cNvSpPr>
          <p:nvPr>
            <p:ph type="sldNum" sz="quarter" idx="10"/>
          </p:nvPr>
        </p:nvSpPr>
        <p:spPr/>
        <p:txBody>
          <a:bodyPr/>
          <a:lstStyle/>
          <a:p>
            <a:fld id="{F878C98E-57F5-4502-A9C6-D9CFD76288DA}" type="slidenum">
              <a:rPr lang="en-AU" smtClean="0"/>
              <a:pPr/>
              <a:t>93</a:t>
            </a:fld>
            <a:endParaRPr lang="en-A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a:t>
            </a:r>
            <a:r>
              <a:rPr lang="en-US" baseline="0" dirty="0" smtClean="0"/>
              <a:t> extraordinary even. Where the winds were very high, almost a gale. We can clearly see that shallow waters are well mix. Further we can see strong upwelling of cold dense water masses onto shallow shelf. This is an good example of coastal upwelling. </a:t>
            </a:r>
            <a:endParaRPr lang="en-US" dirty="0"/>
          </a:p>
        </p:txBody>
      </p:sp>
      <p:sp>
        <p:nvSpPr>
          <p:cNvPr id="4" name="Slide Number Placeholder 3"/>
          <p:cNvSpPr>
            <a:spLocks noGrp="1"/>
          </p:cNvSpPr>
          <p:nvPr>
            <p:ph type="sldNum" sz="quarter" idx="10"/>
          </p:nvPr>
        </p:nvSpPr>
        <p:spPr/>
        <p:txBody>
          <a:bodyPr/>
          <a:lstStyle/>
          <a:p>
            <a:fld id="{F878C98E-57F5-4502-A9C6-D9CFD76288DA}" type="slidenum">
              <a:rPr lang="en-AU" smtClean="0"/>
              <a:pPr/>
              <a:t>94</a:t>
            </a:fld>
            <a:endParaRPr lang="en-A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a:t>
            </a:r>
            <a:r>
              <a:rPr lang="en-US" baseline="0" dirty="0" smtClean="0"/>
              <a:t> extraordinary even. Where the winds were very high, almost a gale. We can clearly see that shallow waters are well mix. Further we can see strong upwelling of cold dense water masses onto shallow shelf. This is an good example of coastal upwelling. </a:t>
            </a:r>
            <a:endParaRPr lang="en-US" dirty="0"/>
          </a:p>
        </p:txBody>
      </p:sp>
      <p:sp>
        <p:nvSpPr>
          <p:cNvPr id="4" name="Slide Number Placeholder 3"/>
          <p:cNvSpPr>
            <a:spLocks noGrp="1"/>
          </p:cNvSpPr>
          <p:nvPr>
            <p:ph type="sldNum" sz="quarter" idx="10"/>
          </p:nvPr>
        </p:nvSpPr>
        <p:spPr/>
        <p:txBody>
          <a:bodyPr/>
          <a:lstStyle/>
          <a:p>
            <a:fld id="{F878C98E-57F5-4502-A9C6-D9CFD76288DA}" type="slidenum">
              <a:rPr lang="en-AU" smtClean="0"/>
              <a:pPr/>
              <a:t>95</a:t>
            </a:fld>
            <a:endParaRPr lang="en-A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a:t>
            </a:r>
            <a:r>
              <a:rPr lang="en-US" baseline="0" dirty="0" smtClean="0"/>
              <a:t> extraordinary even. Where the winds were very high, almost a gale. We can clearly see that shallow waters are well mix. Further we can see strong upwelling of cold dense water masses onto shallow shelf. This is an good example of coastal upwelling. </a:t>
            </a:r>
            <a:endParaRPr lang="en-US" dirty="0"/>
          </a:p>
        </p:txBody>
      </p:sp>
      <p:sp>
        <p:nvSpPr>
          <p:cNvPr id="4" name="Slide Number Placeholder 3"/>
          <p:cNvSpPr>
            <a:spLocks noGrp="1"/>
          </p:cNvSpPr>
          <p:nvPr>
            <p:ph type="sldNum" sz="quarter" idx="10"/>
          </p:nvPr>
        </p:nvSpPr>
        <p:spPr/>
        <p:txBody>
          <a:bodyPr/>
          <a:lstStyle/>
          <a:p>
            <a:fld id="{F878C98E-57F5-4502-A9C6-D9CFD76288DA}" type="slidenum">
              <a:rPr lang="en-AU" smtClean="0"/>
              <a:pPr/>
              <a:t>96</a:t>
            </a:fld>
            <a:endParaRPr lang="en-A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the</a:t>
            </a:r>
            <a:r>
              <a:rPr lang="en-US" baseline="0" dirty="0" smtClean="0"/>
              <a:t> wind data, we can clearly see the effect of strong sea breeze. There is no density gradient, which is almost dialuted. Also we can see how far the glider is drifted by the strong southerly current. This should be the Capes current.</a:t>
            </a:r>
            <a:endParaRPr lang="en-US" dirty="0"/>
          </a:p>
        </p:txBody>
      </p:sp>
      <p:sp>
        <p:nvSpPr>
          <p:cNvPr id="4" name="Slide Number Placeholder 3"/>
          <p:cNvSpPr>
            <a:spLocks noGrp="1"/>
          </p:cNvSpPr>
          <p:nvPr>
            <p:ph type="sldNum" sz="quarter" idx="10"/>
          </p:nvPr>
        </p:nvSpPr>
        <p:spPr/>
        <p:txBody>
          <a:bodyPr/>
          <a:lstStyle/>
          <a:p>
            <a:fld id="{F878C98E-57F5-4502-A9C6-D9CFD76288DA}" type="slidenum">
              <a:rPr lang="en-AU" smtClean="0"/>
              <a:pPr/>
              <a:t>97</a:t>
            </a:fld>
            <a:endParaRPr lang="en-AU"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8" descr="EngCompMath_cover_HR"/>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9468" name="Rectangle 12"/>
          <p:cNvSpPr>
            <a:spLocks noGrp="1" noChangeArrowheads="1"/>
          </p:cNvSpPr>
          <p:nvPr>
            <p:ph type="ctrTitle" sz="quarter"/>
          </p:nvPr>
        </p:nvSpPr>
        <p:spPr>
          <a:xfrm>
            <a:off x="455613" y="4162425"/>
            <a:ext cx="7772400" cy="554038"/>
          </a:xfrm>
        </p:spPr>
        <p:txBody>
          <a:bodyPr tIns="0" bIns="0"/>
          <a:lstStyle>
            <a:lvl1pPr>
              <a:defRPr sz="3600"/>
            </a:lvl1pPr>
          </a:lstStyle>
          <a:p>
            <a:r>
              <a:rPr lang="en-AU"/>
              <a:t>Click to edit Master title style</a:t>
            </a:r>
          </a:p>
        </p:txBody>
      </p:sp>
      <p:sp>
        <p:nvSpPr>
          <p:cNvPr id="19469" name="Rectangle 13"/>
          <p:cNvSpPr>
            <a:spLocks noGrp="1" noChangeArrowheads="1"/>
          </p:cNvSpPr>
          <p:nvPr>
            <p:ph type="subTitle" sz="quarter" idx="1"/>
          </p:nvPr>
        </p:nvSpPr>
        <p:spPr>
          <a:xfrm>
            <a:off x="455613" y="4741863"/>
            <a:ext cx="7758112" cy="406400"/>
          </a:xfrm>
        </p:spPr>
        <p:txBody>
          <a:bodyPr/>
          <a:lstStyle>
            <a:lvl1pPr marL="0" indent="0">
              <a:buFontTx/>
              <a:buNone/>
              <a:defRPr/>
            </a:lvl1pPr>
          </a:lstStyle>
          <a:p>
            <a:r>
              <a:rPr lang="en-AU"/>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AU"/>
          </a:p>
        </p:txBody>
      </p:sp>
      <p:sp>
        <p:nvSpPr>
          <p:cNvPr id="6" name="Rectangle 6"/>
          <p:cNvSpPr>
            <a:spLocks noGrp="1" noChangeArrowheads="1"/>
          </p:cNvSpPr>
          <p:nvPr>
            <p:ph type="ftr" sz="quarter" idx="11"/>
          </p:nvPr>
        </p:nvSpPr>
        <p:spPr/>
        <p:txBody>
          <a:bodyPr/>
          <a:lstStyle>
            <a:lvl1pPr>
              <a:defRPr/>
            </a:lvl1pPr>
          </a:lstStyle>
          <a:p>
            <a:pPr>
              <a:defRPr/>
            </a:pPr>
            <a:endParaRPr lang="en-AU"/>
          </a:p>
        </p:txBody>
      </p:sp>
      <p:sp>
        <p:nvSpPr>
          <p:cNvPr id="7" name="Rectangle 7"/>
          <p:cNvSpPr>
            <a:spLocks noGrp="1" noChangeArrowheads="1"/>
          </p:cNvSpPr>
          <p:nvPr>
            <p:ph type="sldNum" sz="quarter" idx="12"/>
          </p:nvPr>
        </p:nvSpPr>
        <p:spPr/>
        <p:txBody>
          <a:bodyPr/>
          <a:lstStyle>
            <a:lvl1pPr>
              <a:defRPr/>
            </a:lvl1pPr>
          </a:lstStyle>
          <a:p>
            <a:pPr>
              <a:defRPr/>
            </a:pPr>
            <a:fld id="{1C907D9A-DDCE-4FF3-AD85-C01C877A217F}" type="slidenum">
              <a:rPr lang="en-AU"/>
              <a:pPr>
                <a:defRPr/>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B8B8E2F5-1663-4462-B72D-A4C6F512B4DF}" type="slidenum">
              <a:rPr lang="en-AU"/>
              <a:pPr>
                <a:defRPr/>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89013"/>
            <a:ext cx="2057400" cy="48164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989013"/>
            <a:ext cx="6019800" cy="4816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2D051C18-F392-4C28-9C99-21302E1806A9}" type="slidenum">
              <a:rPr lang="en-AU"/>
              <a:pPr>
                <a:defRPr/>
              </a:pPr>
              <a:t>‹#›</a:t>
            </a:fld>
            <a:endParaRPr lang="en-A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4422"/>
            <a:ext cx="8115328" cy="4591066"/>
          </a:xfrm>
        </p:spPr>
        <p:txBody>
          <a:bodyPr/>
          <a:lstStyle>
            <a:lvl1pPr>
              <a:buNone/>
              <a:defRPr baseline="0">
                <a:latin typeface="Georgia" pitchFamily="18" charset="0"/>
              </a:defRPr>
            </a:lvl1pPr>
            <a:lvl2pPr>
              <a:defRPr baseline="0">
                <a:latin typeface="Georgia" pitchFamily="18" charset="0"/>
              </a:defRPr>
            </a:lvl2pPr>
            <a:lvl3pPr>
              <a:defRPr baseline="0">
                <a:latin typeface="Georgia" pitchFamily="18" charset="0"/>
              </a:defRPr>
            </a:lvl3pPr>
            <a:lvl4pPr>
              <a:defRPr baseline="0">
                <a:latin typeface="Georgia" pitchFamily="18" charset="0"/>
              </a:defRPr>
            </a:lvl4pPr>
            <a:lvl5pPr>
              <a:defRPr baseline="0">
                <a:latin typeface="Georgia"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53A82128-5146-43A2-9E80-3B31E19DE210}" type="slidenum">
              <a:rPr lang="en-AU"/>
              <a:pPr>
                <a:defRPr/>
              </a:pPr>
              <a:t>‹#›</a:t>
            </a:fld>
            <a:endParaRPr lang="en-AU" dirty="0"/>
          </a:p>
        </p:txBody>
      </p:sp>
      <p:sp>
        <p:nvSpPr>
          <p:cNvPr id="7" name="Title 3"/>
          <p:cNvSpPr txBox="1">
            <a:spLocks/>
          </p:cNvSpPr>
          <p:nvPr userDrawn="1"/>
        </p:nvSpPr>
        <p:spPr bwMode="auto">
          <a:xfrm>
            <a:off x="285720" y="285728"/>
            <a:ext cx="82296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000" b="0" i="0" u="none" strike="noStrike" kern="0" cap="none" spc="0" normalizeH="0" baseline="0" noProof="0" dirty="0">
              <a:ln>
                <a:noFill/>
              </a:ln>
              <a:solidFill>
                <a:schemeClr val="tx1"/>
              </a:solidFill>
              <a:effectLst/>
              <a:uLnTx/>
              <a:uFillTx/>
              <a:latin typeface="+mj-lt"/>
              <a:ea typeface="+mj-ea"/>
              <a:cs typeface="+mj-cs"/>
            </a:endParaRPr>
          </a:p>
        </p:txBody>
      </p:sp>
      <p:sp>
        <p:nvSpPr>
          <p:cNvPr id="8" name="Title 3"/>
          <p:cNvSpPr txBox="1">
            <a:spLocks/>
          </p:cNvSpPr>
          <p:nvPr userDrawn="1"/>
        </p:nvSpPr>
        <p:spPr bwMode="auto">
          <a:xfrm>
            <a:off x="438120" y="438128"/>
            <a:ext cx="82296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000" b="0"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4422"/>
            <a:ext cx="8115328" cy="4591066"/>
          </a:xfrm>
        </p:spPr>
        <p:txBody>
          <a:bodyPr/>
          <a:lstStyle>
            <a:lvl1pPr>
              <a:buNone/>
              <a:defRPr baseline="0">
                <a:latin typeface="Georgia" pitchFamily="18" charset="0"/>
              </a:defRPr>
            </a:lvl1pPr>
            <a:lvl2pPr>
              <a:defRPr baseline="0">
                <a:latin typeface="Georgia" pitchFamily="18" charset="0"/>
              </a:defRPr>
            </a:lvl2pPr>
            <a:lvl3pPr>
              <a:defRPr baseline="0">
                <a:latin typeface="Georgia" pitchFamily="18" charset="0"/>
              </a:defRPr>
            </a:lvl3pPr>
            <a:lvl4pPr>
              <a:defRPr baseline="0">
                <a:latin typeface="Georgia" pitchFamily="18" charset="0"/>
              </a:defRPr>
            </a:lvl4pPr>
            <a:lvl5pPr>
              <a:defRPr baseline="0">
                <a:latin typeface="Georgia"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53A82128-5146-43A2-9E80-3B31E19DE210}" type="slidenum">
              <a:rPr lang="en-AU"/>
              <a:pPr>
                <a:defRPr/>
              </a:pPr>
              <a:t>‹#›</a:t>
            </a:fld>
            <a:endParaRPr lang="en-AU" dirty="0"/>
          </a:p>
        </p:txBody>
      </p:sp>
      <p:sp>
        <p:nvSpPr>
          <p:cNvPr id="7" name="Title 3"/>
          <p:cNvSpPr txBox="1">
            <a:spLocks/>
          </p:cNvSpPr>
          <p:nvPr userDrawn="1"/>
        </p:nvSpPr>
        <p:spPr bwMode="auto">
          <a:xfrm>
            <a:off x="285720" y="285728"/>
            <a:ext cx="82296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000" b="0" i="0" u="none" strike="noStrike" kern="0" cap="none" spc="0" normalizeH="0" baseline="0" noProof="0" dirty="0">
              <a:ln>
                <a:noFill/>
              </a:ln>
              <a:solidFill>
                <a:schemeClr val="tx1"/>
              </a:solidFill>
              <a:effectLst/>
              <a:uLnTx/>
              <a:uFillTx/>
              <a:latin typeface="+mj-lt"/>
              <a:ea typeface="+mj-ea"/>
              <a:cs typeface="+mj-cs"/>
            </a:endParaRPr>
          </a:p>
        </p:txBody>
      </p:sp>
      <p:sp>
        <p:nvSpPr>
          <p:cNvPr id="8" name="Title 3"/>
          <p:cNvSpPr txBox="1">
            <a:spLocks/>
          </p:cNvSpPr>
          <p:nvPr userDrawn="1"/>
        </p:nvSpPr>
        <p:spPr bwMode="auto">
          <a:xfrm>
            <a:off x="438120" y="438128"/>
            <a:ext cx="82296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000" b="0"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4422"/>
            <a:ext cx="8115328" cy="4591066"/>
          </a:xfrm>
        </p:spPr>
        <p:txBody>
          <a:bodyPr/>
          <a:lstStyle>
            <a:lvl1pPr>
              <a:buNone/>
              <a:defRPr baseline="0">
                <a:latin typeface="Georgia" pitchFamily="18" charset="0"/>
              </a:defRPr>
            </a:lvl1pPr>
            <a:lvl2pPr>
              <a:defRPr baseline="0">
                <a:latin typeface="Georgia" pitchFamily="18" charset="0"/>
              </a:defRPr>
            </a:lvl2pPr>
            <a:lvl3pPr>
              <a:defRPr baseline="0">
                <a:latin typeface="Georgia" pitchFamily="18" charset="0"/>
              </a:defRPr>
            </a:lvl3pPr>
            <a:lvl4pPr>
              <a:defRPr baseline="0">
                <a:latin typeface="Georgia" pitchFamily="18" charset="0"/>
              </a:defRPr>
            </a:lvl4pPr>
            <a:lvl5pPr>
              <a:defRPr baseline="0">
                <a:latin typeface="Georgia"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53A82128-5146-43A2-9E80-3B31E19DE210}" type="slidenum">
              <a:rPr lang="en-AU"/>
              <a:pPr>
                <a:defRPr/>
              </a:pPr>
              <a:t>‹#›</a:t>
            </a:fld>
            <a:endParaRPr lang="en-AU" dirty="0"/>
          </a:p>
        </p:txBody>
      </p:sp>
      <p:sp>
        <p:nvSpPr>
          <p:cNvPr id="7" name="Title 3"/>
          <p:cNvSpPr txBox="1">
            <a:spLocks/>
          </p:cNvSpPr>
          <p:nvPr userDrawn="1"/>
        </p:nvSpPr>
        <p:spPr bwMode="auto">
          <a:xfrm>
            <a:off x="285720" y="285728"/>
            <a:ext cx="82296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000" b="0" i="0" u="none" strike="noStrike" kern="0" cap="none" spc="0" normalizeH="0" baseline="0" noProof="0" dirty="0">
              <a:ln>
                <a:noFill/>
              </a:ln>
              <a:solidFill>
                <a:schemeClr val="tx1"/>
              </a:solidFill>
              <a:effectLst/>
              <a:uLnTx/>
              <a:uFillTx/>
              <a:latin typeface="+mj-lt"/>
              <a:ea typeface="+mj-ea"/>
              <a:cs typeface="+mj-cs"/>
            </a:endParaRPr>
          </a:p>
        </p:txBody>
      </p:sp>
      <p:sp>
        <p:nvSpPr>
          <p:cNvPr id="8" name="Title 3"/>
          <p:cNvSpPr txBox="1">
            <a:spLocks/>
          </p:cNvSpPr>
          <p:nvPr userDrawn="1"/>
        </p:nvSpPr>
        <p:spPr bwMode="auto">
          <a:xfrm>
            <a:off x="438120" y="438128"/>
            <a:ext cx="82296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000" b="0"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4422"/>
            <a:ext cx="8115328" cy="4591066"/>
          </a:xfrm>
        </p:spPr>
        <p:txBody>
          <a:bodyPr/>
          <a:lstStyle>
            <a:lvl1pPr>
              <a:buNone/>
              <a:defRPr baseline="0">
                <a:latin typeface="Georgia" pitchFamily="18" charset="0"/>
              </a:defRPr>
            </a:lvl1pPr>
            <a:lvl2pPr>
              <a:defRPr baseline="0">
                <a:latin typeface="Georgia" pitchFamily="18" charset="0"/>
              </a:defRPr>
            </a:lvl2pPr>
            <a:lvl3pPr>
              <a:defRPr baseline="0">
                <a:latin typeface="Georgia" pitchFamily="18" charset="0"/>
              </a:defRPr>
            </a:lvl3pPr>
            <a:lvl4pPr>
              <a:defRPr baseline="0">
                <a:latin typeface="Georgia" pitchFamily="18" charset="0"/>
              </a:defRPr>
            </a:lvl4pPr>
            <a:lvl5pPr>
              <a:defRPr baseline="0">
                <a:latin typeface="Georgia"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53A82128-5146-43A2-9E80-3B31E19DE210}" type="slidenum">
              <a:rPr lang="en-AU"/>
              <a:pPr>
                <a:defRPr/>
              </a:pPr>
              <a:t>‹#›</a:t>
            </a:fld>
            <a:endParaRPr lang="en-AU" dirty="0"/>
          </a:p>
        </p:txBody>
      </p:sp>
      <p:sp>
        <p:nvSpPr>
          <p:cNvPr id="7" name="Title 3"/>
          <p:cNvSpPr txBox="1">
            <a:spLocks/>
          </p:cNvSpPr>
          <p:nvPr userDrawn="1"/>
        </p:nvSpPr>
        <p:spPr bwMode="auto">
          <a:xfrm>
            <a:off x="285720" y="285728"/>
            <a:ext cx="82296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000" b="0" i="0" u="none" strike="noStrike" kern="0" cap="none" spc="0" normalizeH="0" baseline="0" noProof="0" dirty="0">
              <a:ln>
                <a:noFill/>
              </a:ln>
              <a:solidFill>
                <a:schemeClr val="tx1"/>
              </a:solidFill>
              <a:effectLst/>
              <a:uLnTx/>
              <a:uFillTx/>
              <a:latin typeface="+mj-lt"/>
              <a:ea typeface="+mj-ea"/>
              <a:cs typeface="+mj-cs"/>
            </a:endParaRPr>
          </a:p>
        </p:txBody>
      </p:sp>
      <p:sp>
        <p:nvSpPr>
          <p:cNvPr id="8" name="Title 3"/>
          <p:cNvSpPr txBox="1">
            <a:spLocks/>
          </p:cNvSpPr>
          <p:nvPr userDrawn="1"/>
        </p:nvSpPr>
        <p:spPr bwMode="auto">
          <a:xfrm>
            <a:off x="438120" y="438128"/>
            <a:ext cx="82296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000" b="0"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4422"/>
            <a:ext cx="8115328" cy="4591066"/>
          </a:xfrm>
        </p:spPr>
        <p:txBody>
          <a:bodyPr/>
          <a:lstStyle>
            <a:lvl1pPr>
              <a:buNone/>
              <a:defRPr baseline="0">
                <a:latin typeface="Georgia" pitchFamily="18" charset="0"/>
              </a:defRPr>
            </a:lvl1pPr>
            <a:lvl2pPr>
              <a:defRPr baseline="0">
                <a:latin typeface="Georgia" pitchFamily="18" charset="0"/>
              </a:defRPr>
            </a:lvl2pPr>
            <a:lvl3pPr>
              <a:defRPr baseline="0">
                <a:latin typeface="Georgia" pitchFamily="18" charset="0"/>
              </a:defRPr>
            </a:lvl3pPr>
            <a:lvl4pPr>
              <a:defRPr baseline="0">
                <a:latin typeface="Georgia" pitchFamily="18" charset="0"/>
              </a:defRPr>
            </a:lvl4pPr>
            <a:lvl5pPr>
              <a:defRPr baseline="0">
                <a:latin typeface="Georgia"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4"/>
          <p:cNvSpPr>
            <a:spLocks noGrp="1" noChangeArrowheads="1"/>
          </p:cNvSpPr>
          <p:nvPr>
            <p:ph type="dt" sz="half" idx="10"/>
          </p:nvPr>
        </p:nvSpPr>
        <p:spPr>
          <a:ln/>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a:ln/>
        </p:spPr>
        <p:txBody>
          <a:bodyPr/>
          <a:lstStyle>
            <a:lvl1pPr>
              <a:defRPr/>
            </a:lvl1pPr>
          </a:lstStyle>
          <a:p>
            <a:pPr>
              <a:defRPr/>
            </a:pPr>
            <a:fld id="{53A82128-5146-43A2-9E80-3B31E19DE210}" type="slidenum">
              <a:rPr lang="en-AU"/>
              <a:pPr>
                <a:defRPr/>
              </a:pPr>
              <a:t>‹#›</a:t>
            </a:fld>
            <a:endParaRPr lang="en-AU" dirty="0"/>
          </a:p>
        </p:txBody>
      </p:sp>
      <p:sp>
        <p:nvSpPr>
          <p:cNvPr id="7" name="Title 3"/>
          <p:cNvSpPr txBox="1">
            <a:spLocks/>
          </p:cNvSpPr>
          <p:nvPr userDrawn="1"/>
        </p:nvSpPr>
        <p:spPr bwMode="auto">
          <a:xfrm>
            <a:off x="285720" y="285728"/>
            <a:ext cx="82296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000" b="0" i="0" u="none" strike="noStrike" kern="0" cap="none" spc="0" normalizeH="0" baseline="0" noProof="0" dirty="0">
              <a:ln>
                <a:noFill/>
              </a:ln>
              <a:solidFill>
                <a:schemeClr val="tx1"/>
              </a:solidFill>
              <a:effectLst/>
              <a:uLnTx/>
              <a:uFillTx/>
              <a:latin typeface="+mj-lt"/>
              <a:ea typeface="+mj-ea"/>
              <a:cs typeface="+mj-cs"/>
            </a:endParaRPr>
          </a:p>
        </p:txBody>
      </p:sp>
      <p:sp>
        <p:nvSpPr>
          <p:cNvPr id="8" name="Title 3"/>
          <p:cNvSpPr txBox="1">
            <a:spLocks/>
          </p:cNvSpPr>
          <p:nvPr userDrawn="1"/>
        </p:nvSpPr>
        <p:spPr bwMode="auto">
          <a:xfrm>
            <a:off x="438120" y="438128"/>
            <a:ext cx="82296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000" b="0"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B11A905D-164B-4C90-9500-31E49B8AA5FC}" type="slidenum">
              <a:rPr lang="en-AU"/>
              <a:pPr>
                <a:defRPr/>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pPr>
              <a:defRPr/>
            </a:pPr>
            <a:fld id="{B007FF43-F436-4A76-9E9F-F0F57BB65E37}" type="slidenum">
              <a:rPr lang="en-AU"/>
              <a:pPr>
                <a:defRPr/>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2057400"/>
            <a:ext cx="3673475" cy="3748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283075" y="2057400"/>
            <a:ext cx="3673475" cy="3748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2288F6B5-1684-46D5-93EA-3F940A96863C}" type="slidenum">
              <a:rPr lang="en-AU"/>
              <a:pPr>
                <a:defRPr/>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pPr>
              <a:defRPr/>
            </a:pPr>
            <a:fld id="{15864EB0-E81A-441A-92A8-C1F9226144DC}" type="slidenum">
              <a:rPr lang="en-AU"/>
              <a:pPr>
                <a:defRPr/>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AU"/>
          </a:p>
        </p:txBody>
      </p:sp>
      <p:sp>
        <p:nvSpPr>
          <p:cNvPr id="4" name="Rectangle 5"/>
          <p:cNvSpPr>
            <a:spLocks noGrp="1" noChangeArrowheads="1"/>
          </p:cNvSpPr>
          <p:nvPr>
            <p:ph type="ftr" sz="quarter" idx="11"/>
          </p:nvPr>
        </p:nvSpPr>
        <p:spPr>
          <a:ln/>
        </p:spPr>
        <p:txBody>
          <a:bodyPr/>
          <a:lstStyle>
            <a:lvl1pPr>
              <a:defRPr/>
            </a:lvl1pPr>
          </a:lstStyle>
          <a:p>
            <a:pPr>
              <a:defRPr/>
            </a:pPr>
            <a:endParaRPr lang="en-AU"/>
          </a:p>
        </p:txBody>
      </p:sp>
      <p:sp>
        <p:nvSpPr>
          <p:cNvPr id="5" name="Rectangle 6"/>
          <p:cNvSpPr>
            <a:spLocks noGrp="1" noChangeArrowheads="1"/>
          </p:cNvSpPr>
          <p:nvPr>
            <p:ph type="sldNum" sz="quarter" idx="12"/>
          </p:nvPr>
        </p:nvSpPr>
        <p:spPr>
          <a:ln/>
        </p:spPr>
        <p:txBody>
          <a:bodyPr/>
          <a:lstStyle>
            <a:lvl1pPr>
              <a:defRPr/>
            </a:lvl1pPr>
          </a:lstStyle>
          <a:p>
            <a:pPr>
              <a:defRPr/>
            </a:pPr>
            <a:fld id="{6987882D-9578-4FDD-A1C2-20B9ED88A541}" type="slidenum">
              <a:rPr lang="en-AU"/>
              <a:pPr>
                <a:defRPr/>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p>
        </p:txBody>
      </p:sp>
      <p:sp>
        <p:nvSpPr>
          <p:cNvPr id="3" name="Rectangle 5"/>
          <p:cNvSpPr>
            <a:spLocks noGrp="1" noChangeArrowheads="1"/>
          </p:cNvSpPr>
          <p:nvPr>
            <p:ph type="ftr" sz="quarter" idx="11"/>
          </p:nvPr>
        </p:nvSpPr>
        <p:spPr>
          <a:ln/>
        </p:spPr>
        <p:txBody>
          <a:bodyPr/>
          <a:lstStyle>
            <a:lvl1pPr>
              <a:defRPr/>
            </a:lvl1pPr>
          </a:lstStyle>
          <a:p>
            <a:pPr>
              <a:defRPr/>
            </a:pPr>
            <a:endParaRPr lang="en-AU"/>
          </a:p>
        </p:txBody>
      </p:sp>
      <p:sp>
        <p:nvSpPr>
          <p:cNvPr id="4" name="Rectangle 6"/>
          <p:cNvSpPr>
            <a:spLocks noGrp="1" noChangeArrowheads="1"/>
          </p:cNvSpPr>
          <p:nvPr>
            <p:ph type="sldNum" sz="quarter" idx="12"/>
          </p:nvPr>
        </p:nvSpPr>
        <p:spPr>
          <a:ln/>
        </p:spPr>
        <p:txBody>
          <a:bodyPr/>
          <a:lstStyle>
            <a:lvl1pPr>
              <a:defRPr/>
            </a:lvl1pPr>
          </a:lstStyle>
          <a:p>
            <a:pPr>
              <a:defRPr/>
            </a:pPr>
            <a:fld id="{BB2A95E1-F234-4FD0-9E06-55E1B2CDE1C0}" type="slidenum">
              <a:rPr lang="en-AU"/>
              <a:pPr>
                <a:defRPr/>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14470B47-CB20-4FE5-93FB-DC102CA41034}" type="slidenum">
              <a:rPr lang="en-AU"/>
              <a:pPr>
                <a:defRPr/>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pPr>
              <a:defRPr/>
            </a:pPr>
            <a:fld id="{51329DA7-940D-4C32-8B71-B49B5823D3CA}" type="slidenum">
              <a:rPr lang="en-AU"/>
              <a:pPr>
                <a:defRPr/>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print">
            <a:lum/>
          </a:blip>
          <a:srcRect/>
          <a:stretch>
            <a:fillRect l="-52000" r="-52000"/>
          </a:stretch>
        </a:blipFill>
        <a:effectLst/>
      </p:bgPr>
    </p:bg>
    <p:spTree>
      <p:nvGrpSpPr>
        <p:cNvPr id="1" name=""/>
        <p:cNvGrpSpPr/>
        <p:nvPr/>
      </p:nvGrpSpPr>
      <p:grpSpPr>
        <a:xfrm>
          <a:off x="0" y="0"/>
          <a:ext cx="0" cy="0"/>
          <a:chOff x="0" y="0"/>
          <a:chExt cx="0" cy="0"/>
        </a:xfrm>
      </p:grpSpPr>
      <p:pic>
        <p:nvPicPr>
          <p:cNvPr id="1026" name="Picture 8" descr="EngCompMath_follower_HR"/>
          <p:cNvPicPr>
            <a:picLocks noChangeAspect="1" noChangeArrowheads="1"/>
          </p:cNvPicPr>
          <p:nvPr/>
        </p:nvPicPr>
        <p:blipFill>
          <a:blip r:embed="rId19" cstate="print"/>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989013"/>
            <a:ext cx="82296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1028" name="Rectangle 3"/>
          <p:cNvSpPr>
            <a:spLocks noGrp="1" noChangeArrowheads="1"/>
          </p:cNvSpPr>
          <p:nvPr>
            <p:ph type="body" idx="1"/>
          </p:nvPr>
        </p:nvSpPr>
        <p:spPr bwMode="auto">
          <a:xfrm>
            <a:off x="457200" y="2057400"/>
            <a:ext cx="7499350" cy="3748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63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34" charset="-128"/>
              </a:defRPr>
            </a:lvl1pPr>
          </a:lstStyle>
          <a:p>
            <a:pPr>
              <a:defRPr/>
            </a:pPr>
            <a:endParaRPr lang="en-AU"/>
          </a:p>
        </p:txBody>
      </p:sp>
      <p:sp>
        <p:nvSpPr>
          <p:cNvPr id="163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34" charset="-128"/>
              </a:defRPr>
            </a:lvl1pPr>
          </a:lstStyle>
          <a:p>
            <a:pPr>
              <a:defRPr/>
            </a:pPr>
            <a:endParaRPr lang="en-AU"/>
          </a:p>
        </p:txBody>
      </p:sp>
      <p:sp>
        <p:nvSpPr>
          <p:cNvPr id="163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ea typeface="ＭＳ Ｐゴシック" pitchFamily="34" charset="-128"/>
              </a:defRPr>
            </a:lvl1pPr>
          </a:lstStyle>
          <a:p>
            <a:pPr>
              <a:defRPr/>
            </a:pPr>
            <a:fld id="{076EDF54-712A-4F2F-BA70-9372EF481718}"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3829"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31" r:id="rId12"/>
    <p:sldLayoutId id="2147483834" r:id="rId13"/>
    <p:sldLayoutId id="2147483835" r:id="rId14"/>
    <p:sldLayoutId id="2147483836" r:id="rId15"/>
    <p:sldLayoutId id="2147483837" r:id="rId16"/>
  </p:sldLayoutIdLst>
  <p:txStyles>
    <p:titleStyle>
      <a:lvl1pPr algn="l" rtl="0" eaLnBrk="0" fontAlgn="base" hangingPunct="0">
        <a:spcBef>
          <a:spcPct val="0"/>
        </a:spcBef>
        <a:spcAft>
          <a:spcPct val="0"/>
        </a:spcAft>
        <a:defRPr sz="3200">
          <a:solidFill>
            <a:schemeClr val="tx1"/>
          </a:solidFill>
          <a:latin typeface="+mj-lt"/>
          <a:ea typeface="MS PGothic" pitchFamily="34" charset="-128"/>
          <a:cs typeface="+mj-cs"/>
        </a:defRPr>
      </a:lvl1pPr>
      <a:lvl2pPr algn="l" rtl="0" eaLnBrk="0" fontAlgn="base" hangingPunct="0">
        <a:spcBef>
          <a:spcPct val="0"/>
        </a:spcBef>
        <a:spcAft>
          <a:spcPct val="0"/>
        </a:spcAft>
        <a:defRPr sz="3200">
          <a:solidFill>
            <a:schemeClr val="tx1"/>
          </a:solidFill>
          <a:latin typeface="Georgia" pitchFamily="18" charset="0"/>
          <a:ea typeface="MS PGothic" pitchFamily="34" charset="-128"/>
          <a:cs typeface="Arial" charset="0"/>
        </a:defRPr>
      </a:lvl2pPr>
      <a:lvl3pPr algn="l" rtl="0" eaLnBrk="0" fontAlgn="base" hangingPunct="0">
        <a:spcBef>
          <a:spcPct val="0"/>
        </a:spcBef>
        <a:spcAft>
          <a:spcPct val="0"/>
        </a:spcAft>
        <a:defRPr sz="3200">
          <a:solidFill>
            <a:schemeClr val="tx1"/>
          </a:solidFill>
          <a:latin typeface="Georgia" pitchFamily="18" charset="0"/>
          <a:ea typeface="MS PGothic" pitchFamily="34" charset="-128"/>
          <a:cs typeface="Arial" charset="0"/>
        </a:defRPr>
      </a:lvl3pPr>
      <a:lvl4pPr algn="l" rtl="0" eaLnBrk="0" fontAlgn="base" hangingPunct="0">
        <a:spcBef>
          <a:spcPct val="0"/>
        </a:spcBef>
        <a:spcAft>
          <a:spcPct val="0"/>
        </a:spcAft>
        <a:defRPr sz="3200">
          <a:solidFill>
            <a:schemeClr val="tx1"/>
          </a:solidFill>
          <a:latin typeface="Georgia" pitchFamily="18" charset="0"/>
          <a:ea typeface="MS PGothic" pitchFamily="34" charset="-128"/>
          <a:cs typeface="Arial" charset="0"/>
        </a:defRPr>
      </a:lvl4pPr>
      <a:lvl5pPr algn="l" rtl="0" eaLnBrk="0" fontAlgn="base" hangingPunct="0">
        <a:spcBef>
          <a:spcPct val="0"/>
        </a:spcBef>
        <a:spcAft>
          <a:spcPct val="0"/>
        </a:spcAft>
        <a:defRPr sz="3200">
          <a:solidFill>
            <a:schemeClr val="tx1"/>
          </a:solidFill>
          <a:latin typeface="Georgia" pitchFamily="18" charset="0"/>
          <a:ea typeface="MS PGothic" pitchFamily="34" charset="-128"/>
          <a:cs typeface="Arial" charset="0"/>
        </a:defRPr>
      </a:lvl5pPr>
      <a:lvl6pPr marL="457200" algn="l" rtl="0" fontAlgn="base">
        <a:spcBef>
          <a:spcPct val="0"/>
        </a:spcBef>
        <a:spcAft>
          <a:spcPct val="0"/>
        </a:spcAft>
        <a:defRPr sz="3200">
          <a:solidFill>
            <a:schemeClr val="tx1"/>
          </a:solidFill>
          <a:latin typeface="Georgia" pitchFamily="18" charset="0"/>
          <a:ea typeface="ＭＳ Ｐゴシック" pitchFamily="34" charset="-128"/>
          <a:cs typeface="Arial" charset="0"/>
        </a:defRPr>
      </a:lvl6pPr>
      <a:lvl7pPr marL="914400" algn="l" rtl="0" fontAlgn="base">
        <a:spcBef>
          <a:spcPct val="0"/>
        </a:spcBef>
        <a:spcAft>
          <a:spcPct val="0"/>
        </a:spcAft>
        <a:defRPr sz="3200">
          <a:solidFill>
            <a:schemeClr val="tx1"/>
          </a:solidFill>
          <a:latin typeface="Georgia" pitchFamily="18" charset="0"/>
          <a:ea typeface="ＭＳ Ｐゴシック" pitchFamily="34" charset="-128"/>
          <a:cs typeface="Arial" charset="0"/>
        </a:defRPr>
      </a:lvl7pPr>
      <a:lvl8pPr marL="1371600" algn="l" rtl="0" fontAlgn="base">
        <a:spcBef>
          <a:spcPct val="0"/>
        </a:spcBef>
        <a:spcAft>
          <a:spcPct val="0"/>
        </a:spcAft>
        <a:defRPr sz="3200">
          <a:solidFill>
            <a:schemeClr val="tx1"/>
          </a:solidFill>
          <a:latin typeface="Georgia" pitchFamily="18" charset="0"/>
          <a:ea typeface="ＭＳ Ｐゴシック" pitchFamily="34" charset="-128"/>
          <a:cs typeface="Arial" charset="0"/>
        </a:defRPr>
      </a:lvl8pPr>
      <a:lvl9pPr marL="1828800" algn="l" rtl="0" fontAlgn="base">
        <a:spcBef>
          <a:spcPct val="0"/>
        </a:spcBef>
        <a:spcAft>
          <a:spcPct val="0"/>
        </a:spcAft>
        <a:defRPr sz="3200">
          <a:solidFill>
            <a:schemeClr val="tx1"/>
          </a:solidFill>
          <a:latin typeface="Georgia" pitchFamily="18" charset="0"/>
          <a:ea typeface="ＭＳ Ｐゴシック" pitchFamily="34" charset="-128"/>
          <a:cs typeface="Arial" charset="0"/>
        </a:defRPr>
      </a:lvl9pPr>
    </p:titleStyle>
    <p:bodyStyle>
      <a:lvl1pPr marL="274638" indent="-274638" algn="l" rtl="0" eaLnBrk="0" fontAlgn="base" hangingPunct="0">
        <a:spcBef>
          <a:spcPct val="20000"/>
        </a:spcBef>
        <a:spcAft>
          <a:spcPct val="40000"/>
        </a:spcAft>
        <a:buChar char="•"/>
        <a:defRPr sz="2400">
          <a:solidFill>
            <a:schemeClr val="tx1"/>
          </a:solidFill>
          <a:latin typeface="+mn-lt"/>
          <a:ea typeface="+mn-ea"/>
          <a:cs typeface="+mn-cs"/>
        </a:defRPr>
      </a:lvl1pPr>
      <a:lvl2pPr marL="742950" indent="-285750" algn="l" rtl="0" eaLnBrk="0" fontAlgn="base" hangingPunct="0">
        <a:spcBef>
          <a:spcPct val="0"/>
        </a:spcBef>
        <a:spcAft>
          <a:spcPct val="0"/>
        </a:spcAft>
        <a:buChar char="–"/>
        <a:defRPr sz="2200">
          <a:solidFill>
            <a:schemeClr val="tx1"/>
          </a:solidFill>
          <a:latin typeface="+mn-lt"/>
          <a:cs typeface="+mn-cs"/>
        </a:defRPr>
      </a:lvl2pPr>
      <a:lvl3pPr marL="1147763" indent="-228600" algn="l" rtl="0" eaLnBrk="0" fontAlgn="base" hangingPunct="0">
        <a:spcBef>
          <a:spcPct val="20000"/>
        </a:spcBef>
        <a:spcAft>
          <a:spcPct val="0"/>
        </a:spcAft>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a:solidFill>
            <a:schemeClr val="tx1"/>
          </a:solidFill>
          <a:latin typeface="+mn-lt"/>
          <a:cs typeface="+mn-cs"/>
        </a:defRPr>
      </a:lvl4pPr>
      <a:lvl5pPr marL="2057400" indent="-228600" algn="l" rtl="0" eaLnBrk="0" fontAlgn="base" hangingPunct="0">
        <a:spcBef>
          <a:spcPct val="20000"/>
        </a:spcBef>
        <a:spcAft>
          <a:spcPct val="0"/>
        </a:spcAft>
        <a:buChar char="»"/>
        <a:defRPr sz="1600">
          <a:solidFill>
            <a:schemeClr val="tx1"/>
          </a:solidFill>
          <a:latin typeface="+mn-lt"/>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10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7.xml"/><Relationship Id="rId5" Type="http://schemas.openxmlformats.org/officeDocument/2006/relationships/image" Target="../media/image175.jpeg"/><Relationship Id="rId4" Type="http://schemas.openxmlformats.org/officeDocument/2006/relationships/image" Target="../media/image174.jpeg"/></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video" Target="file:///C:\Gans\Hydroph_location\Whale_tracking.wmv" TargetMode="Externa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tif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wmf"/><Relationship Id="rId7"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video" Target="HeronCal.wmv" TargetMode="External"/><Relationship Id="rId6" Type="http://schemas.openxmlformats.org/officeDocument/2006/relationships/image" Target="../media/image17.jpeg"/><Relationship Id="rId11" Type="http://schemas.openxmlformats.org/officeDocument/2006/relationships/image" Target="../media/image21.jpeg"/><Relationship Id="rId5" Type="http://schemas.openxmlformats.org/officeDocument/2006/relationships/image" Target="../media/image16.png"/><Relationship Id="rId10" Type="http://schemas.openxmlformats.org/officeDocument/2006/relationships/image" Target="../media/image11.jpeg"/><Relationship Id="rId4" Type="http://schemas.openxmlformats.org/officeDocument/2006/relationships/image" Target="../media/image15.JP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2.gif"/></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5.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6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99.png"/></Relationships>
</file>

<file path=ppt/slides/_rels/slide6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65.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9.w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w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4.gi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8.gi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image" Target="../media/image121.gif"/><Relationship Id="rId1" Type="http://schemas.openxmlformats.org/officeDocument/2006/relationships/slideLayout" Target="../slideLayouts/slideLayout7.xml"/><Relationship Id="rId6" Type="http://schemas.openxmlformats.org/officeDocument/2006/relationships/image" Target="../media/image125.gif"/><Relationship Id="rId5" Type="http://schemas.openxmlformats.org/officeDocument/2006/relationships/image" Target="../media/image124.gif"/><Relationship Id="rId4" Type="http://schemas.openxmlformats.org/officeDocument/2006/relationships/image" Target="../media/image123.gif"/></Relationships>
</file>

<file path=ppt/slides/_rels/slide8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31.png"/></Relationships>
</file>

<file path=ppt/slides/_rels/slide8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38.png"/><Relationship Id="rId4" Type="http://schemas.openxmlformats.org/officeDocument/2006/relationships/image" Target="../media/image137.png"/></Relationships>
</file>

<file path=ppt/slides/_rels/slide8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9.jpeg"/><Relationship Id="rId4" Type="http://schemas.openxmlformats.org/officeDocument/2006/relationships/image" Target="../media/image28.jpeg"/></Relationships>
</file>

<file path=ppt/slides/_rels/slide9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9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38.png"/></Relationships>
</file>

<file path=ppt/slides/_rels/slide93.xml.rels><?xml version="1.0" encoding="UTF-8" standalone="yes"?>
<Relationships xmlns="http://schemas.openxmlformats.org/package/2006/relationships"><Relationship Id="rId8" Type="http://schemas.openxmlformats.org/officeDocument/2006/relationships/image" Target="../media/image152.tiff"/><Relationship Id="rId3" Type="http://schemas.openxmlformats.org/officeDocument/2006/relationships/image" Target="../media/image147.tiff"/><Relationship Id="rId7" Type="http://schemas.openxmlformats.org/officeDocument/2006/relationships/image" Target="../media/image151.tif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50.tiff"/><Relationship Id="rId5" Type="http://schemas.openxmlformats.org/officeDocument/2006/relationships/image" Target="../media/image149.tiff"/><Relationship Id="rId4" Type="http://schemas.openxmlformats.org/officeDocument/2006/relationships/image" Target="../media/image148.tiff"/></Relationships>
</file>

<file path=ppt/slides/_rels/slide94.xml.rels><?xml version="1.0" encoding="UTF-8" standalone="yes"?>
<Relationships xmlns="http://schemas.openxmlformats.org/package/2006/relationships"><Relationship Id="rId8" Type="http://schemas.openxmlformats.org/officeDocument/2006/relationships/image" Target="../media/image155.tiff"/><Relationship Id="rId3" Type="http://schemas.openxmlformats.org/officeDocument/2006/relationships/image" Target="../media/image153.tiff"/><Relationship Id="rId7" Type="http://schemas.openxmlformats.org/officeDocument/2006/relationships/image" Target="../media/image154.tiff"/><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51.tiff"/><Relationship Id="rId5" Type="http://schemas.openxmlformats.org/officeDocument/2006/relationships/image" Target="../media/image150.tiff"/><Relationship Id="rId4" Type="http://schemas.openxmlformats.org/officeDocument/2006/relationships/image" Target="../media/image149.tiff"/></Relationships>
</file>

<file path=ppt/slides/_rels/slide95.xml.rels><?xml version="1.0" encoding="UTF-8" standalone="yes"?>
<Relationships xmlns="http://schemas.openxmlformats.org/package/2006/relationships"><Relationship Id="rId8" Type="http://schemas.openxmlformats.org/officeDocument/2006/relationships/image" Target="../media/image158.tiff"/><Relationship Id="rId3" Type="http://schemas.openxmlformats.org/officeDocument/2006/relationships/image" Target="../media/image156.tiff"/><Relationship Id="rId7" Type="http://schemas.openxmlformats.org/officeDocument/2006/relationships/image" Target="../media/image151.tiff"/><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50.tiff"/><Relationship Id="rId5" Type="http://schemas.openxmlformats.org/officeDocument/2006/relationships/image" Target="../media/image149.tiff"/><Relationship Id="rId4" Type="http://schemas.openxmlformats.org/officeDocument/2006/relationships/image" Target="../media/image157.tiff"/></Relationships>
</file>

<file path=ppt/slides/_rels/slide96.xml.rels><?xml version="1.0" encoding="UTF-8" standalone="yes"?>
<Relationships xmlns="http://schemas.openxmlformats.org/package/2006/relationships"><Relationship Id="rId3" Type="http://schemas.openxmlformats.org/officeDocument/2006/relationships/image" Target="../media/image153.tiff"/><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57.tiff"/><Relationship Id="rId5" Type="http://schemas.openxmlformats.org/officeDocument/2006/relationships/image" Target="../media/image148.tiff"/><Relationship Id="rId4" Type="http://schemas.openxmlformats.org/officeDocument/2006/relationships/image" Target="../media/image150.tiff"/></Relationships>
</file>

<file path=ppt/slides/_rels/slide97.xml.rels><?xml version="1.0" encoding="UTF-8" standalone="yes"?>
<Relationships xmlns="http://schemas.openxmlformats.org/package/2006/relationships"><Relationship Id="rId3" Type="http://schemas.openxmlformats.org/officeDocument/2006/relationships/image" Target="../media/image159.tiff"/><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62.tiff"/><Relationship Id="rId5" Type="http://schemas.openxmlformats.org/officeDocument/2006/relationships/image" Target="../media/image161.tiff"/><Relationship Id="rId4" Type="http://schemas.openxmlformats.org/officeDocument/2006/relationships/image" Target="../media/image160.tiff"/></Relationships>
</file>

<file path=ppt/slides/_rels/slide9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3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3"/>
          <p:cNvSpPr>
            <a:spLocks noChangeArrowheads="1"/>
          </p:cNvSpPr>
          <p:nvPr/>
        </p:nvSpPr>
        <p:spPr bwMode="auto">
          <a:xfrm>
            <a:off x="0" y="1428750"/>
            <a:ext cx="9144000" cy="992138"/>
          </a:xfrm>
          <a:prstGeom prst="rect">
            <a:avLst/>
          </a:prstGeom>
          <a:solidFill>
            <a:schemeClr val="bg1"/>
          </a:solidFill>
          <a:ln w="9525" algn="ctr">
            <a:noFill/>
            <a:round/>
            <a:headEnd/>
            <a:tailEnd/>
          </a:ln>
        </p:spPr>
        <p:txBody>
          <a:bodyPr/>
          <a:lstStyle/>
          <a:p>
            <a:pPr eaLnBrk="0" hangingPunct="0"/>
            <a:endParaRPr lang="en-US"/>
          </a:p>
        </p:txBody>
      </p:sp>
      <p:sp>
        <p:nvSpPr>
          <p:cNvPr id="3075" name="Rectangle 4"/>
          <p:cNvSpPr>
            <a:spLocks noChangeArrowheads="1"/>
          </p:cNvSpPr>
          <p:nvPr/>
        </p:nvSpPr>
        <p:spPr bwMode="auto">
          <a:xfrm>
            <a:off x="611560" y="4725392"/>
            <a:ext cx="7788275" cy="431800"/>
          </a:xfrm>
          <a:prstGeom prst="rect">
            <a:avLst/>
          </a:prstGeom>
          <a:noFill/>
          <a:ln w="9525">
            <a:noFill/>
            <a:miter lim="800000"/>
            <a:headEnd/>
            <a:tailEnd/>
          </a:ln>
        </p:spPr>
        <p:txBody>
          <a:bodyPr wrap="none" anchor="ctr"/>
          <a:lstStyle/>
          <a:p>
            <a:pPr algn="ctr"/>
            <a:r>
              <a:rPr lang="en-AU" dirty="0" err="1" smtClean="0">
                <a:solidFill>
                  <a:schemeClr val="accent6">
                    <a:lumMod val="75000"/>
                  </a:schemeClr>
                </a:solidFill>
                <a:latin typeface="Arial" charset="0"/>
              </a:rPr>
              <a:t>Charitha</a:t>
            </a:r>
            <a:r>
              <a:rPr lang="en-AU" dirty="0" smtClean="0">
                <a:solidFill>
                  <a:schemeClr val="accent6">
                    <a:lumMod val="75000"/>
                  </a:schemeClr>
                </a:solidFill>
                <a:latin typeface="Arial" charset="0"/>
              </a:rPr>
              <a:t> Pattiaratchi</a:t>
            </a:r>
            <a:endParaRPr lang="en-AU" dirty="0">
              <a:solidFill>
                <a:schemeClr val="accent6">
                  <a:lumMod val="75000"/>
                </a:schemeClr>
              </a:solidFill>
              <a:latin typeface="Arial" charset="0"/>
            </a:endParaRPr>
          </a:p>
        </p:txBody>
      </p:sp>
      <p:sp>
        <p:nvSpPr>
          <p:cNvPr id="13" name="Rectangle 12"/>
          <p:cNvSpPr/>
          <p:nvPr/>
        </p:nvSpPr>
        <p:spPr>
          <a:xfrm>
            <a:off x="-19869" y="2920876"/>
            <a:ext cx="8915225" cy="1815882"/>
          </a:xfrm>
          <a:prstGeom prst="rect">
            <a:avLst/>
          </a:prstGeom>
        </p:spPr>
        <p:txBody>
          <a:bodyPr wrap="square">
            <a:spAutoFit/>
          </a:bodyPr>
          <a:lstStyle/>
          <a:p>
            <a:pPr algn="ctr"/>
            <a:r>
              <a:rPr lang="en-AU" sz="3200" dirty="0" smtClean="0">
                <a:solidFill>
                  <a:srgbClr val="002060"/>
                </a:solidFill>
              </a:rPr>
              <a:t>Coastal Ocean Observations in Western </a:t>
            </a:r>
            <a:r>
              <a:rPr lang="en-AU" sz="3200" dirty="0" smtClean="0">
                <a:solidFill>
                  <a:srgbClr val="002060"/>
                </a:solidFill>
              </a:rPr>
              <a:t>Australia</a:t>
            </a:r>
            <a:endParaRPr lang="en-AU" sz="3200" dirty="0" smtClean="0">
              <a:solidFill>
                <a:srgbClr val="002060"/>
              </a:solidFill>
            </a:endParaRPr>
          </a:p>
          <a:p>
            <a:pPr algn="ctr"/>
            <a:r>
              <a:rPr lang="en-US" dirty="0" smtClean="0">
                <a:solidFill>
                  <a:srgbClr val="002060"/>
                </a:solidFill>
              </a:rPr>
              <a:t/>
            </a:r>
            <a:br>
              <a:rPr lang="en-US" dirty="0" smtClean="0">
                <a:solidFill>
                  <a:srgbClr val="002060"/>
                </a:solidFill>
              </a:rPr>
            </a:br>
            <a:endParaRPr lang="en-AU" dirty="0">
              <a:solidFill>
                <a:srgbClr val="002060"/>
              </a:solidFill>
            </a:endParaRPr>
          </a:p>
        </p:txBody>
      </p:sp>
      <p:pic>
        <p:nvPicPr>
          <p:cNvPr id="16" name="Picture 19" descr="NCRIS_Initiative_inline"/>
          <p:cNvPicPr>
            <a:picLocks noChangeAspect="1" noChangeArrowheads="1"/>
          </p:cNvPicPr>
          <p:nvPr/>
        </p:nvPicPr>
        <p:blipFill>
          <a:blip r:embed="rId2" cstate="print"/>
          <a:srcRect/>
          <a:stretch>
            <a:fillRect/>
          </a:stretch>
        </p:blipFill>
        <p:spPr bwMode="auto">
          <a:xfrm>
            <a:off x="4355976" y="476672"/>
            <a:ext cx="2880320" cy="660521"/>
          </a:xfrm>
          <a:prstGeom prst="rect">
            <a:avLst/>
          </a:prstGeom>
          <a:noFill/>
          <a:ln w="9525">
            <a:noFill/>
            <a:miter lim="800000"/>
            <a:headEnd/>
            <a:tailEnd/>
          </a:ln>
        </p:spPr>
      </p:pic>
      <p:pic>
        <p:nvPicPr>
          <p:cNvPr id="17" name="Picture 16" descr="OC023210-Presentation Slide-Template-1.jpg"/>
          <p:cNvPicPr>
            <a:picLocks noChangeAspect="1"/>
          </p:cNvPicPr>
          <p:nvPr/>
        </p:nvPicPr>
        <p:blipFill>
          <a:blip r:embed="rId3" cstate="print"/>
          <a:srcRect b="17912"/>
          <a:stretch>
            <a:fillRect/>
          </a:stretch>
        </p:blipFill>
        <p:spPr bwMode="auto">
          <a:xfrm>
            <a:off x="6397558" y="5229201"/>
            <a:ext cx="2746441" cy="1628800"/>
          </a:xfrm>
          <a:prstGeom prst="rect">
            <a:avLst/>
          </a:prstGeom>
          <a:noFill/>
          <a:ln w="9525">
            <a:noFill/>
            <a:miter lim="800000"/>
            <a:headEnd/>
            <a:tailEnd/>
          </a:ln>
        </p:spPr>
      </p:pic>
      <p:sp>
        <p:nvSpPr>
          <p:cNvPr id="18" name="Rectangle 17"/>
          <p:cNvSpPr/>
          <p:nvPr/>
        </p:nvSpPr>
        <p:spPr bwMode="auto">
          <a:xfrm>
            <a:off x="0" y="5301208"/>
            <a:ext cx="2267744" cy="1556792"/>
          </a:xfrm>
          <a:prstGeom prst="rect">
            <a:avLst/>
          </a:prstGeom>
          <a:gradFill>
            <a:gsLst>
              <a:gs pos="100000">
                <a:srgbClr val="FFC000">
                  <a:alpha val="0"/>
                </a:srgbClr>
              </a:gs>
              <a:gs pos="0">
                <a:srgbClr val="FFC000"/>
              </a:gs>
              <a:gs pos="0">
                <a:srgbClr val="FFC000"/>
              </a:gs>
              <a:gs pos="64999">
                <a:srgbClr val="F0EBD5"/>
              </a:gs>
              <a:gs pos="100000">
                <a:srgbClr val="D1C39F"/>
              </a:gs>
            </a:gsLst>
            <a:lin ang="0" scaled="1"/>
          </a:gradFill>
          <a:ln w="9525" cap="flat" cmpd="sng" algn="ctr">
            <a:noFill/>
            <a:prstDash val="solid"/>
            <a:round/>
            <a:headEnd type="none" w="med" len="med"/>
            <a:tailEnd type="none" w="med" len="med"/>
          </a:ln>
          <a:effectLst/>
        </p:spPr>
        <p:txBody>
          <a:bodyPr/>
          <a:lstStyle/>
          <a:p>
            <a:pPr eaLnBrk="0" hangingPunct="0">
              <a:defRPr/>
            </a:pPr>
            <a:endParaRPr lang="en-AU">
              <a:latin typeface="Georgia" pitchFamily="18" charset="0"/>
              <a:ea typeface="ＭＳ Ｐゴシック" pitchFamily="34" charset="-128"/>
            </a:endParaRPr>
          </a:p>
        </p:txBody>
      </p:sp>
      <p:sp>
        <p:nvSpPr>
          <p:cNvPr id="19" name="Freeform 18"/>
          <p:cNvSpPr/>
          <p:nvPr/>
        </p:nvSpPr>
        <p:spPr bwMode="auto">
          <a:xfrm>
            <a:off x="85725" y="5264150"/>
            <a:ext cx="1514475" cy="1479550"/>
          </a:xfrm>
          <a:custGeom>
            <a:avLst/>
            <a:gdLst>
              <a:gd name="connsiteX0" fmla="*/ 0 w 1514475"/>
              <a:gd name="connsiteY0" fmla="*/ 1479550 h 1479550"/>
              <a:gd name="connsiteX1" fmla="*/ 295275 w 1514475"/>
              <a:gd name="connsiteY1" fmla="*/ 612775 h 1479550"/>
              <a:gd name="connsiteX2" fmla="*/ 752475 w 1514475"/>
              <a:gd name="connsiteY2" fmla="*/ 1136650 h 1479550"/>
              <a:gd name="connsiteX3" fmla="*/ 1019175 w 1514475"/>
              <a:gd name="connsiteY3" fmla="*/ 136525 h 1479550"/>
              <a:gd name="connsiteX4" fmla="*/ 1428750 w 1514475"/>
              <a:gd name="connsiteY4" fmla="*/ 317500 h 1479550"/>
              <a:gd name="connsiteX5" fmla="*/ 1514475 w 1514475"/>
              <a:gd name="connsiteY5" fmla="*/ 241300 h 147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475" h="1479550">
                <a:moveTo>
                  <a:pt x="0" y="1479550"/>
                </a:moveTo>
                <a:cubicBezTo>
                  <a:pt x="84931" y="1074737"/>
                  <a:pt x="169863" y="669925"/>
                  <a:pt x="295275" y="612775"/>
                </a:cubicBezTo>
                <a:cubicBezTo>
                  <a:pt x="420687" y="555625"/>
                  <a:pt x="631825" y="1216025"/>
                  <a:pt x="752475" y="1136650"/>
                </a:cubicBezTo>
                <a:cubicBezTo>
                  <a:pt x="873125" y="1057275"/>
                  <a:pt x="906463" y="273050"/>
                  <a:pt x="1019175" y="136525"/>
                </a:cubicBezTo>
                <a:cubicBezTo>
                  <a:pt x="1131888" y="0"/>
                  <a:pt x="1346200" y="300038"/>
                  <a:pt x="1428750" y="317500"/>
                </a:cubicBezTo>
                <a:cubicBezTo>
                  <a:pt x="1511300" y="334962"/>
                  <a:pt x="1512887" y="288131"/>
                  <a:pt x="1514475" y="241300"/>
                </a:cubicBezTo>
              </a:path>
            </a:pathLst>
          </a:custGeom>
          <a:noFill/>
          <a:ln w="31750" cap="flat" cmpd="sng" algn="ctr">
            <a:solidFill>
              <a:schemeClr val="bg1">
                <a:lumMod val="95000"/>
              </a:schemeClr>
            </a:solidFill>
            <a:prstDash val="dash"/>
            <a:round/>
            <a:headEnd type="none" w="med" len="med"/>
            <a:tailEnd type="none" w="med" len="med"/>
          </a:ln>
          <a:effectLst/>
        </p:spPr>
        <p:txBody>
          <a:bodyPr/>
          <a:lstStyle/>
          <a:p>
            <a:pPr eaLnBrk="0" hangingPunct="0">
              <a:defRPr/>
            </a:pPr>
            <a:endParaRPr lang="en-AU">
              <a:latin typeface="Georgia" pitchFamily="18" charset="0"/>
              <a:ea typeface="ＭＳ Ｐゴシック" pitchFamily="34" charset="-128"/>
            </a:endParaRPr>
          </a:p>
        </p:txBody>
      </p:sp>
      <p:sp>
        <p:nvSpPr>
          <p:cNvPr id="20" name="Rectangle 19"/>
          <p:cNvSpPr/>
          <p:nvPr/>
        </p:nvSpPr>
        <p:spPr>
          <a:xfrm>
            <a:off x="151036" y="6399213"/>
            <a:ext cx="2044700" cy="460375"/>
          </a:xfrm>
          <a:prstGeom prst="rect">
            <a:avLst/>
          </a:prstGeom>
        </p:spPr>
        <p:txBody>
          <a:bodyPr wrap="none">
            <a:spAutoFit/>
          </a:bodyPr>
          <a:lstStyle/>
          <a:p>
            <a:pPr>
              <a:defRPr/>
            </a:pPr>
            <a:r>
              <a:rPr lang="en-US" sz="1200" b="1" dirty="0">
                <a:latin typeface="+mn-lt"/>
              </a:rPr>
              <a:t>School of Environmental </a:t>
            </a:r>
          </a:p>
          <a:p>
            <a:pPr>
              <a:defRPr/>
            </a:pPr>
            <a:r>
              <a:rPr lang="en-US" sz="1200" b="1" dirty="0">
                <a:latin typeface="+mn-lt"/>
              </a:rPr>
              <a:t>Systems Engineering</a:t>
            </a:r>
            <a:endParaRPr lang="en-AU" sz="1200" b="1" dirty="0">
              <a:latin typeface="+mn-lt"/>
            </a:endParaRPr>
          </a:p>
        </p:txBody>
      </p:sp>
      <p:sp>
        <p:nvSpPr>
          <p:cNvPr id="3074" name="Rectangle 2"/>
          <p:cNvSpPr>
            <a:spLocks noGrp="1" noChangeArrowheads="1"/>
          </p:cNvSpPr>
          <p:nvPr>
            <p:ph type="ctrTitle"/>
          </p:nvPr>
        </p:nvSpPr>
        <p:spPr>
          <a:xfrm>
            <a:off x="528719" y="5013176"/>
            <a:ext cx="7772400" cy="928670"/>
          </a:xfrm>
        </p:spPr>
        <p:txBody>
          <a:bodyPr>
            <a:noAutofit/>
          </a:bodyPr>
          <a:lstStyle/>
          <a:p>
            <a:pPr algn="ctr" eaLnBrk="1" hangingPunct="1"/>
            <a:r>
              <a:rPr lang="en-US" sz="1800" dirty="0" smtClean="0">
                <a:solidFill>
                  <a:schemeClr val="accent6">
                    <a:lumMod val="75000"/>
                  </a:schemeClr>
                </a:solidFill>
              </a:rPr>
              <a:t>School of Environmental Systems Engineering</a:t>
            </a:r>
            <a:br>
              <a:rPr lang="en-US" sz="1800" dirty="0" smtClean="0">
                <a:solidFill>
                  <a:schemeClr val="accent6">
                    <a:lumMod val="75000"/>
                  </a:schemeClr>
                </a:solidFill>
              </a:rPr>
            </a:br>
            <a:r>
              <a:rPr lang="en-US" sz="1800" dirty="0" smtClean="0">
                <a:solidFill>
                  <a:schemeClr val="accent6">
                    <a:lumMod val="75000"/>
                  </a:schemeClr>
                </a:solidFill>
              </a:rPr>
              <a:t>The University of Western Australia</a:t>
            </a:r>
          </a:p>
        </p:txBody>
      </p:sp>
      <p:pic>
        <p:nvPicPr>
          <p:cNvPr id="23" name="Picture 4"/>
          <p:cNvPicPr>
            <a:picLocks noChangeArrowheads="1"/>
          </p:cNvPicPr>
          <p:nvPr/>
        </p:nvPicPr>
        <p:blipFill>
          <a:blip r:embed="rId4" cstate="print"/>
          <a:srcRect/>
          <a:stretch>
            <a:fillRect/>
          </a:stretch>
        </p:blipFill>
        <p:spPr bwMode="auto">
          <a:xfrm>
            <a:off x="0" y="6021288"/>
            <a:ext cx="2771799" cy="288032"/>
          </a:xfrm>
          <a:prstGeom prst="rect">
            <a:avLst/>
          </a:prstGeom>
          <a:noFill/>
          <a:ln w="9525">
            <a:noFill/>
            <a:miter lim="800000"/>
            <a:headEnd/>
            <a:tailEnd/>
          </a:ln>
        </p:spPr>
      </p:pic>
      <p:pic>
        <p:nvPicPr>
          <p:cNvPr id="24" name="Picture 23" descr="3 Seaglider ocean glider pink new.png"/>
          <p:cNvPicPr>
            <a:picLocks noChangeAspect="1"/>
          </p:cNvPicPr>
          <p:nvPr/>
        </p:nvPicPr>
        <p:blipFill>
          <a:blip r:embed="rId5" cstate="print"/>
          <a:stretch>
            <a:fillRect/>
          </a:stretch>
        </p:blipFill>
        <p:spPr>
          <a:xfrm rot="20357342" flipV="1">
            <a:off x="3328092" y="6200066"/>
            <a:ext cx="993152" cy="377896"/>
          </a:xfrm>
          <a:prstGeom prst="rect">
            <a:avLst/>
          </a:prstGeom>
        </p:spPr>
      </p:pic>
      <p:pic>
        <p:nvPicPr>
          <p:cNvPr id="25" name="Picture 5" descr="C:\Users\Ben\Desktop\slocum.png"/>
          <p:cNvPicPr>
            <a:picLocks noChangeAspect="1" noChangeArrowheads="1"/>
          </p:cNvPicPr>
          <p:nvPr/>
        </p:nvPicPr>
        <p:blipFill>
          <a:blip r:embed="rId6" cstate="print"/>
          <a:srcRect l="10368" t="4203" b="24340"/>
          <a:stretch>
            <a:fillRect/>
          </a:stretch>
        </p:blipFill>
        <p:spPr bwMode="auto">
          <a:xfrm>
            <a:off x="4572000" y="6008537"/>
            <a:ext cx="1008112" cy="660823"/>
          </a:xfrm>
          <a:prstGeom prst="rect">
            <a:avLst/>
          </a:prstGeom>
          <a:noFill/>
          <a:ln w="9525">
            <a:noFill/>
            <a:miter lim="800000"/>
            <a:headEnd/>
            <a:tailEnd/>
          </a:ln>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340768"/>
            <a:ext cx="9144000" cy="1482213"/>
          </a:xfrm>
          <a:prstGeom prst="rect">
            <a:avLst/>
          </a:prstGeom>
        </p:spPr>
      </p:pic>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9507" y="240682"/>
            <a:ext cx="1265718" cy="941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OS_ANMN_W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38" y="260648"/>
            <a:ext cx="8997950" cy="64008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12"/>
          <p:cNvSpPr>
            <a:spLocks noChangeArrowheads="1"/>
          </p:cNvSpPr>
          <p:nvPr/>
        </p:nvSpPr>
        <p:spPr bwMode="auto">
          <a:xfrm>
            <a:off x="4743450" y="2086273"/>
            <a:ext cx="2490788" cy="598487"/>
          </a:xfrm>
          <a:prstGeom prst="rect">
            <a:avLst/>
          </a:prstGeom>
          <a:noFill/>
          <a:ln w="9525">
            <a:noFill/>
            <a:miter lim="800000"/>
            <a:headEnd/>
            <a:tailEnd/>
          </a:ln>
          <a:effectLst/>
        </p:spPr>
        <p:txBody>
          <a:bodyPr/>
          <a:lstStyle/>
          <a:p>
            <a:pPr algn="ctr">
              <a:spcBef>
                <a:spcPct val="30000"/>
              </a:spcBef>
              <a:spcAft>
                <a:spcPct val="20000"/>
              </a:spcAft>
              <a:buFont typeface="Wingdings" pitchFamily="2" charset="2"/>
              <a:buNone/>
              <a:defRPr/>
            </a:pPr>
            <a:r>
              <a:rPr lang="hr-HR" sz="1800" b="1" dirty="0">
                <a:solidFill>
                  <a:srgbClr val="FFFF00"/>
                </a:solidFill>
                <a:effectLst>
                  <a:outerShdw blurRad="38100" dist="38100" dir="2700000" algn="tl">
                    <a:srgbClr val="000000"/>
                  </a:outerShdw>
                </a:effectLst>
              </a:rPr>
              <a:t>WATR (50, 100, 150, </a:t>
            </a:r>
            <a:r>
              <a:rPr lang="hr-HR" sz="1800" b="1" u="sng" dirty="0">
                <a:solidFill>
                  <a:srgbClr val="FFFF00"/>
                </a:solidFill>
                <a:effectLst>
                  <a:outerShdw blurRad="38100" dist="38100" dir="2700000" algn="tl">
                    <a:srgbClr val="000000"/>
                  </a:outerShdw>
                </a:effectLst>
              </a:rPr>
              <a:t>200</a:t>
            </a:r>
            <a:r>
              <a:rPr lang="hr-HR" sz="1800" b="1" dirty="0">
                <a:solidFill>
                  <a:srgbClr val="FFFF00"/>
                </a:solidFill>
                <a:effectLst>
                  <a:outerShdw blurRad="38100" dist="38100" dir="2700000" algn="tl">
                    <a:srgbClr val="000000"/>
                  </a:outerShdw>
                </a:effectLst>
              </a:rPr>
              <a:t>, </a:t>
            </a:r>
            <a:r>
              <a:rPr lang="hr-HR" sz="1800" b="1" u="sng" dirty="0">
                <a:solidFill>
                  <a:srgbClr val="FFFF00"/>
                </a:solidFill>
                <a:effectLst>
                  <a:outerShdw blurRad="38100" dist="38100" dir="2700000" algn="tl">
                    <a:srgbClr val="000000"/>
                  </a:outerShdw>
                </a:effectLst>
              </a:rPr>
              <a:t>500</a:t>
            </a:r>
            <a:r>
              <a:rPr lang="hr-HR" sz="1800" b="1" dirty="0">
                <a:solidFill>
                  <a:srgbClr val="FFFF00"/>
                </a:solidFill>
                <a:effectLst>
                  <a:outerShdw blurRad="38100" dist="38100" dir="2700000" algn="tl">
                    <a:srgbClr val="000000"/>
                  </a:outerShdw>
                </a:effectLst>
              </a:rPr>
              <a:t>)</a:t>
            </a:r>
            <a:r>
              <a:rPr lang="hr-HR" sz="1800" b="1" dirty="0">
                <a:effectLst>
                  <a:outerShdw blurRad="38100" dist="38100" dir="2700000" algn="tl">
                    <a:srgbClr val="000000"/>
                  </a:outerShdw>
                </a:effectLst>
              </a:rPr>
              <a:t> </a:t>
            </a:r>
          </a:p>
        </p:txBody>
      </p:sp>
      <p:sp>
        <p:nvSpPr>
          <p:cNvPr id="7" name="Rectangle 1051"/>
          <p:cNvSpPr>
            <a:spLocks noChangeArrowheads="1"/>
          </p:cNvSpPr>
          <p:nvPr/>
        </p:nvSpPr>
        <p:spPr bwMode="auto">
          <a:xfrm>
            <a:off x="6456363" y="2781598"/>
            <a:ext cx="71437" cy="71437"/>
          </a:xfrm>
          <a:prstGeom prst="rect">
            <a:avLst/>
          </a:prstGeom>
          <a:solidFill>
            <a:srgbClr val="FF0000"/>
          </a:solidFill>
          <a:ln w="19050">
            <a:solidFill>
              <a:srgbClr val="FF0000"/>
            </a:solidFill>
            <a:miter lim="800000"/>
            <a:headEnd/>
            <a:tailEnd/>
          </a:ln>
        </p:spPr>
        <p:txBody>
          <a:bodyPr wrap="none" anchor="ctr"/>
          <a:lstStyle/>
          <a:p>
            <a:pPr algn="ctr" eaLnBrk="1" hangingPunct="1">
              <a:lnSpc>
                <a:spcPct val="90000"/>
              </a:lnSpc>
              <a:spcBef>
                <a:spcPct val="0"/>
              </a:spcBef>
              <a:buFontTx/>
              <a:buNone/>
              <a:defRPr/>
            </a:pPr>
            <a:endParaRPr lang="en-AU" sz="2800" b="1">
              <a:solidFill>
                <a:srgbClr val="666699"/>
              </a:solidFill>
              <a:effectLst>
                <a:outerShdw blurRad="38100" dist="38100" dir="2700000" algn="tl">
                  <a:srgbClr val="000000">
                    <a:alpha val="43137"/>
                  </a:srgbClr>
                </a:outerShdw>
              </a:effectLst>
            </a:endParaRPr>
          </a:p>
        </p:txBody>
      </p:sp>
      <p:sp>
        <p:nvSpPr>
          <p:cNvPr id="8" name="Rectangle 1051"/>
          <p:cNvSpPr>
            <a:spLocks noChangeArrowheads="1"/>
          </p:cNvSpPr>
          <p:nvPr/>
        </p:nvSpPr>
        <p:spPr bwMode="auto">
          <a:xfrm>
            <a:off x="5626100" y="3180060"/>
            <a:ext cx="71438" cy="71438"/>
          </a:xfrm>
          <a:prstGeom prst="rect">
            <a:avLst/>
          </a:prstGeom>
          <a:solidFill>
            <a:srgbClr val="FF0000"/>
          </a:solidFill>
          <a:ln w="19050">
            <a:solidFill>
              <a:srgbClr val="FF0000"/>
            </a:solidFill>
            <a:miter lim="800000"/>
            <a:headEnd/>
            <a:tailEnd/>
          </a:ln>
        </p:spPr>
        <p:txBody>
          <a:bodyPr wrap="none" anchor="ctr"/>
          <a:lstStyle/>
          <a:p>
            <a:pPr algn="ctr" eaLnBrk="1" hangingPunct="1">
              <a:lnSpc>
                <a:spcPct val="90000"/>
              </a:lnSpc>
              <a:spcBef>
                <a:spcPct val="0"/>
              </a:spcBef>
              <a:buFontTx/>
              <a:buNone/>
              <a:defRPr/>
            </a:pPr>
            <a:endParaRPr lang="en-AU" sz="2800" b="1">
              <a:solidFill>
                <a:srgbClr val="666699"/>
              </a:solidFill>
              <a:effectLst>
                <a:outerShdw blurRad="38100" dist="38100" dir="2700000" algn="tl">
                  <a:srgbClr val="000000">
                    <a:alpha val="43137"/>
                  </a:srgbClr>
                </a:outerShdw>
              </a:effectLst>
            </a:endParaRPr>
          </a:p>
        </p:txBody>
      </p:sp>
      <p:sp>
        <p:nvSpPr>
          <p:cNvPr id="9" name="Rectangle 1051"/>
          <p:cNvSpPr>
            <a:spLocks noChangeArrowheads="1"/>
          </p:cNvSpPr>
          <p:nvPr/>
        </p:nvSpPr>
        <p:spPr bwMode="auto">
          <a:xfrm>
            <a:off x="5859463" y="3038773"/>
            <a:ext cx="71437" cy="71437"/>
          </a:xfrm>
          <a:prstGeom prst="rect">
            <a:avLst/>
          </a:prstGeom>
          <a:solidFill>
            <a:srgbClr val="FF0000"/>
          </a:solidFill>
          <a:ln w="19050">
            <a:solidFill>
              <a:srgbClr val="FF0000"/>
            </a:solidFill>
            <a:miter lim="800000"/>
            <a:headEnd/>
            <a:tailEnd/>
          </a:ln>
        </p:spPr>
        <p:txBody>
          <a:bodyPr wrap="none" anchor="ctr"/>
          <a:lstStyle/>
          <a:p>
            <a:pPr algn="ctr" eaLnBrk="1" hangingPunct="1">
              <a:lnSpc>
                <a:spcPct val="90000"/>
              </a:lnSpc>
              <a:spcBef>
                <a:spcPct val="0"/>
              </a:spcBef>
              <a:buFontTx/>
              <a:buNone/>
              <a:defRPr/>
            </a:pPr>
            <a:endParaRPr lang="en-AU" sz="2800" b="1">
              <a:solidFill>
                <a:srgbClr val="666699"/>
              </a:solidFill>
              <a:effectLst>
                <a:outerShdw blurRad="38100" dist="38100" dir="2700000" algn="tl">
                  <a:srgbClr val="000000">
                    <a:alpha val="43137"/>
                  </a:srgbClr>
                </a:outerShdw>
              </a:effectLst>
            </a:endParaRPr>
          </a:p>
        </p:txBody>
      </p:sp>
      <p:sp>
        <p:nvSpPr>
          <p:cNvPr id="10" name="Rectangle 1051"/>
          <p:cNvSpPr>
            <a:spLocks noChangeArrowheads="1"/>
          </p:cNvSpPr>
          <p:nvPr/>
        </p:nvSpPr>
        <p:spPr bwMode="auto">
          <a:xfrm>
            <a:off x="6091238" y="2965748"/>
            <a:ext cx="71437" cy="71437"/>
          </a:xfrm>
          <a:prstGeom prst="rect">
            <a:avLst/>
          </a:prstGeom>
          <a:solidFill>
            <a:srgbClr val="FF0000"/>
          </a:solidFill>
          <a:ln w="19050">
            <a:solidFill>
              <a:srgbClr val="FF0000"/>
            </a:solidFill>
            <a:miter lim="800000"/>
            <a:headEnd/>
            <a:tailEnd/>
          </a:ln>
        </p:spPr>
        <p:txBody>
          <a:bodyPr wrap="none" anchor="ctr"/>
          <a:lstStyle/>
          <a:p>
            <a:pPr algn="ctr" eaLnBrk="1" hangingPunct="1">
              <a:lnSpc>
                <a:spcPct val="90000"/>
              </a:lnSpc>
              <a:spcBef>
                <a:spcPct val="0"/>
              </a:spcBef>
              <a:buFontTx/>
              <a:buNone/>
              <a:defRPr/>
            </a:pPr>
            <a:endParaRPr lang="en-AU" sz="2800" b="1">
              <a:solidFill>
                <a:srgbClr val="666699"/>
              </a:solidFill>
              <a:effectLst>
                <a:outerShdw blurRad="38100" dist="38100" dir="2700000" algn="tl">
                  <a:srgbClr val="000000">
                    <a:alpha val="43137"/>
                  </a:srgbClr>
                </a:outerShdw>
              </a:effectLst>
            </a:endParaRPr>
          </a:p>
        </p:txBody>
      </p:sp>
      <p:sp>
        <p:nvSpPr>
          <p:cNvPr id="11" name="Rectangle 1051"/>
          <p:cNvSpPr>
            <a:spLocks noChangeArrowheads="1"/>
          </p:cNvSpPr>
          <p:nvPr/>
        </p:nvSpPr>
        <p:spPr bwMode="auto">
          <a:xfrm>
            <a:off x="6316663" y="2843510"/>
            <a:ext cx="71437" cy="71438"/>
          </a:xfrm>
          <a:prstGeom prst="rect">
            <a:avLst/>
          </a:prstGeom>
          <a:solidFill>
            <a:srgbClr val="FF0000"/>
          </a:solidFill>
          <a:ln w="19050">
            <a:solidFill>
              <a:srgbClr val="FF0000"/>
            </a:solidFill>
            <a:miter lim="800000"/>
            <a:headEnd/>
            <a:tailEnd/>
          </a:ln>
        </p:spPr>
        <p:txBody>
          <a:bodyPr wrap="none" anchor="ctr"/>
          <a:lstStyle/>
          <a:p>
            <a:pPr algn="ctr" eaLnBrk="1" hangingPunct="1">
              <a:lnSpc>
                <a:spcPct val="90000"/>
              </a:lnSpc>
              <a:spcBef>
                <a:spcPct val="0"/>
              </a:spcBef>
              <a:buFontTx/>
              <a:buNone/>
              <a:defRPr/>
            </a:pPr>
            <a:endParaRPr lang="en-AU" sz="2800" b="1">
              <a:solidFill>
                <a:srgbClr val="666699"/>
              </a:solidFill>
              <a:effectLst>
                <a:outerShdw blurRad="38100" dist="38100" dir="2700000" algn="tl">
                  <a:srgbClr val="000000">
                    <a:alpha val="43137"/>
                  </a:srgbClr>
                </a:outerShdw>
              </a:effectLst>
            </a:endParaRPr>
          </a:p>
        </p:txBody>
      </p:sp>
      <p:sp>
        <p:nvSpPr>
          <p:cNvPr id="12" name="Rectangle 1051"/>
          <p:cNvSpPr>
            <a:spLocks noChangeArrowheads="1"/>
          </p:cNvSpPr>
          <p:nvPr/>
        </p:nvSpPr>
        <p:spPr bwMode="auto">
          <a:xfrm>
            <a:off x="5762625" y="3592810"/>
            <a:ext cx="71438" cy="71438"/>
          </a:xfrm>
          <a:prstGeom prst="rect">
            <a:avLst/>
          </a:prstGeom>
          <a:solidFill>
            <a:srgbClr val="FF0000"/>
          </a:solidFill>
          <a:ln w="19050">
            <a:solidFill>
              <a:srgbClr val="FF0000"/>
            </a:solidFill>
            <a:miter lim="800000"/>
            <a:headEnd/>
            <a:tailEnd/>
          </a:ln>
        </p:spPr>
        <p:txBody>
          <a:bodyPr wrap="none" anchor="ctr"/>
          <a:lstStyle/>
          <a:p>
            <a:pPr algn="ctr" eaLnBrk="1" hangingPunct="1">
              <a:lnSpc>
                <a:spcPct val="90000"/>
              </a:lnSpc>
              <a:spcBef>
                <a:spcPct val="0"/>
              </a:spcBef>
              <a:buFontTx/>
              <a:buNone/>
              <a:defRPr/>
            </a:pPr>
            <a:endParaRPr lang="en-AU" sz="2800" b="1">
              <a:solidFill>
                <a:srgbClr val="666699"/>
              </a:solidFill>
              <a:effectLst>
                <a:outerShdw blurRad="38100" dist="38100" dir="2700000" algn="tl">
                  <a:srgbClr val="000000">
                    <a:alpha val="43137"/>
                  </a:srgbClr>
                </a:outerShdw>
              </a:effectLst>
            </a:endParaRPr>
          </a:p>
        </p:txBody>
      </p:sp>
      <p:sp>
        <p:nvSpPr>
          <p:cNvPr id="13" name="Rectangle 1051"/>
          <p:cNvSpPr>
            <a:spLocks noChangeArrowheads="1"/>
          </p:cNvSpPr>
          <p:nvPr/>
        </p:nvSpPr>
        <p:spPr bwMode="auto">
          <a:xfrm>
            <a:off x="6205538" y="3848398"/>
            <a:ext cx="71437" cy="71437"/>
          </a:xfrm>
          <a:prstGeom prst="rect">
            <a:avLst/>
          </a:prstGeom>
          <a:solidFill>
            <a:srgbClr val="FF0000"/>
          </a:solidFill>
          <a:ln w="19050">
            <a:solidFill>
              <a:srgbClr val="FF0000"/>
            </a:solidFill>
            <a:miter lim="800000"/>
            <a:headEnd/>
            <a:tailEnd/>
          </a:ln>
        </p:spPr>
        <p:txBody>
          <a:bodyPr wrap="none" anchor="ctr"/>
          <a:lstStyle/>
          <a:p>
            <a:pPr algn="ctr" eaLnBrk="1" hangingPunct="1">
              <a:lnSpc>
                <a:spcPct val="90000"/>
              </a:lnSpc>
              <a:spcBef>
                <a:spcPct val="0"/>
              </a:spcBef>
              <a:buFontTx/>
              <a:buNone/>
              <a:defRPr/>
            </a:pPr>
            <a:endParaRPr lang="en-AU" sz="2800" b="1">
              <a:solidFill>
                <a:srgbClr val="666699"/>
              </a:solidFill>
              <a:effectLst>
                <a:outerShdw blurRad="38100" dist="38100" dir="2700000" algn="tl">
                  <a:srgbClr val="000000">
                    <a:alpha val="43137"/>
                  </a:srgbClr>
                </a:outerShdw>
              </a:effectLst>
            </a:endParaRPr>
          </a:p>
        </p:txBody>
      </p:sp>
      <p:sp>
        <p:nvSpPr>
          <p:cNvPr id="14" name="Rectangle 1051"/>
          <p:cNvSpPr>
            <a:spLocks noChangeArrowheads="1"/>
          </p:cNvSpPr>
          <p:nvPr/>
        </p:nvSpPr>
        <p:spPr bwMode="auto">
          <a:xfrm>
            <a:off x="6418263" y="3761085"/>
            <a:ext cx="71437" cy="71438"/>
          </a:xfrm>
          <a:prstGeom prst="rect">
            <a:avLst/>
          </a:prstGeom>
          <a:solidFill>
            <a:srgbClr val="FF0000"/>
          </a:solidFill>
          <a:ln w="19050">
            <a:solidFill>
              <a:srgbClr val="FF0000"/>
            </a:solidFill>
            <a:miter lim="800000"/>
            <a:headEnd/>
            <a:tailEnd/>
          </a:ln>
        </p:spPr>
        <p:txBody>
          <a:bodyPr wrap="none" anchor="ctr"/>
          <a:lstStyle/>
          <a:p>
            <a:pPr algn="ctr" eaLnBrk="1" hangingPunct="1">
              <a:lnSpc>
                <a:spcPct val="90000"/>
              </a:lnSpc>
              <a:spcBef>
                <a:spcPct val="0"/>
              </a:spcBef>
              <a:buFontTx/>
              <a:buNone/>
              <a:defRPr/>
            </a:pPr>
            <a:endParaRPr lang="en-AU" sz="2800" b="1">
              <a:solidFill>
                <a:srgbClr val="666699"/>
              </a:solidFill>
              <a:effectLst>
                <a:outerShdw blurRad="38100" dist="38100" dir="2700000" algn="tl">
                  <a:srgbClr val="000000">
                    <a:alpha val="43137"/>
                  </a:srgbClr>
                </a:outerShdw>
              </a:effectLst>
            </a:endParaRPr>
          </a:p>
        </p:txBody>
      </p:sp>
      <p:sp>
        <p:nvSpPr>
          <p:cNvPr id="15" name="Rectangle 12"/>
          <p:cNvSpPr>
            <a:spLocks noChangeArrowheads="1"/>
          </p:cNvSpPr>
          <p:nvPr/>
        </p:nvSpPr>
        <p:spPr bwMode="auto">
          <a:xfrm>
            <a:off x="5402263" y="3942060"/>
            <a:ext cx="2490787" cy="598488"/>
          </a:xfrm>
          <a:prstGeom prst="rect">
            <a:avLst/>
          </a:prstGeom>
          <a:noFill/>
          <a:ln w="9525">
            <a:noFill/>
            <a:miter lim="800000"/>
            <a:headEnd/>
            <a:tailEnd/>
          </a:ln>
          <a:effectLst/>
        </p:spPr>
        <p:txBody>
          <a:bodyPr/>
          <a:lstStyle/>
          <a:p>
            <a:pPr algn="ctr">
              <a:spcBef>
                <a:spcPct val="30000"/>
              </a:spcBef>
              <a:spcAft>
                <a:spcPct val="20000"/>
              </a:spcAft>
              <a:buFont typeface="Wingdings" pitchFamily="2" charset="2"/>
              <a:buNone/>
              <a:defRPr/>
            </a:pPr>
            <a:r>
              <a:rPr lang="hr-HR" sz="1800" b="1">
                <a:solidFill>
                  <a:srgbClr val="FFFF00"/>
                </a:solidFill>
                <a:effectLst>
                  <a:outerShdw blurRad="38100" dist="38100" dir="2700000" algn="tl">
                    <a:srgbClr val="000000"/>
                  </a:outerShdw>
                </a:effectLst>
              </a:rPr>
              <a:t>WACA (</a:t>
            </a:r>
            <a:r>
              <a:rPr lang="hr-HR" sz="1800" b="1" u="sng">
                <a:solidFill>
                  <a:srgbClr val="FFFF00"/>
                </a:solidFill>
                <a:effectLst>
                  <a:outerShdw blurRad="38100" dist="38100" dir="2700000" algn="tl">
                    <a:srgbClr val="000000"/>
                  </a:outerShdw>
                </a:effectLst>
              </a:rPr>
              <a:t>200</a:t>
            </a:r>
            <a:r>
              <a:rPr lang="hr-HR" sz="1800" b="1">
                <a:solidFill>
                  <a:srgbClr val="FFFF00"/>
                </a:solidFill>
                <a:effectLst>
                  <a:outerShdw blurRad="38100" dist="38100" dir="2700000" algn="tl">
                    <a:srgbClr val="000000"/>
                  </a:outerShdw>
                </a:effectLst>
              </a:rPr>
              <a:t>, 500N, 500S)</a:t>
            </a:r>
            <a:r>
              <a:rPr lang="hr-HR" sz="1800" b="1">
                <a:effectLst>
                  <a:outerShdw blurRad="38100" dist="38100" dir="2700000" algn="tl">
                    <a:srgbClr val="000000"/>
                  </a:outerShdw>
                </a:effectLst>
              </a:rPr>
              <a:t> </a:t>
            </a:r>
          </a:p>
        </p:txBody>
      </p:sp>
      <p:sp>
        <p:nvSpPr>
          <p:cNvPr id="16" name="Rectangle 1051"/>
          <p:cNvSpPr>
            <a:spLocks noChangeArrowheads="1"/>
          </p:cNvSpPr>
          <p:nvPr/>
        </p:nvSpPr>
        <p:spPr bwMode="auto">
          <a:xfrm>
            <a:off x="6948835" y="3789610"/>
            <a:ext cx="71437" cy="71438"/>
          </a:xfrm>
          <a:prstGeom prst="rect">
            <a:avLst/>
          </a:prstGeom>
          <a:solidFill>
            <a:srgbClr val="FFFF00"/>
          </a:solidFill>
          <a:ln w="19050">
            <a:solidFill>
              <a:srgbClr val="FFFF00"/>
            </a:solidFill>
            <a:miter lim="800000"/>
            <a:headEnd/>
            <a:tailEnd/>
          </a:ln>
        </p:spPr>
        <p:txBody>
          <a:bodyPr wrap="none" anchor="ctr"/>
          <a:lstStyle/>
          <a:p>
            <a:pPr algn="ctr" eaLnBrk="1" hangingPunct="1">
              <a:lnSpc>
                <a:spcPct val="90000"/>
              </a:lnSpc>
              <a:spcBef>
                <a:spcPct val="0"/>
              </a:spcBef>
              <a:buFontTx/>
              <a:buNone/>
              <a:defRPr/>
            </a:pPr>
            <a:endParaRPr lang="en-AU" sz="2800" b="1">
              <a:solidFill>
                <a:srgbClr val="666699"/>
              </a:solidFill>
              <a:effectLst>
                <a:outerShdw blurRad="38100" dist="38100" dir="2700000" algn="tl">
                  <a:srgbClr val="000000">
                    <a:alpha val="43137"/>
                  </a:srgbClr>
                </a:outerShdw>
              </a:effectLst>
            </a:endParaRPr>
          </a:p>
        </p:txBody>
      </p:sp>
      <p:sp>
        <p:nvSpPr>
          <p:cNvPr id="17" name="Rectangle 16"/>
          <p:cNvSpPr/>
          <p:nvPr/>
        </p:nvSpPr>
        <p:spPr>
          <a:xfrm>
            <a:off x="899592" y="330568"/>
            <a:ext cx="2140330" cy="646331"/>
          </a:xfrm>
          <a:prstGeom prst="rect">
            <a:avLst/>
          </a:prstGeom>
          <a:solidFill>
            <a:schemeClr val="bg1"/>
          </a:solidFill>
        </p:spPr>
        <p:txBody>
          <a:bodyPr wrap="none">
            <a:spAutoFit/>
          </a:bodyPr>
          <a:lstStyle/>
          <a:p>
            <a:r>
              <a:rPr lang="en-AU" sz="3600" dirty="0" smtClean="0">
                <a:solidFill>
                  <a:srgbClr val="002060"/>
                </a:solidFill>
              </a:rPr>
              <a:t>Moorings</a:t>
            </a:r>
            <a:endParaRPr lang="en-AU" sz="3600" dirty="0"/>
          </a:p>
        </p:txBody>
      </p:sp>
    </p:spTree>
    <p:extLst>
      <p:ext uri="{BB962C8B-B14F-4D97-AF65-F5344CB8AC3E}">
        <p14:creationId xmlns:p14="http://schemas.microsoft.com/office/powerpoint/2010/main" val="321799746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5795" r="16236"/>
          <a:stretch/>
        </p:blipFill>
        <p:spPr>
          <a:xfrm>
            <a:off x="6479704" y="898472"/>
            <a:ext cx="2664296" cy="235324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7284"/>
          <a:stretch/>
        </p:blipFill>
        <p:spPr>
          <a:xfrm>
            <a:off x="0" y="836712"/>
            <a:ext cx="6919426" cy="213550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6719"/>
          <a:stretch/>
        </p:blipFill>
        <p:spPr>
          <a:xfrm>
            <a:off x="38134" y="2780928"/>
            <a:ext cx="6881292" cy="2136668"/>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6923"/>
          <a:stretch/>
        </p:blipFill>
        <p:spPr>
          <a:xfrm>
            <a:off x="-26996" y="4653136"/>
            <a:ext cx="6872219" cy="2129186"/>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b="7681"/>
          <a:stretch/>
        </p:blipFill>
        <p:spPr>
          <a:xfrm>
            <a:off x="107504" y="4653136"/>
            <a:ext cx="7047437" cy="2165715"/>
          </a:xfrm>
          <a:prstGeom prst="rect">
            <a:avLst/>
          </a:prstGeom>
        </p:spPr>
      </p:pic>
      <p:sp>
        <p:nvSpPr>
          <p:cNvPr id="7" name="Rectangle 2"/>
          <p:cNvSpPr txBox="1">
            <a:spLocks noChangeArrowheads="1"/>
          </p:cNvSpPr>
          <p:nvPr/>
        </p:nvSpPr>
        <p:spPr>
          <a:xfrm>
            <a:off x="107504" y="116632"/>
            <a:ext cx="6176143" cy="633412"/>
          </a:xfrm>
          <a:prstGeom prst="rect">
            <a:avLst/>
          </a:prstGeom>
        </p:spPr>
        <p:txBody>
          <a:bodyPr/>
          <a:lstStyle/>
          <a:p>
            <a:pPr eaLnBrk="0" hangingPunct="0">
              <a:defRPr/>
            </a:pPr>
            <a:r>
              <a:rPr lang="en-US" sz="3600" kern="0" dirty="0" smtClean="0">
                <a:solidFill>
                  <a:srgbClr val="002060"/>
                </a:solidFill>
                <a:latin typeface="+mj-lt"/>
                <a:cs typeface="+mj-cs"/>
              </a:rPr>
              <a:t>Two Rocks 06 Aug 2012</a:t>
            </a:r>
            <a:endParaRPr lang="el-GR" sz="3600" kern="0" dirty="0">
              <a:solidFill>
                <a:srgbClr val="002060"/>
              </a:solidFill>
              <a:latin typeface="+mj-lt"/>
              <a:cs typeface="+mj-cs"/>
            </a:endParaRPr>
          </a:p>
        </p:txBody>
      </p:sp>
    </p:spTree>
    <p:extLst>
      <p:ext uri="{BB962C8B-B14F-4D97-AF65-F5344CB8AC3E}">
        <p14:creationId xmlns:p14="http://schemas.microsoft.com/office/powerpoint/2010/main" val="314754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2.sese.uwa.edu.au/~hollings/slocum_portal/unit281/Pilbara-23Jul12/sci_transects/unit281_density_xsec_miss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15" y="1457250"/>
            <a:ext cx="7787662" cy="25922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2.sese.uwa.edu.au/~hollings/slocum_portal/unit281/Pilbara-23Jul12/sci_transects/unit281_b700_xsec_miss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87" y="4077072"/>
            <a:ext cx="7787662" cy="25922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19967" y="116632"/>
            <a:ext cx="6176143" cy="633412"/>
          </a:xfrm>
          <a:prstGeom prst="rect">
            <a:avLst/>
          </a:prstGeom>
        </p:spPr>
        <p:txBody>
          <a:bodyPr/>
          <a:lstStyle/>
          <a:p>
            <a:pPr eaLnBrk="0" hangingPunct="0">
              <a:defRPr/>
            </a:pPr>
            <a:r>
              <a:rPr lang="en-US" sz="3600" kern="0" dirty="0" smtClean="0">
                <a:solidFill>
                  <a:srgbClr val="002060"/>
                </a:solidFill>
                <a:latin typeface="+mj-lt"/>
                <a:cs typeface="+mj-cs"/>
              </a:rPr>
              <a:t>Pilbara 01 Aug 2012</a:t>
            </a:r>
            <a:endParaRPr lang="el-GR" sz="3600" kern="0" dirty="0">
              <a:solidFill>
                <a:srgbClr val="002060"/>
              </a:solidFill>
              <a:latin typeface="+mj-lt"/>
              <a:cs typeface="+mj-cs"/>
            </a:endParaRPr>
          </a:p>
        </p:txBody>
      </p:sp>
    </p:spTree>
    <p:extLst>
      <p:ext uri="{BB962C8B-B14F-4D97-AF65-F5344CB8AC3E}">
        <p14:creationId xmlns:p14="http://schemas.microsoft.com/office/powerpoint/2010/main" val="331462687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DCP0032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0419" name="Text Box 2"/>
          <p:cNvSpPr txBox="1">
            <a:spLocks noChangeArrowheads="1"/>
          </p:cNvSpPr>
          <p:nvPr/>
        </p:nvSpPr>
        <p:spPr bwMode="auto">
          <a:xfrm>
            <a:off x="762000" y="465138"/>
            <a:ext cx="1339850" cy="822325"/>
          </a:xfrm>
          <a:prstGeom prst="rect">
            <a:avLst/>
          </a:prstGeom>
          <a:noFill/>
          <a:ln w="12700">
            <a:noFill/>
            <a:miter lim="800000"/>
            <a:headEnd/>
            <a:tailEnd/>
          </a:ln>
        </p:spPr>
        <p:txBody>
          <a:bodyPr anchor="ctr">
            <a:spAutoFit/>
          </a:bodyPr>
          <a:lstStyle/>
          <a:p>
            <a:endParaRPr lang="en-US"/>
          </a:p>
          <a:p>
            <a:endParaRPr lang="en-US"/>
          </a:p>
        </p:txBody>
      </p:sp>
      <p:sp>
        <p:nvSpPr>
          <p:cNvPr id="60420" name="Text Box 3"/>
          <p:cNvSpPr txBox="1">
            <a:spLocks noChangeArrowheads="1"/>
          </p:cNvSpPr>
          <p:nvPr/>
        </p:nvSpPr>
        <p:spPr bwMode="auto">
          <a:xfrm>
            <a:off x="1950748" y="116632"/>
            <a:ext cx="5131533" cy="1323439"/>
          </a:xfrm>
          <a:prstGeom prst="rect">
            <a:avLst/>
          </a:prstGeom>
          <a:noFill/>
          <a:ln w="12700">
            <a:noFill/>
            <a:miter lim="800000"/>
            <a:headEnd/>
            <a:tailEnd/>
          </a:ln>
        </p:spPr>
        <p:txBody>
          <a:bodyPr wrap="none">
            <a:spAutoFit/>
          </a:bodyPr>
          <a:lstStyle/>
          <a:p>
            <a:pPr algn="ctr"/>
            <a:r>
              <a:rPr lang="en-US" sz="4000" dirty="0" smtClean="0">
                <a:latin typeface="Times New Roman" pitchFamily="18" charset="0"/>
                <a:cs typeface="Times New Roman" pitchFamily="18" charset="0"/>
              </a:rPr>
              <a:t>Integrated observations:</a:t>
            </a:r>
          </a:p>
          <a:p>
            <a:pPr algn="ctr"/>
            <a:r>
              <a:rPr lang="en-US" sz="4000" dirty="0" smtClean="0">
                <a:latin typeface="Times New Roman" pitchFamily="18" charset="0"/>
                <a:cs typeface="Times New Roman" pitchFamily="18" charset="0"/>
              </a:rPr>
              <a:t>GREAT POTENTIAL</a:t>
            </a:r>
            <a:endParaRPr lang="en-US" sz="4000" dirty="0">
              <a:latin typeface="Times New Roman" pitchFamily="18" charset="0"/>
              <a:cs typeface="Times New Roman" pitchFamily="18" charset="0"/>
            </a:endParaRPr>
          </a:p>
        </p:txBody>
      </p:sp>
      <p:pic>
        <p:nvPicPr>
          <p:cNvPr id="6" name="Content Placeholder 3" descr="27_IMG_2106.jpg"/>
          <p:cNvPicPr>
            <a:picLocks noChangeAspect="1"/>
          </p:cNvPicPr>
          <p:nvPr/>
        </p:nvPicPr>
        <p:blipFill>
          <a:blip r:embed="rId3" cstate="print"/>
          <a:stretch>
            <a:fillRect/>
          </a:stretch>
        </p:blipFill>
        <p:spPr>
          <a:xfrm>
            <a:off x="107504" y="3645023"/>
            <a:ext cx="2232248" cy="2976331"/>
          </a:xfrm>
          <a:prstGeom prst="rect">
            <a:avLst/>
          </a:prstGeom>
        </p:spPr>
      </p:pic>
      <p:pic>
        <p:nvPicPr>
          <p:cNvPr id="8" name="Picture 7" descr="DSCF0674.JPG"/>
          <p:cNvPicPr>
            <a:picLocks noChangeAspect="1"/>
          </p:cNvPicPr>
          <p:nvPr/>
        </p:nvPicPr>
        <p:blipFill>
          <a:blip r:embed="rId4" cstate="print"/>
          <a:srcRect l="13513" r="8108"/>
          <a:stretch>
            <a:fillRect/>
          </a:stretch>
        </p:blipFill>
        <p:spPr>
          <a:xfrm>
            <a:off x="5940152" y="3645023"/>
            <a:ext cx="3168352" cy="3031785"/>
          </a:xfrm>
          <a:prstGeom prst="rect">
            <a:avLst/>
          </a:prstGeom>
        </p:spPr>
      </p:pic>
      <p:sp>
        <p:nvSpPr>
          <p:cNvPr id="2" name="Rectangle 1"/>
          <p:cNvSpPr/>
          <p:nvPr/>
        </p:nvSpPr>
        <p:spPr>
          <a:xfrm>
            <a:off x="1382395" y="1916832"/>
            <a:ext cx="6429965" cy="461665"/>
          </a:xfrm>
          <a:prstGeom prst="rect">
            <a:avLst/>
          </a:prstGeom>
        </p:spPr>
        <p:txBody>
          <a:bodyPr wrap="none">
            <a:spAutoFit/>
          </a:bodyPr>
          <a:lstStyle/>
          <a:p>
            <a:r>
              <a:rPr lang="en-US" dirty="0" smtClean="0">
                <a:latin typeface="Times New Roman" pitchFamily="18" charset="0"/>
                <a:cs typeface="Times New Roman" pitchFamily="18" charset="0"/>
              </a:rPr>
              <a:t>Moorings + Gliders + HF Radar + Remote sensing</a:t>
            </a:r>
            <a:endParaRPr lang="en-AU" dirty="0"/>
          </a:p>
        </p:txBody>
      </p:sp>
      <p:pic>
        <p:nvPicPr>
          <p:cNvPr id="9" name="Picture 5" descr="fremantle-rad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3933056"/>
            <a:ext cx="3348979" cy="223224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81175" y="404664"/>
            <a:ext cx="5832202"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AU" sz="3200" dirty="0">
                <a:solidFill>
                  <a:srgbClr val="002060"/>
                </a:solidFill>
              </a:rPr>
              <a:t>Pygmy blue whale tracking from Perth Canyon passive observatory</a:t>
            </a:r>
          </a:p>
        </p:txBody>
      </p:sp>
      <p:grpSp>
        <p:nvGrpSpPr>
          <p:cNvPr id="4" name="Group 532"/>
          <p:cNvGrpSpPr>
            <a:grpSpLocks/>
          </p:cNvGrpSpPr>
          <p:nvPr/>
        </p:nvGrpSpPr>
        <p:grpSpPr bwMode="auto">
          <a:xfrm>
            <a:off x="200955" y="2910079"/>
            <a:ext cx="6755972" cy="3785529"/>
            <a:chOff x="194" y="543"/>
            <a:chExt cx="3502" cy="1708"/>
          </a:xfrm>
        </p:grpSpPr>
        <p:sp>
          <p:nvSpPr>
            <p:cNvPr id="5" name="Rectangle 401"/>
            <p:cNvSpPr>
              <a:spLocks noChangeArrowheads="1"/>
            </p:cNvSpPr>
            <p:nvPr/>
          </p:nvSpPr>
          <p:spPr bwMode="auto">
            <a:xfrm>
              <a:off x="489" y="575"/>
              <a:ext cx="3206" cy="1562"/>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 name="Line 402"/>
            <p:cNvSpPr>
              <a:spLocks noChangeShapeType="1"/>
            </p:cNvSpPr>
            <p:nvPr/>
          </p:nvSpPr>
          <p:spPr bwMode="auto">
            <a:xfrm>
              <a:off x="489" y="575"/>
              <a:ext cx="320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7" name="Line 403"/>
            <p:cNvSpPr>
              <a:spLocks noChangeShapeType="1"/>
            </p:cNvSpPr>
            <p:nvPr/>
          </p:nvSpPr>
          <p:spPr bwMode="auto">
            <a:xfrm>
              <a:off x="489" y="2137"/>
              <a:ext cx="320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8" name="Line 404"/>
            <p:cNvSpPr>
              <a:spLocks noChangeShapeType="1"/>
            </p:cNvSpPr>
            <p:nvPr/>
          </p:nvSpPr>
          <p:spPr bwMode="auto">
            <a:xfrm flipV="1">
              <a:off x="3695" y="575"/>
              <a:ext cx="1" cy="15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9" name="Line 405"/>
            <p:cNvSpPr>
              <a:spLocks noChangeShapeType="1"/>
            </p:cNvSpPr>
            <p:nvPr/>
          </p:nvSpPr>
          <p:spPr bwMode="auto">
            <a:xfrm flipV="1">
              <a:off x="489" y="575"/>
              <a:ext cx="1" cy="15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0" name="Line 406"/>
            <p:cNvSpPr>
              <a:spLocks noChangeShapeType="1"/>
            </p:cNvSpPr>
            <p:nvPr/>
          </p:nvSpPr>
          <p:spPr bwMode="auto">
            <a:xfrm>
              <a:off x="489" y="2137"/>
              <a:ext cx="320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1" name="Line 407"/>
            <p:cNvSpPr>
              <a:spLocks noChangeShapeType="1"/>
            </p:cNvSpPr>
            <p:nvPr/>
          </p:nvSpPr>
          <p:spPr bwMode="auto">
            <a:xfrm flipV="1">
              <a:off x="489" y="575"/>
              <a:ext cx="1" cy="15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2" name="Line 408"/>
            <p:cNvSpPr>
              <a:spLocks noChangeShapeType="1"/>
            </p:cNvSpPr>
            <p:nvPr/>
          </p:nvSpPr>
          <p:spPr bwMode="auto">
            <a:xfrm flipV="1">
              <a:off x="588" y="2136"/>
              <a:ext cx="2"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3" name="Line 409"/>
            <p:cNvSpPr>
              <a:spLocks noChangeShapeType="1"/>
            </p:cNvSpPr>
            <p:nvPr/>
          </p:nvSpPr>
          <p:spPr bwMode="auto">
            <a:xfrm>
              <a:off x="588" y="579"/>
              <a:ext cx="2" cy="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4" name="Rectangle 410"/>
            <p:cNvSpPr>
              <a:spLocks noChangeArrowheads="1"/>
            </p:cNvSpPr>
            <p:nvPr/>
          </p:nvSpPr>
          <p:spPr bwMode="auto">
            <a:xfrm>
              <a:off x="419" y="2174"/>
              <a:ext cx="25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a:solidFill>
                    <a:srgbClr val="000000"/>
                  </a:solidFill>
                </a:rPr>
                <a:t>01/12/09</a:t>
              </a:r>
              <a:endParaRPr lang="ru-RU" sz="800"/>
            </a:p>
          </p:txBody>
        </p:sp>
        <p:sp>
          <p:nvSpPr>
            <p:cNvPr id="15" name="Line 411"/>
            <p:cNvSpPr>
              <a:spLocks noChangeShapeType="1"/>
            </p:cNvSpPr>
            <p:nvPr/>
          </p:nvSpPr>
          <p:spPr bwMode="auto">
            <a:xfrm flipV="1">
              <a:off x="988" y="2136"/>
              <a:ext cx="1"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6" name="Line 412"/>
            <p:cNvSpPr>
              <a:spLocks noChangeShapeType="1"/>
            </p:cNvSpPr>
            <p:nvPr/>
          </p:nvSpPr>
          <p:spPr bwMode="auto">
            <a:xfrm>
              <a:off x="988" y="579"/>
              <a:ext cx="1" cy="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7" name="Rectangle 413"/>
            <p:cNvSpPr>
              <a:spLocks noChangeArrowheads="1"/>
            </p:cNvSpPr>
            <p:nvPr/>
          </p:nvSpPr>
          <p:spPr bwMode="auto">
            <a:xfrm>
              <a:off x="819" y="2174"/>
              <a:ext cx="25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a:solidFill>
                    <a:srgbClr val="000000"/>
                  </a:solidFill>
                </a:rPr>
                <a:t>01/01/10</a:t>
              </a:r>
              <a:endParaRPr lang="ru-RU" sz="800"/>
            </a:p>
          </p:txBody>
        </p:sp>
        <p:sp>
          <p:nvSpPr>
            <p:cNvPr id="18" name="Line 414"/>
            <p:cNvSpPr>
              <a:spLocks noChangeShapeType="1"/>
            </p:cNvSpPr>
            <p:nvPr/>
          </p:nvSpPr>
          <p:spPr bwMode="auto">
            <a:xfrm flipV="1">
              <a:off x="1382" y="2136"/>
              <a:ext cx="2"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19" name="Line 415"/>
            <p:cNvSpPr>
              <a:spLocks noChangeShapeType="1"/>
            </p:cNvSpPr>
            <p:nvPr/>
          </p:nvSpPr>
          <p:spPr bwMode="auto">
            <a:xfrm>
              <a:off x="1382" y="579"/>
              <a:ext cx="2" cy="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0" name="Rectangle 416"/>
            <p:cNvSpPr>
              <a:spLocks noChangeArrowheads="1"/>
            </p:cNvSpPr>
            <p:nvPr/>
          </p:nvSpPr>
          <p:spPr bwMode="auto">
            <a:xfrm>
              <a:off x="1213" y="2174"/>
              <a:ext cx="25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a:solidFill>
                    <a:srgbClr val="000000"/>
                  </a:solidFill>
                </a:rPr>
                <a:t>01/02/10</a:t>
              </a:r>
              <a:endParaRPr lang="ru-RU" sz="800"/>
            </a:p>
          </p:txBody>
        </p:sp>
        <p:sp>
          <p:nvSpPr>
            <p:cNvPr id="21" name="Line 417"/>
            <p:cNvSpPr>
              <a:spLocks noChangeShapeType="1"/>
            </p:cNvSpPr>
            <p:nvPr/>
          </p:nvSpPr>
          <p:spPr bwMode="auto">
            <a:xfrm flipV="1">
              <a:off x="1744" y="2136"/>
              <a:ext cx="1"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2" name="Line 418"/>
            <p:cNvSpPr>
              <a:spLocks noChangeShapeType="1"/>
            </p:cNvSpPr>
            <p:nvPr/>
          </p:nvSpPr>
          <p:spPr bwMode="auto">
            <a:xfrm>
              <a:off x="1744" y="579"/>
              <a:ext cx="1" cy="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3" name="Rectangle 419"/>
            <p:cNvSpPr>
              <a:spLocks noChangeArrowheads="1"/>
            </p:cNvSpPr>
            <p:nvPr/>
          </p:nvSpPr>
          <p:spPr bwMode="auto">
            <a:xfrm>
              <a:off x="1574" y="2174"/>
              <a:ext cx="25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a:solidFill>
                    <a:srgbClr val="000000"/>
                  </a:solidFill>
                </a:rPr>
                <a:t>01/03/10</a:t>
              </a:r>
              <a:endParaRPr lang="ru-RU" sz="800"/>
            </a:p>
          </p:txBody>
        </p:sp>
        <p:sp>
          <p:nvSpPr>
            <p:cNvPr id="24" name="Line 420"/>
            <p:cNvSpPr>
              <a:spLocks noChangeShapeType="1"/>
            </p:cNvSpPr>
            <p:nvPr/>
          </p:nvSpPr>
          <p:spPr bwMode="auto">
            <a:xfrm flipV="1">
              <a:off x="2138" y="2136"/>
              <a:ext cx="1"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5" name="Line 421"/>
            <p:cNvSpPr>
              <a:spLocks noChangeShapeType="1"/>
            </p:cNvSpPr>
            <p:nvPr/>
          </p:nvSpPr>
          <p:spPr bwMode="auto">
            <a:xfrm>
              <a:off x="2138" y="579"/>
              <a:ext cx="1" cy="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6" name="Rectangle 422"/>
            <p:cNvSpPr>
              <a:spLocks noChangeArrowheads="1"/>
            </p:cNvSpPr>
            <p:nvPr/>
          </p:nvSpPr>
          <p:spPr bwMode="auto">
            <a:xfrm>
              <a:off x="1968" y="2174"/>
              <a:ext cx="25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a:solidFill>
                    <a:srgbClr val="000000"/>
                  </a:solidFill>
                </a:rPr>
                <a:t>01/04/10</a:t>
              </a:r>
              <a:endParaRPr lang="ru-RU" sz="800"/>
            </a:p>
          </p:txBody>
        </p:sp>
        <p:sp>
          <p:nvSpPr>
            <p:cNvPr id="27" name="Line 423"/>
            <p:cNvSpPr>
              <a:spLocks noChangeShapeType="1"/>
            </p:cNvSpPr>
            <p:nvPr/>
          </p:nvSpPr>
          <p:spPr bwMode="auto">
            <a:xfrm flipV="1">
              <a:off x="2528" y="2136"/>
              <a:ext cx="2"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 name="Line 424"/>
            <p:cNvSpPr>
              <a:spLocks noChangeShapeType="1"/>
            </p:cNvSpPr>
            <p:nvPr/>
          </p:nvSpPr>
          <p:spPr bwMode="auto">
            <a:xfrm>
              <a:off x="2528" y="579"/>
              <a:ext cx="2" cy="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9" name="Rectangle 425"/>
            <p:cNvSpPr>
              <a:spLocks noChangeArrowheads="1"/>
            </p:cNvSpPr>
            <p:nvPr/>
          </p:nvSpPr>
          <p:spPr bwMode="auto">
            <a:xfrm>
              <a:off x="2357" y="2174"/>
              <a:ext cx="25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a:solidFill>
                    <a:srgbClr val="000000"/>
                  </a:solidFill>
                </a:rPr>
                <a:t>01/05/10</a:t>
              </a:r>
              <a:endParaRPr lang="ru-RU" sz="800"/>
            </a:p>
          </p:txBody>
        </p:sp>
        <p:sp>
          <p:nvSpPr>
            <p:cNvPr id="30" name="Line 426"/>
            <p:cNvSpPr>
              <a:spLocks noChangeShapeType="1"/>
            </p:cNvSpPr>
            <p:nvPr/>
          </p:nvSpPr>
          <p:spPr bwMode="auto">
            <a:xfrm flipV="1">
              <a:off x="2923" y="2136"/>
              <a:ext cx="1"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1" name="Line 427"/>
            <p:cNvSpPr>
              <a:spLocks noChangeShapeType="1"/>
            </p:cNvSpPr>
            <p:nvPr/>
          </p:nvSpPr>
          <p:spPr bwMode="auto">
            <a:xfrm>
              <a:off x="2923" y="579"/>
              <a:ext cx="1" cy="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2" name="Rectangle 428"/>
            <p:cNvSpPr>
              <a:spLocks noChangeArrowheads="1"/>
            </p:cNvSpPr>
            <p:nvPr/>
          </p:nvSpPr>
          <p:spPr bwMode="auto">
            <a:xfrm>
              <a:off x="2752" y="2174"/>
              <a:ext cx="25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a:solidFill>
                    <a:srgbClr val="000000"/>
                  </a:solidFill>
                </a:rPr>
                <a:t>01/06/10</a:t>
              </a:r>
              <a:endParaRPr lang="ru-RU" sz="800"/>
            </a:p>
          </p:txBody>
        </p:sp>
        <p:sp>
          <p:nvSpPr>
            <p:cNvPr id="33" name="Line 429"/>
            <p:cNvSpPr>
              <a:spLocks noChangeShapeType="1"/>
            </p:cNvSpPr>
            <p:nvPr/>
          </p:nvSpPr>
          <p:spPr bwMode="auto">
            <a:xfrm flipV="1">
              <a:off x="3306" y="2136"/>
              <a:ext cx="1"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4" name="Line 430"/>
            <p:cNvSpPr>
              <a:spLocks noChangeShapeType="1"/>
            </p:cNvSpPr>
            <p:nvPr/>
          </p:nvSpPr>
          <p:spPr bwMode="auto">
            <a:xfrm>
              <a:off x="3306" y="579"/>
              <a:ext cx="1" cy="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5" name="Rectangle 431"/>
            <p:cNvSpPr>
              <a:spLocks noChangeArrowheads="1"/>
            </p:cNvSpPr>
            <p:nvPr/>
          </p:nvSpPr>
          <p:spPr bwMode="auto">
            <a:xfrm>
              <a:off x="3136" y="2174"/>
              <a:ext cx="25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a:solidFill>
                    <a:srgbClr val="000000"/>
                  </a:solidFill>
                </a:rPr>
                <a:t>01/07/10</a:t>
              </a:r>
              <a:endParaRPr lang="ru-RU" sz="800"/>
            </a:p>
          </p:txBody>
        </p:sp>
        <p:sp>
          <p:nvSpPr>
            <p:cNvPr id="36" name="Line 432"/>
            <p:cNvSpPr>
              <a:spLocks noChangeShapeType="1"/>
            </p:cNvSpPr>
            <p:nvPr/>
          </p:nvSpPr>
          <p:spPr bwMode="auto">
            <a:xfrm>
              <a:off x="489" y="2137"/>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7" name="Line 433"/>
            <p:cNvSpPr>
              <a:spLocks noChangeShapeType="1"/>
            </p:cNvSpPr>
            <p:nvPr/>
          </p:nvSpPr>
          <p:spPr bwMode="auto">
            <a:xfrm flipH="1">
              <a:off x="3662" y="2137"/>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38" name="Rectangle 434"/>
            <p:cNvSpPr>
              <a:spLocks noChangeArrowheads="1"/>
            </p:cNvSpPr>
            <p:nvPr/>
          </p:nvSpPr>
          <p:spPr bwMode="auto">
            <a:xfrm>
              <a:off x="420" y="2101"/>
              <a:ext cx="3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a:solidFill>
                    <a:srgbClr val="000000"/>
                  </a:solidFill>
                </a:rPr>
                <a:t>0</a:t>
              </a:r>
              <a:endParaRPr lang="ru-RU" sz="800"/>
            </a:p>
          </p:txBody>
        </p:sp>
        <p:sp>
          <p:nvSpPr>
            <p:cNvPr id="39" name="Line 435"/>
            <p:cNvSpPr>
              <a:spLocks noChangeShapeType="1"/>
            </p:cNvSpPr>
            <p:nvPr/>
          </p:nvSpPr>
          <p:spPr bwMode="auto">
            <a:xfrm>
              <a:off x="489" y="1914"/>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40" name="Line 436"/>
            <p:cNvSpPr>
              <a:spLocks noChangeShapeType="1"/>
            </p:cNvSpPr>
            <p:nvPr/>
          </p:nvSpPr>
          <p:spPr bwMode="auto">
            <a:xfrm flipH="1">
              <a:off x="3662" y="1914"/>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41" name="Rectangle 437"/>
            <p:cNvSpPr>
              <a:spLocks noChangeArrowheads="1"/>
            </p:cNvSpPr>
            <p:nvPr/>
          </p:nvSpPr>
          <p:spPr bwMode="auto">
            <a:xfrm>
              <a:off x="353" y="1878"/>
              <a:ext cx="10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a:solidFill>
                    <a:srgbClr val="000000"/>
                  </a:solidFill>
                </a:rPr>
                <a:t>200</a:t>
              </a:r>
              <a:endParaRPr lang="ru-RU" sz="800"/>
            </a:p>
          </p:txBody>
        </p:sp>
        <p:sp>
          <p:nvSpPr>
            <p:cNvPr id="42" name="Line 438"/>
            <p:cNvSpPr>
              <a:spLocks noChangeShapeType="1"/>
            </p:cNvSpPr>
            <p:nvPr/>
          </p:nvSpPr>
          <p:spPr bwMode="auto">
            <a:xfrm>
              <a:off x="489" y="1692"/>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43" name="Line 439"/>
            <p:cNvSpPr>
              <a:spLocks noChangeShapeType="1"/>
            </p:cNvSpPr>
            <p:nvPr/>
          </p:nvSpPr>
          <p:spPr bwMode="auto">
            <a:xfrm flipH="1">
              <a:off x="3662" y="1692"/>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44" name="Rectangle 440"/>
            <p:cNvSpPr>
              <a:spLocks noChangeArrowheads="1"/>
            </p:cNvSpPr>
            <p:nvPr/>
          </p:nvSpPr>
          <p:spPr bwMode="auto">
            <a:xfrm>
              <a:off x="353" y="1656"/>
              <a:ext cx="10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a:solidFill>
                    <a:srgbClr val="000000"/>
                  </a:solidFill>
                </a:rPr>
                <a:t>400</a:t>
              </a:r>
              <a:endParaRPr lang="ru-RU" sz="800"/>
            </a:p>
          </p:txBody>
        </p:sp>
        <p:sp>
          <p:nvSpPr>
            <p:cNvPr id="45" name="Line 441"/>
            <p:cNvSpPr>
              <a:spLocks noChangeShapeType="1"/>
            </p:cNvSpPr>
            <p:nvPr/>
          </p:nvSpPr>
          <p:spPr bwMode="auto">
            <a:xfrm>
              <a:off x="489" y="1469"/>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46" name="Line 442"/>
            <p:cNvSpPr>
              <a:spLocks noChangeShapeType="1"/>
            </p:cNvSpPr>
            <p:nvPr/>
          </p:nvSpPr>
          <p:spPr bwMode="auto">
            <a:xfrm flipH="1">
              <a:off x="3662" y="1469"/>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47" name="Rectangle 443"/>
            <p:cNvSpPr>
              <a:spLocks noChangeArrowheads="1"/>
            </p:cNvSpPr>
            <p:nvPr/>
          </p:nvSpPr>
          <p:spPr bwMode="auto">
            <a:xfrm>
              <a:off x="353" y="1433"/>
              <a:ext cx="10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a:solidFill>
                    <a:srgbClr val="000000"/>
                  </a:solidFill>
                </a:rPr>
                <a:t>600</a:t>
              </a:r>
              <a:endParaRPr lang="ru-RU" sz="800"/>
            </a:p>
          </p:txBody>
        </p:sp>
        <p:sp>
          <p:nvSpPr>
            <p:cNvPr id="48" name="Line 444"/>
            <p:cNvSpPr>
              <a:spLocks noChangeShapeType="1"/>
            </p:cNvSpPr>
            <p:nvPr/>
          </p:nvSpPr>
          <p:spPr bwMode="auto">
            <a:xfrm>
              <a:off x="489" y="1247"/>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49" name="Line 445"/>
            <p:cNvSpPr>
              <a:spLocks noChangeShapeType="1"/>
            </p:cNvSpPr>
            <p:nvPr/>
          </p:nvSpPr>
          <p:spPr bwMode="auto">
            <a:xfrm flipH="1">
              <a:off x="3662" y="1247"/>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50" name="Rectangle 446"/>
            <p:cNvSpPr>
              <a:spLocks noChangeArrowheads="1"/>
            </p:cNvSpPr>
            <p:nvPr/>
          </p:nvSpPr>
          <p:spPr bwMode="auto">
            <a:xfrm>
              <a:off x="353" y="1211"/>
              <a:ext cx="10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a:solidFill>
                    <a:srgbClr val="000000"/>
                  </a:solidFill>
                </a:rPr>
                <a:t>800</a:t>
              </a:r>
              <a:endParaRPr lang="ru-RU" sz="800"/>
            </a:p>
          </p:txBody>
        </p:sp>
        <p:sp>
          <p:nvSpPr>
            <p:cNvPr id="51" name="Line 447"/>
            <p:cNvSpPr>
              <a:spLocks noChangeShapeType="1"/>
            </p:cNvSpPr>
            <p:nvPr/>
          </p:nvSpPr>
          <p:spPr bwMode="auto">
            <a:xfrm>
              <a:off x="489" y="1024"/>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52" name="Line 448"/>
            <p:cNvSpPr>
              <a:spLocks noChangeShapeType="1"/>
            </p:cNvSpPr>
            <p:nvPr/>
          </p:nvSpPr>
          <p:spPr bwMode="auto">
            <a:xfrm flipH="1">
              <a:off x="3662" y="1024"/>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53" name="Rectangle 449"/>
            <p:cNvSpPr>
              <a:spLocks noChangeArrowheads="1"/>
            </p:cNvSpPr>
            <p:nvPr/>
          </p:nvSpPr>
          <p:spPr bwMode="auto">
            <a:xfrm>
              <a:off x="332" y="988"/>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a:solidFill>
                    <a:srgbClr val="000000"/>
                  </a:solidFill>
                </a:rPr>
                <a:t>1000</a:t>
              </a:r>
              <a:endParaRPr lang="ru-RU" sz="800"/>
            </a:p>
          </p:txBody>
        </p:sp>
        <p:sp>
          <p:nvSpPr>
            <p:cNvPr id="54" name="Line 450"/>
            <p:cNvSpPr>
              <a:spLocks noChangeShapeType="1"/>
            </p:cNvSpPr>
            <p:nvPr/>
          </p:nvSpPr>
          <p:spPr bwMode="auto">
            <a:xfrm>
              <a:off x="489" y="802"/>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55" name="Line 451"/>
            <p:cNvSpPr>
              <a:spLocks noChangeShapeType="1"/>
            </p:cNvSpPr>
            <p:nvPr/>
          </p:nvSpPr>
          <p:spPr bwMode="auto">
            <a:xfrm flipH="1">
              <a:off x="3662" y="802"/>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56" name="Rectangle 452"/>
            <p:cNvSpPr>
              <a:spLocks noChangeArrowheads="1"/>
            </p:cNvSpPr>
            <p:nvPr/>
          </p:nvSpPr>
          <p:spPr bwMode="auto">
            <a:xfrm>
              <a:off x="332" y="766"/>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a:solidFill>
                    <a:srgbClr val="000000"/>
                  </a:solidFill>
                </a:rPr>
                <a:t>1200</a:t>
              </a:r>
              <a:endParaRPr lang="ru-RU" sz="800"/>
            </a:p>
          </p:txBody>
        </p:sp>
        <p:sp>
          <p:nvSpPr>
            <p:cNvPr id="57" name="Line 453"/>
            <p:cNvSpPr>
              <a:spLocks noChangeShapeType="1"/>
            </p:cNvSpPr>
            <p:nvPr/>
          </p:nvSpPr>
          <p:spPr bwMode="auto">
            <a:xfrm>
              <a:off x="489" y="579"/>
              <a:ext cx="2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58" name="Line 454"/>
            <p:cNvSpPr>
              <a:spLocks noChangeShapeType="1"/>
            </p:cNvSpPr>
            <p:nvPr/>
          </p:nvSpPr>
          <p:spPr bwMode="auto">
            <a:xfrm flipH="1">
              <a:off x="3662" y="579"/>
              <a:ext cx="3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59" name="Rectangle 455"/>
            <p:cNvSpPr>
              <a:spLocks noChangeArrowheads="1"/>
            </p:cNvSpPr>
            <p:nvPr/>
          </p:nvSpPr>
          <p:spPr bwMode="auto">
            <a:xfrm>
              <a:off x="332" y="543"/>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a:solidFill>
                    <a:srgbClr val="000000"/>
                  </a:solidFill>
                </a:rPr>
                <a:t>1400</a:t>
              </a:r>
              <a:endParaRPr lang="ru-RU" sz="800"/>
            </a:p>
          </p:txBody>
        </p:sp>
        <p:sp>
          <p:nvSpPr>
            <p:cNvPr id="60" name="Line 456"/>
            <p:cNvSpPr>
              <a:spLocks noChangeShapeType="1"/>
            </p:cNvSpPr>
            <p:nvPr/>
          </p:nvSpPr>
          <p:spPr bwMode="auto">
            <a:xfrm>
              <a:off x="489" y="575"/>
              <a:ext cx="320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61" name="Line 457"/>
            <p:cNvSpPr>
              <a:spLocks noChangeShapeType="1"/>
            </p:cNvSpPr>
            <p:nvPr/>
          </p:nvSpPr>
          <p:spPr bwMode="auto">
            <a:xfrm>
              <a:off x="489" y="2137"/>
              <a:ext cx="320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62" name="Line 458"/>
            <p:cNvSpPr>
              <a:spLocks noChangeShapeType="1"/>
            </p:cNvSpPr>
            <p:nvPr/>
          </p:nvSpPr>
          <p:spPr bwMode="auto">
            <a:xfrm flipV="1">
              <a:off x="3695" y="575"/>
              <a:ext cx="1" cy="15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63" name="Line 459"/>
            <p:cNvSpPr>
              <a:spLocks noChangeShapeType="1"/>
            </p:cNvSpPr>
            <p:nvPr/>
          </p:nvSpPr>
          <p:spPr bwMode="auto">
            <a:xfrm flipV="1">
              <a:off x="489" y="575"/>
              <a:ext cx="1" cy="156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64" name="Rectangle 460"/>
            <p:cNvSpPr>
              <a:spLocks noChangeArrowheads="1"/>
            </p:cNvSpPr>
            <p:nvPr/>
          </p:nvSpPr>
          <p:spPr bwMode="auto">
            <a:xfrm>
              <a:off x="544" y="2137"/>
              <a:ext cx="88" cy="1"/>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 name="Rectangle 461"/>
            <p:cNvSpPr>
              <a:spLocks noChangeArrowheads="1"/>
            </p:cNvSpPr>
            <p:nvPr/>
          </p:nvSpPr>
          <p:spPr bwMode="auto">
            <a:xfrm>
              <a:off x="544" y="2137"/>
              <a:ext cx="88"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Rectangle 462"/>
            <p:cNvSpPr>
              <a:spLocks noChangeArrowheads="1"/>
            </p:cNvSpPr>
            <p:nvPr/>
          </p:nvSpPr>
          <p:spPr bwMode="auto">
            <a:xfrm>
              <a:off x="632" y="1946"/>
              <a:ext cx="93" cy="191"/>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7" name="Rectangle 463"/>
            <p:cNvSpPr>
              <a:spLocks noChangeArrowheads="1"/>
            </p:cNvSpPr>
            <p:nvPr/>
          </p:nvSpPr>
          <p:spPr bwMode="auto">
            <a:xfrm>
              <a:off x="632" y="1946"/>
              <a:ext cx="93" cy="19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Rectangle 464"/>
            <p:cNvSpPr>
              <a:spLocks noChangeArrowheads="1"/>
            </p:cNvSpPr>
            <p:nvPr/>
          </p:nvSpPr>
          <p:spPr bwMode="auto">
            <a:xfrm>
              <a:off x="725" y="1874"/>
              <a:ext cx="88" cy="263"/>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 name="Rectangle 465"/>
            <p:cNvSpPr>
              <a:spLocks noChangeArrowheads="1"/>
            </p:cNvSpPr>
            <p:nvPr/>
          </p:nvSpPr>
          <p:spPr bwMode="auto">
            <a:xfrm>
              <a:off x="725" y="1874"/>
              <a:ext cx="88" cy="26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Rectangle 466"/>
            <p:cNvSpPr>
              <a:spLocks noChangeArrowheads="1"/>
            </p:cNvSpPr>
            <p:nvPr/>
          </p:nvSpPr>
          <p:spPr bwMode="auto">
            <a:xfrm>
              <a:off x="813" y="1839"/>
              <a:ext cx="92" cy="298"/>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 name="Rectangle 467"/>
            <p:cNvSpPr>
              <a:spLocks noChangeArrowheads="1"/>
            </p:cNvSpPr>
            <p:nvPr/>
          </p:nvSpPr>
          <p:spPr bwMode="auto">
            <a:xfrm>
              <a:off x="813" y="1839"/>
              <a:ext cx="92" cy="29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 name="Rectangle 468"/>
            <p:cNvSpPr>
              <a:spLocks noChangeArrowheads="1"/>
            </p:cNvSpPr>
            <p:nvPr/>
          </p:nvSpPr>
          <p:spPr bwMode="auto">
            <a:xfrm>
              <a:off x="905" y="1918"/>
              <a:ext cx="89" cy="219"/>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3" name="Rectangle 469"/>
            <p:cNvSpPr>
              <a:spLocks noChangeArrowheads="1"/>
            </p:cNvSpPr>
            <p:nvPr/>
          </p:nvSpPr>
          <p:spPr bwMode="auto">
            <a:xfrm>
              <a:off x="905" y="1918"/>
              <a:ext cx="89" cy="21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 name="Rectangle 470"/>
            <p:cNvSpPr>
              <a:spLocks noChangeArrowheads="1"/>
            </p:cNvSpPr>
            <p:nvPr/>
          </p:nvSpPr>
          <p:spPr bwMode="auto">
            <a:xfrm>
              <a:off x="994" y="2009"/>
              <a:ext cx="88" cy="128"/>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5" name="Rectangle 471"/>
            <p:cNvSpPr>
              <a:spLocks noChangeArrowheads="1"/>
            </p:cNvSpPr>
            <p:nvPr/>
          </p:nvSpPr>
          <p:spPr bwMode="auto">
            <a:xfrm>
              <a:off x="994" y="2009"/>
              <a:ext cx="88" cy="12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 name="Rectangle 472"/>
            <p:cNvSpPr>
              <a:spLocks noChangeArrowheads="1"/>
            </p:cNvSpPr>
            <p:nvPr/>
          </p:nvSpPr>
          <p:spPr bwMode="auto">
            <a:xfrm>
              <a:off x="1082" y="1406"/>
              <a:ext cx="92" cy="731"/>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 name="Rectangle 473"/>
            <p:cNvSpPr>
              <a:spLocks noChangeArrowheads="1"/>
            </p:cNvSpPr>
            <p:nvPr/>
          </p:nvSpPr>
          <p:spPr bwMode="auto">
            <a:xfrm>
              <a:off x="1082" y="1406"/>
              <a:ext cx="92" cy="73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 name="Rectangle 474"/>
            <p:cNvSpPr>
              <a:spLocks noChangeArrowheads="1"/>
            </p:cNvSpPr>
            <p:nvPr/>
          </p:nvSpPr>
          <p:spPr bwMode="auto">
            <a:xfrm>
              <a:off x="1174" y="2057"/>
              <a:ext cx="88" cy="80"/>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 name="Rectangle 475"/>
            <p:cNvSpPr>
              <a:spLocks noChangeArrowheads="1"/>
            </p:cNvSpPr>
            <p:nvPr/>
          </p:nvSpPr>
          <p:spPr bwMode="auto">
            <a:xfrm>
              <a:off x="1174" y="2057"/>
              <a:ext cx="88" cy="8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 name="Rectangle 476"/>
            <p:cNvSpPr>
              <a:spLocks noChangeArrowheads="1"/>
            </p:cNvSpPr>
            <p:nvPr/>
          </p:nvSpPr>
          <p:spPr bwMode="auto">
            <a:xfrm>
              <a:off x="1262" y="2124"/>
              <a:ext cx="87" cy="14"/>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 name="Rectangle 478"/>
            <p:cNvSpPr>
              <a:spLocks noChangeArrowheads="1"/>
            </p:cNvSpPr>
            <p:nvPr/>
          </p:nvSpPr>
          <p:spPr bwMode="auto">
            <a:xfrm>
              <a:off x="1349" y="1978"/>
              <a:ext cx="94" cy="159"/>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2" name="Rectangle 479"/>
            <p:cNvSpPr>
              <a:spLocks noChangeArrowheads="1"/>
            </p:cNvSpPr>
            <p:nvPr/>
          </p:nvSpPr>
          <p:spPr bwMode="auto">
            <a:xfrm>
              <a:off x="1349" y="1978"/>
              <a:ext cx="94" cy="15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 name="Rectangle 480"/>
            <p:cNvSpPr>
              <a:spLocks noChangeArrowheads="1"/>
            </p:cNvSpPr>
            <p:nvPr/>
          </p:nvSpPr>
          <p:spPr bwMode="auto">
            <a:xfrm>
              <a:off x="1443" y="1847"/>
              <a:ext cx="87" cy="290"/>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4" name="Rectangle 481"/>
            <p:cNvSpPr>
              <a:spLocks noChangeArrowheads="1"/>
            </p:cNvSpPr>
            <p:nvPr/>
          </p:nvSpPr>
          <p:spPr bwMode="auto">
            <a:xfrm>
              <a:off x="1443" y="1847"/>
              <a:ext cx="87" cy="29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 name="Rectangle 482"/>
            <p:cNvSpPr>
              <a:spLocks noChangeArrowheads="1"/>
            </p:cNvSpPr>
            <p:nvPr/>
          </p:nvSpPr>
          <p:spPr bwMode="auto">
            <a:xfrm>
              <a:off x="1530" y="1874"/>
              <a:ext cx="94" cy="263"/>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6" name="Rectangle 483"/>
            <p:cNvSpPr>
              <a:spLocks noChangeArrowheads="1"/>
            </p:cNvSpPr>
            <p:nvPr/>
          </p:nvSpPr>
          <p:spPr bwMode="auto">
            <a:xfrm>
              <a:off x="1530" y="1874"/>
              <a:ext cx="94" cy="26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 name="Rectangle 484"/>
            <p:cNvSpPr>
              <a:spLocks noChangeArrowheads="1"/>
            </p:cNvSpPr>
            <p:nvPr/>
          </p:nvSpPr>
          <p:spPr bwMode="auto">
            <a:xfrm>
              <a:off x="1624" y="1966"/>
              <a:ext cx="87" cy="171"/>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8" name="Rectangle 485"/>
            <p:cNvSpPr>
              <a:spLocks noChangeArrowheads="1"/>
            </p:cNvSpPr>
            <p:nvPr/>
          </p:nvSpPr>
          <p:spPr bwMode="auto">
            <a:xfrm>
              <a:off x="1624" y="1966"/>
              <a:ext cx="87" cy="17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 name="Rectangle 486"/>
            <p:cNvSpPr>
              <a:spLocks noChangeArrowheads="1"/>
            </p:cNvSpPr>
            <p:nvPr/>
          </p:nvSpPr>
          <p:spPr bwMode="auto">
            <a:xfrm>
              <a:off x="1711" y="1441"/>
              <a:ext cx="88" cy="696"/>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 name="Rectangle 487"/>
            <p:cNvSpPr>
              <a:spLocks noChangeArrowheads="1"/>
            </p:cNvSpPr>
            <p:nvPr/>
          </p:nvSpPr>
          <p:spPr bwMode="auto">
            <a:xfrm>
              <a:off x="1711" y="1441"/>
              <a:ext cx="88" cy="69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 name="Rectangle 488"/>
            <p:cNvSpPr>
              <a:spLocks noChangeArrowheads="1"/>
            </p:cNvSpPr>
            <p:nvPr/>
          </p:nvSpPr>
          <p:spPr bwMode="auto">
            <a:xfrm>
              <a:off x="1799" y="1942"/>
              <a:ext cx="94" cy="195"/>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2" name="Rectangle 489"/>
            <p:cNvSpPr>
              <a:spLocks noChangeArrowheads="1"/>
            </p:cNvSpPr>
            <p:nvPr/>
          </p:nvSpPr>
          <p:spPr bwMode="auto">
            <a:xfrm>
              <a:off x="1799" y="1942"/>
              <a:ext cx="94" cy="19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 name="Rectangle 490"/>
            <p:cNvSpPr>
              <a:spLocks noChangeArrowheads="1"/>
            </p:cNvSpPr>
            <p:nvPr/>
          </p:nvSpPr>
          <p:spPr bwMode="auto">
            <a:xfrm>
              <a:off x="1893" y="1262"/>
              <a:ext cx="86" cy="875"/>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4" name="Rectangle 491"/>
            <p:cNvSpPr>
              <a:spLocks noChangeArrowheads="1"/>
            </p:cNvSpPr>
            <p:nvPr/>
          </p:nvSpPr>
          <p:spPr bwMode="auto">
            <a:xfrm>
              <a:off x="1893" y="1262"/>
              <a:ext cx="86" cy="8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 name="Rectangle 492"/>
            <p:cNvSpPr>
              <a:spLocks noChangeArrowheads="1"/>
            </p:cNvSpPr>
            <p:nvPr/>
          </p:nvSpPr>
          <p:spPr bwMode="auto">
            <a:xfrm>
              <a:off x="1979" y="1088"/>
              <a:ext cx="89" cy="1049"/>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6" name="Rectangle 493"/>
            <p:cNvSpPr>
              <a:spLocks noChangeArrowheads="1"/>
            </p:cNvSpPr>
            <p:nvPr/>
          </p:nvSpPr>
          <p:spPr bwMode="auto">
            <a:xfrm>
              <a:off x="1979" y="1088"/>
              <a:ext cx="89" cy="104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 name="Rectangle 494"/>
            <p:cNvSpPr>
              <a:spLocks noChangeArrowheads="1"/>
            </p:cNvSpPr>
            <p:nvPr/>
          </p:nvSpPr>
          <p:spPr bwMode="auto">
            <a:xfrm>
              <a:off x="2068" y="1314"/>
              <a:ext cx="92" cy="823"/>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8" name="Rectangle 495"/>
            <p:cNvSpPr>
              <a:spLocks noChangeArrowheads="1"/>
            </p:cNvSpPr>
            <p:nvPr/>
          </p:nvSpPr>
          <p:spPr bwMode="auto">
            <a:xfrm>
              <a:off x="2068" y="1314"/>
              <a:ext cx="92" cy="82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 name="Rectangle 496"/>
            <p:cNvSpPr>
              <a:spLocks noChangeArrowheads="1"/>
            </p:cNvSpPr>
            <p:nvPr/>
          </p:nvSpPr>
          <p:spPr bwMode="auto">
            <a:xfrm>
              <a:off x="2160" y="917"/>
              <a:ext cx="88" cy="1220"/>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0" name="Rectangle 497"/>
            <p:cNvSpPr>
              <a:spLocks noChangeArrowheads="1"/>
            </p:cNvSpPr>
            <p:nvPr/>
          </p:nvSpPr>
          <p:spPr bwMode="auto">
            <a:xfrm>
              <a:off x="2160" y="917"/>
              <a:ext cx="88" cy="122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 name="Rectangle 498"/>
            <p:cNvSpPr>
              <a:spLocks noChangeArrowheads="1"/>
            </p:cNvSpPr>
            <p:nvPr/>
          </p:nvSpPr>
          <p:spPr bwMode="auto">
            <a:xfrm>
              <a:off x="2248" y="611"/>
              <a:ext cx="93" cy="1526"/>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 name="Rectangle 499"/>
            <p:cNvSpPr>
              <a:spLocks noChangeArrowheads="1"/>
            </p:cNvSpPr>
            <p:nvPr/>
          </p:nvSpPr>
          <p:spPr bwMode="auto">
            <a:xfrm>
              <a:off x="2248" y="611"/>
              <a:ext cx="93" cy="152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 name="Rectangle 500"/>
            <p:cNvSpPr>
              <a:spLocks noChangeArrowheads="1"/>
            </p:cNvSpPr>
            <p:nvPr/>
          </p:nvSpPr>
          <p:spPr bwMode="auto">
            <a:xfrm>
              <a:off x="2341" y="821"/>
              <a:ext cx="88" cy="1316"/>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4" name="Rectangle 501"/>
            <p:cNvSpPr>
              <a:spLocks noChangeArrowheads="1"/>
            </p:cNvSpPr>
            <p:nvPr/>
          </p:nvSpPr>
          <p:spPr bwMode="auto">
            <a:xfrm>
              <a:off x="2341" y="821"/>
              <a:ext cx="88" cy="131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 name="Rectangle 502"/>
            <p:cNvSpPr>
              <a:spLocks noChangeArrowheads="1"/>
            </p:cNvSpPr>
            <p:nvPr/>
          </p:nvSpPr>
          <p:spPr bwMode="auto">
            <a:xfrm>
              <a:off x="2429" y="1286"/>
              <a:ext cx="88" cy="851"/>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6" name="Rectangle 503"/>
            <p:cNvSpPr>
              <a:spLocks noChangeArrowheads="1"/>
            </p:cNvSpPr>
            <p:nvPr/>
          </p:nvSpPr>
          <p:spPr bwMode="auto">
            <a:xfrm>
              <a:off x="2429" y="1286"/>
              <a:ext cx="88" cy="85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 name="Rectangle 504"/>
            <p:cNvSpPr>
              <a:spLocks noChangeArrowheads="1"/>
            </p:cNvSpPr>
            <p:nvPr/>
          </p:nvSpPr>
          <p:spPr bwMode="auto">
            <a:xfrm>
              <a:off x="2517" y="1310"/>
              <a:ext cx="93" cy="827"/>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8" name="Rectangle 505"/>
            <p:cNvSpPr>
              <a:spLocks noChangeArrowheads="1"/>
            </p:cNvSpPr>
            <p:nvPr/>
          </p:nvSpPr>
          <p:spPr bwMode="auto">
            <a:xfrm>
              <a:off x="2517" y="1310"/>
              <a:ext cx="93" cy="82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 name="Rectangle 506"/>
            <p:cNvSpPr>
              <a:spLocks noChangeArrowheads="1"/>
            </p:cNvSpPr>
            <p:nvPr/>
          </p:nvSpPr>
          <p:spPr bwMode="auto">
            <a:xfrm>
              <a:off x="2610" y="849"/>
              <a:ext cx="88" cy="1288"/>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 name="Rectangle 507"/>
            <p:cNvSpPr>
              <a:spLocks noChangeArrowheads="1"/>
            </p:cNvSpPr>
            <p:nvPr/>
          </p:nvSpPr>
          <p:spPr bwMode="auto">
            <a:xfrm>
              <a:off x="2610" y="849"/>
              <a:ext cx="88" cy="128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 name="Rectangle 508"/>
            <p:cNvSpPr>
              <a:spLocks noChangeArrowheads="1"/>
            </p:cNvSpPr>
            <p:nvPr/>
          </p:nvSpPr>
          <p:spPr bwMode="auto">
            <a:xfrm>
              <a:off x="2698" y="1656"/>
              <a:ext cx="92" cy="481"/>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2" name="Rectangle 509"/>
            <p:cNvSpPr>
              <a:spLocks noChangeArrowheads="1"/>
            </p:cNvSpPr>
            <p:nvPr/>
          </p:nvSpPr>
          <p:spPr bwMode="auto">
            <a:xfrm>
              <a:off x="2698" y="1656"/>
              <a:ext cx="92" cy="48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 name="Rectangle 510"/>
            <p:cNvSpPr>
              <a:spLocks noChangeArrowheads="1"/>
            </p:cNvSpPr>
            <p:nvPr/>
          </p:nvSpPr>
          <p:spPr bwMode="auto">
            <a:xfrm>
              <a:off x="2790" y="1735"/>
              <a:ext cx="88" cy="402"/>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4" name="Rectangle 511"/>
            <p:cNvSpPr>
              <a:spLocks noChangeArrowheads="1"/>
            </p:cNvSpPr>
            <p:nvPr/>
          </p:nvSpPr>
          <p:spPr bwMode="auto">
            <a:xfrm>
              <a:off x="2790" y="1735"/>
              <a:ext cx="88" cy="40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 name="Rectangle 512"/>
            <p:cNvSpPr>
              <a:spLocks noChangeArrowheads="1"/>
            </p:cNvSpPr>
            <p:nvPr/>
          </p:nvSpPr>
          <p:spPr bwMode="auto">
            <a:xfrm>
              <a:off x="2878" y="2057"/>
              <a:ext cx="87" cy="80"/>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6" name="Rectangle 513"/>
            <p:cNvSpPr>
              <a:spLocks noChangeArrowheads="1"/>
            </p:cNvSpPr>
            <p:nvPr/>
          </p:nvSpPr>
          <p:spPr bwMode="auto">
            <a:xfrm>
              <a:off x="2878" y="2057"/>
              <a:ext cx="87" cy="8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 name="Rectangle 514"/>
            <p:cNvSpPr>
              <a:spLocks noChangeArrowheads="1"/>
            </p:cNvSpPr>
            <p:nvPr/>
          </p:nvSpPr>
          <p:spPr bwMode="auto">
            <a:xfrm>
              <a:off x="2965" y="2113"/>
              <a:ext cx="94" cy="24"/>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8" name="Rectangle 515"/>
            <p:cNvSpPr>
              <a:spLocks noChangeArrowheads="1"/>
            </p:cNvSpPr>
            <p:nvPr/>
          </p:nvSpPr>
          <p:spPr bwMode="auto">
            <a:xfrm>
              <a:off x="2965" y="2113"/>
              <a:ext cx="94" cy="2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 name="Rectangle 516"/>
            <p:cNvSpPr>
              <a:spLocks noChangeArrowheads="1"/>
            </p:cNvSpPr>
            <p:nvPr/>
          </p:nvSpPr>
          <p:spPr bwMode="auto">
            <a:xfrm>
              <a:off x="3059" y="1616"/>
              <a:ext cx="88" cy="521"/>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0" name="Rectangle 517"/>
            <p:cNvSpPr>
              <a:spLocks noChangeArrowheads="1"/>
            </p:cNvSpPr>
            <p:nvPr/>
          </p:nvSpPr>
          <p:spPr bwMode="auto">
            <a:xfrm>
              <a:off x="3059" y="1616"/>
              <a:ext cx="88" cy="52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 name="Rectangle 518"/>
            <p:cNvSpPr>
              <a:spLocks noChangeArrowheads="1"/>
            </p:cNvSpPr>
            <p:nvPr/>
          </p:nvSpPr>
          <p:spPr bwMode="auto">
            <a:xfrm>
              <a:off x="3147" y="2113"/>
              <a:ext cx="87" cy="24"/>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 name="Rectangle 519"/>
            <p:cNvSpPr>
              <a:spLocks noChangeArrowheads="1"/>
            </p:cNvSpPr>
            <p:nvPr/>
          </p:nvSpPr>
          <p:spPr bwMode="auto">
            <a:xfrm>
              <a:off x="3147" y="2113"/>
              <a:ext cx="87" cy="2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 name="Rectangle 520"/>
            <p:cNvSpPr>
              <a:spLocks noChangeArrowheads="1"/>
            </p:cNvSpPr>
            <p:nvPr/>
          </p:nvSpPr>
          <p:spPr bwMode="auto">
            <a:xfrm>
              <a:off x="3234" y="2065"/>
              <a:ext cx="94" cy="72"/>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4" name="Rectangle 521"/>
            <p:cNvSpPr>
              <a:spLocks noChangeArrowheads="1"/>
            </p:cNvSpPr>
            <p:nvPr/>
          </p:nvSpPr>
          <p:spPr bwMode="auto">
            <a:xfrm>
              <a:off x="3234" y="2065"/>
              <a:ext cx="94" cy="7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 name="Rectangle 522"/>
            <p:cNvSpPr>
              <a:spLocks noChangeArrowheads="1"/>
            </p:cNvSpPr>
            <p:nvPr/>
          </p:nvSpPr>
          <p:spPr bwMode="auto">
            <a:xfrm>
              <a:off x="3328" y="2133"/>
              <a:ext cx="87" cy="4"/>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 name="Rectangle 523"/>
            <p:cNvSpPr>
              <a:spLocks noChangeArrowheads="1"/>
            </p:cNvSpPr>
            <p:nvPr/>
          </p:nvSpPr>
          <p:spPr bwMode="auto">
            <a:xfrm>
              <a:off x="3328" y="2133"/>
              <a:ext cx="87" cy="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 name="Rectangle 524"/>
            <p:cNvSpPr>
              <a:spLocks noChangeArrowheads="1"/>
            </p:cNvSpPr>
            <p:nvPr/>
          </p:nvSpPr>
          <p:spPr bwMode="auto">
            <a:xfrm>
              <a:off x="3415" y="2121"/>
              <a:ext cx="93" cy="16"/>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8" name="Rectangle 525"/>
            <p:cNvSpPr>
              <a:spLocks noChangeArrowheads="1"/>
            </p:cNvSpPr>
            <p:nvPr/>
          </p:nvSpPr>
          <p:spPr bwMode="auto">
            <a:xfrm>
              <a:off x="3415" y="2121"/>
              <a:ext cx="93" cy="1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 name="Rectangle 526"/>
            <p:cNvSpPr>
              <a:spLocks noChangeArrowheads="1"/>
            </p:cNvSpPr>
            <p:nvPr/>
          </p:nvSpPr>
          <p:spPr bwMode="auto">
            <a:xfrm>
              <a:off x="3508" y="2042"/>
              <a:ext cx="87" cy="95"/>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0" name="Rectangle 528"/>
            <p:cNvSpPr>
              <a:spLocks noChangeArrowheads="1"/>
            </p:cNvSpPr>
            <p:nvPr/>
          </p:nvSpPr>
          <p:spPr bwMode="auto">
            <a:xfrm>
              <a:off x="3595" y="2137"/>
              <a:ext cx="89" cy="1"/>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1" name="Rectangle 529"/>
            <p:cNvSpPr>
              <a:spLocks noChangeArrowheads="1"/>
            </p:cNvSpPr>
            <p:nvPr/>
          </p:nvSpPr>
          <p:spPr bwMode="auto">
            <a:xfrm>
              <a:off x="3595" y="2137"/>
              <a:ext cx="89"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 name="Rectangle 530"/>
            <p:cNvSpPr>
              <a:spLocks noChangeArrowheads="1"/>
            </p:cNvSpPr>
            <p:nvPr/>
          </p:nvSpPr>
          <p:spPr bwMode="auto">
            <a:xfrm rot="-5400000">
              <a:off x="-261" y="1301"/>
              <a:ext cx="99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900">
                  <a:solidFill>
                    <a:srgbClr val="000000"/>
                  </a:solidFill>
                </a:rPr>
                <a:t>Number of detections per week</a:t>
              </a:r>
              <a:endParaRPr lang="ru-RU" sz="900"/>
            </a:p>
          </p:txBody>
        </p:sp>
      </p:grpSp>
      <p:pic>
        <p:nvPicPr>
          <p:cNvPr id="2" name="Picture 5" descr="E:\Conferences\funds and trips\ANNIMS\Poster\Images\Blue_Whale-fly_fishing_repo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1414314"/>
            <a:ext cx="3475105" cy="203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6691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3275856" y="260648"/>
            <a:ext cx="5400600"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pic>
        <p:nvPicPr>
          <p:cNvPr id="8196" name="Whale_tracking.wmv">
            <a:hlinkClick r:id="" action="ppaction://media"/>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1341438" y="1557338"/>
            <a:ext cx="48768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5"/>
          <p:cNvSpPr>
            <a:spLocks noChangeArrowheads="1"/>
          </p:cNvSpPr>
          <p:nvPr/>
        </p:nvSpPr>
        <p:spPr bwMode="auto">
          <a:xfrm>
            <a:off x="107950" y="165099"/>
            <a:ext cx="7416800"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AU" sz="3200" dirty="0">
                <a:solidFill>
                  <a:srgbClr val="002060"/>
                </a:solidFill>
              </a:rPr>
              <a:t>Pygmy blue whale tracking from Perth Canyon passive observatory</a:t>
            </a:r>
          </a:p>
        </p:txBody>
      </p:sp>
      <p:sp>
        <p:nvSpPr>
          <p:cNvPr id="4100" name="Line 6"/>
          <p:cNvSpPr>
            <a:spLocks noChangeShapeType="1"/>
          </p:cNvSpPr>
          <p:nvPr/>
        </p:nvSpPr>
        <p:spPr bwMode="auto">
          <a:xfrm flipV="1">
            <a:off x="611188" y="1989138"/>
            <a:ext cx="0" cy="1439862"/>
          </a:xfrm>
          <a:prstGeom prst="line">
            <a:avLst/>
          </a:prstGeom>
          <a:noFill/>
          <a:ln w="19050">
            <a:solidFill>
              <a:schemeClr val="tx1"/>
            </a:solidFill>
            <a:round/>
            <a:headEnd type="diamond"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4101" name="Rectangle 7"/>
          <p:cNvSpPr>
            <a:spLocks noChangeArrowheads="1"/>
          </p:cNvSpPr>
          <p:nvPr/>
        </p:nvSpPr>
        <p:spPr bwMode="auto">
          <a:xfrm>
            <a:off x="466725" y="35004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S</a:t>
            </a:r>
            <a:endParaRPr lang="en-AU"/>
          </a:p>
        </p:txBody>
      </p:sp>
      <p:sp>
        <p:nvSpPr>
          <p:cNvPr id="4102" name="Rectangle 8"/>
          <p:cNvSpPr>
            <a:spLocks noChangeArrowheads="1"/>
          </p:cNvSpPr>
          <p:nvPr/>
        </p:nvSpPr>
        <p:spPr bwMode="auto">
          <a:xfrm>
            <a:off x="395288" y="15573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t>N</a:t>
            </a:r>
          </a:p>
        </p:txBody>
      </p:sp>
      <p:sp>
        <p:nvSpPr>
          <p:cNvPr id="8201" name="Rectangle 9"/>
          <p:cNvSpPr>
            <a:spLocks noChangeArrowheads="1"/>
          </p:cNvSpPr>
          <p:nvPr/>
        </p:nvSpPr>
        <p:spPr bwMode="auto">
          <a:xfrm>
            <a:off x="1331913" y="6021388"/>
            <a:ext cx="496887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AU" sz="2000" dirty="0">
                <a:effectLst>
                  <a:outerShdw blurRad="38100" dist="38100" dir="2700000" algn="tl">
                    <a:srgbClr val="C0C0C0"/>
                  </a:outerShdw>
                </a:effectLst>
              </a:rPr>
              <a:t>Motion is sped up by a factor of about 80</a:t>
            </a:r>
          </a:p>
        </p:txBody>
      </p:sp>
      <p:sp>
        <p:nvSpPr>
          <p:cNvPr id="8202" name="Rectangle 10"/>
          <p:cNvSpPr>
            <a:spLocks noChangeArrowheads="1"/>
          </p:cNvSpPr>
          <p:nvPr/>
        </p:nvSpPr>
        <p:spPr bwMode="auto">
          <a:xfrm>
            <a:off x="973138" y="5516563"/>
            <a:ext cx="568642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AU" sz="2000">
                <a:effectLst>
                  <a:outerShdw blurRad="38100" dist="38100" dir="2700000" algn="tl">
                    <a:srgbClr val="C0C0C0"/>
                  </a:outerShdw>
                </a:effectLst>
              </a:rPr>
              <a:t>-8 km                            0                              8 km</a:t>
            </a:r>
          </a:p>
        </p:txBody>
      </p:sp>
      <p:sp>
        <p:nvSpPr>
          <p:cNvPr id="8203" name="Rectangle 11"/>
          <p:cNvSpPr>
            <a:spLocks noChangeArrowheads="1"/>
          </p:cNvSpPr>
          <p:nvPr/>
        </p:nvSpPr>
        <p:spPr bwMode="auto">
          <a:xfrm rot="16200000">
            <a:off x="-1188243" y="3285331"/>
            <a:ext cx="46799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AU" sz="2000">
                <a:effectLst>
                  <a:outerShdw blurRad="38100" dist="38100" dir="2700000" algn="tl">
                    <a:srgbClr val="C0C0C0"/>
                  </a:outerShdw>
                </a:effectLst>
              </a:rPr>
              <a:t>-8 km                    0                        8 km</a:t>
            </a:r>
          </a:p>
        </p:txBody>
      </p:sp>
      <p:sp>
        <p:nvSpPr>
          <p:cNvPr id="4106" name="Oval 12"/>
          <p:cNvSpPr>
            <a:spLocks noChangeAspect="1" noChangeArrowheads="1"/>
          </p:cNvSpPr>
          <p:nvPr/>
        </p:nvSpPr>
        <p:spPr bwMode="auto">
          <a:xfrm>
            <a:off x="6659563" y="1916113"/>
            <a:ext cx="107950" cy="107950"/>
          </a:xfrm>
          <a:prstGeom prst="ellipse">
            <a:avLst/>
          </a:prstGeom>
          <a:solidFill>
            <a:srgbClr val="3333CC"/>
          </a:solidFill>
          <a:ln w="9525">
            <a:solidFill>
              <a:srgbClr val="33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5" name="Rectangle 13"/>
          <p:cNvSpPr>
            <a:spLocks noChangeArrowheads="1"/>
          </p:cNvSpPr>
          <p:nvPr/>
        </p:nvSpPr>
        <p:spPr bwMode="auto">
          <a:xfrm>
            <a:off x="6948488" y="1701800"/>
            <a:ext cx="205105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en-AU">
                <a:effectLst>
                  <a:outerShdw blurRad="38100" dist="38100" dir="2700000" algn="tl">
                    <a:srgbClr val="C0C0C0"/>
                  </a:outerShdw>
                </a:effectLst>
              </a:rPr>
              <a:t>Noise loggers</a:t>
            </a:r>
          </a:p>
        </p:txBody>
      </p:sp>
      <p:sp>
        <p:nvSpPr>
          <p:cNvPr id="4108" name="Oval 14"/>
          <p:cNvSpPr>
            <a:spLocks noChangeArrowheads="1"/>
          </p:cNvSpPr>
          <p:nvPr/>
        </p:nvSpPr>
        <p:spPr bwMode="auto">
          <a:xfrm>
            <a:off x="6516688" y="2565400"/>
            <a:ext cx="287337" cy="719138"/>
          </a:xfrm>
          <a:prstGeom prst="ellipse">
            <a:avLst/>
          </a:prstGeom>
          <a:noFill/>
          <a:ln w="9525">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7" name="Rectangle 15"/>
          <p:cNvSpPr>
            <a:spLocks noChangeArrowheads="1"/>
          </p:cNvSpPr>
          <p:nvPr/>
        </p:nvSpPr>
        <p:spPr bwMode="auto">
          <a:xfrm>
            <a:off x="6948488" y="2636838"/>
            <a:ext cx="20510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en-AU">
                <a:effectLst>
                  <a:outerShdw blurRad="38100" dist="38100" dir="2700000" algn="tl">
                    <a:srgbClr val="C0C0C0"/>
                  </a:outerShdw>
                </a:effectLst>
              </a:rPr>
              <a:t>95% confidence ellipses</a:t>
            </a:r>
          </a:p>
        </p:txBody>
      </p:sp>
      <p:pic>
        <p:nvPicPr>
          <p:cNvPr id="2" name="CMST_IMOS_Whale_tracking.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341438" y="1352550"/>
            <a:ext cx="6096000" cy="4572000"/>
          </a:xfrm>
          <a:prstGeom prst="rect">
            <a:avLst/>
          </a:prstGeom>
        </p:spPr>
      </p:pic>
    </p:spTree>
    <p:extLst>
      <p:ext uri="{BB962C8B-B14F-4D97-AF65-F5344CB8AC3E}">
        <p14:creationId xmlns:p14="http://schemas.microsoft.com/office/powerpoint/2010/main" val="121486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19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8196"/>
                                        </p:tgtEl>
                                      </p:cBhvr>
                                    </p:cmd>
                                  </p:childTnLst>
                                </p:cTn>
                              </p:par>
                            </p:childTnLst>
                          </p:cTn>
                        </p:par>
                      </p:childTnLst>
                    </p:cTn>
                  </p:par>
                </p:childTnLst>
              </p:cTn>
              <p:nextCondLst>
                <p:cond evt="onClick" delay="0">
                  <p:tgtEl>
                    <p:spTgt spid="8196"/>
                  </p:tgtEl>
                </p:cond>
              </p:nextCondLst>
            </p:seq>
            <p:video>
              <p:cMediaNode>
                <p:cTn id="12" fill="hold" display="0">
                  <p:stCondLst>
                    <p:cond delay="indefinite"/>
                  </p:stCondLst>
                  <p:endCondLst>
                    <p:cond evt="onNext" delay="0">
                      <p:tgtEl>
                        <p:sldTgt/>
                      </p:tgtEl>
                    </p:cond>
                    <p:cond evt="onPrev" delay="0">
                      <p:tgtEl>
                        <p:sldTgt/>
                      </p:tgtEl>
                    </p:cond>
                  </p:endCondLst>
                </p:cTn>
                <p:tgtEl>
                  <p:spTgt spid="8196"/>
                </p:tgtEl>
              </p:cMediaNode>
            </p:video>
            <p:video>
              <p:cMediaNode vol="80000">
                <p:cTn id="13"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112" t="9947" r="57975" b="12331"/>
          <a:stretch/>
        </p:blipFill>
        <p:spPr bwMode="auto">
          <a:xfrm>
            <a:off x="1403648" y="1124744"/>
            <a:ext cx="6126038" cy="549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14"/>
          <p:cNvSpPr txBox="1">
            <a:spLocks noChangeArrowheads="1"/>
          </p:cNvSpPr>
          <p:nvPr/>
        </p:nvSpPr>
        <p:spPr bwMode="auto">
          <a:xfrm>
            <a:off x="189681" y="188640"/>
            <a:ext cx="8486775" cy="646331"/>
          </a:xfrm>
          <a:prstGeom prst="rect">
            <a:avLst/>
          </a:prstGeom>
          <a:noFill/>
          <a:ln w="9525">
            <a:noFill/>
            <a:miter lim="800000"/>
            <a:headEnd/>
            <a:tailEnd/>
          </a:ln>
        </p:spPr>
        <p:txBody>
          <a:bodyPr>
            <a:spAutoFit/>
          </a:bodyPr>
          <a:lstStyle/>
          <a:p>
            <a:pPr>
              <a:buFontTx/>
              <a:buNone/>
              <a:defRPr/>
            </a:pPr>
            <a:r>
              <a:rPr lang="en-AU" sz="3600" dirty="0" smtClean="0">
                <a:solidFill>
                  <a:srgbClr val="002060"/>
                </a:solidFill>
              </a:rPr>
              <a:t>AATAMS: Rottnest</a:t>
            </a:r>
            <a:endParaRPr lang="en-AU" sz="3600" dirty="0">
              <a:solidFill>
                <a:srgbClr val="002060"/>
              </a:solidFill>
            </a:endParaRPr>
          </a:p>
        </p:txBody>
      </p:sp>
      <p:sp>
        <p:nvSpPr>
          <p:cNvPr id="2" name="Rectangle 1"/>
          <p:cNvSpPr/>
          <p:nvPr/>
        </p:nvSpPr>
        <p:spPr>
          <a:xfrm>
            <a:off x="217852" y="930084"/>
            <a:ext cx="2146742" cy="461665"/>
          </a:xfrm>
          <a:prstGeom prst="rect">
            <a:avLst/>
          </a:prstGeom>
          <a:solidFill>
            <a:schemeClr val="bg1"/>
          </a:solidFill>
        </p:spPr>
        <p:txBody>
          <a:bodyPr wrap="none">
            <a:spAutoFit/>
          </a:bodyPr>
          <a:lstStyle/>
          <a:p>
            <a:pPr>
              <a:buFontTx/>
              <a:buNone/>
              <a:defRPr/>
            </a:pPr>
            <a:r>
              <a:rPr lang="en-AU" dirty="0" smtClean="0">
                <a:solidFill>
                  <a:srgbClr val="002060"/>
                </a:solidFill>
              </a:rPr>
              <a:t>Shark Tagging</a:t>
            </a:r>
            <a:endParaRPr lang="en-AU" dirty="0">
              <a:solidFill>
                <a:srgbClr val="002060"/>
              </a:solidFill>
            </a:endParaRPr>
          </a:p>
        </p:txBody>
      </p:sp>
    </p:spTree>
    <p:extLst>
      <p:ext uri="{BB962C8B-B14F-4D97-AF65-F5344CB8AC3E}">
        <p14:creationId xmlns:p14="http://schemas.microsoft.com/office/powerpoint/2010/main" val="8909135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630" t="25416" r="32286" b="48642"/>
          <a:stretch/>
        </p:blipFill>
        <p:spPr bwMode="auto">
          <a:xfrm>
            <a:off x="0" y="116632"/>
            <a:ext cx="5996065" cy="179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438" t="43028" r="39363" b="8765"/>
          <a:stretch/>
        </p:blipFill>
        <p:spPr bwMode="auto">
          <a:xfrm>
            <a:off x="3563888" y="2369316"/>
            <a:ext cx="5256584" cy="292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3363" t="18317" r="52880" b="50000"/>
          <a:stretch/>
        </p:blipFill>
        <p:spPr bwMode="auto">
          <a:xfrm>
            <a:off x="251520" y="4449183"/>
            <a:ext cx="4392118" cy="219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3249" t="31995" r="39054" b="53305"/>
          <a:stretch/>
        </p:blipFill>
        <p:spPr bwMode="auto">
          <a:xfrm>
            <a:off x="0" y="2636912"/>
            <a:ext cx="8768034"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958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1"/>
          <p:cNvSpPr txBox="1">
            <a:spLocks noChangeArrowheads="1"/>
          </p:cNvSpPr>
          <p:nvPr/>
        </p:nvSpPr>
        <p:spPr bwMode="auto">
          <a:xfrm>
            <a:off x="5072063" y="5495925"/>
            <a:ext cx="3995737" cy="915988"/>
          </a:xfrm>
          <a:prstGeom prst="rect">
            <a:avLst/>
          </a:prstGeom>
          <a:noFill/>
          <a:ln w="9525">
            <a:noFill/>
            <a:miter lim="800000"/>
            <a:headEnd/>
            <a:tailEnd/>
          </a:ln>
        </p:spPr>
        <p:txBody>
          <a:bodyPr>
            <a:spAutoFit/>
          </a:bodyPr>
          <a:lstStyle/>
          <a:p>
            <a:pPr>
              <a:buFontTx/>
              <a:buNone/>
              <a:defRPr/>
            </a:pPr>
            <a:r>
              <a:rPr lang="en-US" sz="1800">
                <a:solidFill>
                  <a:schemeClr val="tx1"/>
                </a:solidFill>
                <a:latin typeface="Arial" charset="0"/>
                <a:ea typeface="ＭＳ Ｐゴシック" pitchFamily="34" charset="-128"/>
              </a:rPr>
              <a:t>Coverage for </a:t>
            </a:r>
            <a:r>
              <a:rPr lang="en-US" sz="1800" b="1">
                <a:solidFill>
                  <a:srgbClr val="003CFA"/>
                </a:solidFill>
                <a:effectLst>
                  <a:outerShdw blurRad="38100" dist="38100" dir="2700000" algn="tl">
                    <a:srgbClr val="C0C0C0"/>
                  </a:outerShdw>
                </a:effectLst>
                <a:ea typeface="ＭＳ Ｐゴシック" pitchFamily="34" charset="-128"/>
              </a:rPr>
              <a:t>Turquoise </a:t>
            </a:r>
            <a:r>
              <a:rPr lang="hr-HR" sz="1800" b="1">
                <a:solidFill>
                  <a:srgbClr val="003CFA"/>
                </a:solidFill>
                <a:effectLst>
                  <a:outerShdw blurRad="38100" dist="38100" dir="2700000" algn="tl">
                    <a:srgbClr val="C0C0C0"/>
                  </a:outerShdw>
                </a:effectLst>
              </a:rPr>
              <a:t>C</a:t>
            </a:r>
            <a:r>
              <a:rPr lang="en-US" sz="1800" b="1">
                <a:solidFill>
                  <a:srgbClr val="003CFA"/>
                </a:solidFill>
                <a:effectLst>
                  <a:outerShdw blurRad="38100" dist="38100" dir="2700000" algn="tl">
                    <a:srgbClr val="C0C0C0"/>
                  </a:outerShdw>
                </a:effectLst>
                <a:ea typeface="ＭＳ Ｐゴシック" pitchFamily="34" charset="-128"/>
              </a:rPr>
              <a:t>oast (</a:t>
            </a:r>
            <a:r>
              <a:rPr lang="en-US" sz="1800" b="1">
                <a:solidFill>
                  <a:srgbClr val="003CFA"/>
                </a:solidFill>
                <a:effectLst>
                  <a:outerShdw blurRad="38100" dist="38100" dir="2700000" algn="tl">
                    <a:srgbClr val="C0C0C0"/>
                  </a:outerShdw>
                </a:effectLst>
                <a:latin typeface="Arial" charset="0"/>
                <a:ea typeface="ＭＳ Ｐゴシック" pitchFamily="34" charset="-128"/>
              </a:rPr>
              <a:t>TURQ) </a:t>
            </a:r>
            <a:r>
              <a:rPr lang="en-US" sz="1800">
                <a:solidFill>
                  <a:schemeClr val="tx1"/>
                </a:solidFill>
                <a:latin typeface="Arial" charset="0"/>
                <a:ea typeface="ＭＳ Ｐゴシック" pitchFamily="34" charset="-128"/>
              </a:rPr>
              <a:t>CODAR</a:t>
            </a:r>
            <a:r>
              <a:rPr lang="hr-HR" sz="1800">
                <a:solidFill>
                  <a:schemeClr val="tx1"/>
                </a:solidFill>
                <a:latin typeface="Arial" charset="0"/>
              </a:rPr>
              <a:t> radars</a:t>
            </a:r>
            <a:r>
              <a:rPr lang="en-US" sz="1800">
                <a:solidFill>
                  <a:schemeClr val="tx1"/>
                </a:solidFill>
                <a:latin typeface="Arial" charset="0"/>
                <a:ea typeface="ＭＳ Ｐゴシック" pitchFamily="34" charset="-128"/>
              </a:rPr>
              <a:t> at Cervantes (</a:t>
            </a:r>
            <a:r>
              <a:rPr lang="en-US" sz="1800" b="1">
                <a:solidFill>
                  <a:srgbClr val="003CFA"/>
                </a:solidFill>
                <a:effectLst>
                  <a:outerShdw blurRad="38100" dist="38100" dir="2700000" algn="tl">
                    <a:srgbClr val="C0C0C0"/>
                  </a:outerShdw>
                </a:effectLst>
                <a:latin typeface="Arial" charset="0"/>
                <a:ea typeface="ＭＳ Ｐゴシック" pitchFamily="34" charset="-128"/>
              </a:rPr>
              <a:t>CRVT</a:t>
            </a:r>
            <a:r>
              <a:rPr lang="en-US" sz="1800">
                <a:solidFill>
                  <a:schemeClr val="tx1"/>
                </a:solidFill>
                <a:latin typeface="Arial" charset="0"/>
                <a:ea typeface="ＭＳ Ｐゴシック" pitchFamily="34" charset="-128"/>
              </a:rPr>
              <a:t>) and Seabird (</a:t>
            </a:r>
            <a:r>
              <a:rPr lang="en-US" sz="1800" b="1">
                <a:solidFill>
                  <a:srgbClr val="003CFA"/>
                </a:solidFill>
                <a:effectLst>
                  <a:outerShdw blurRad="38100" dist="38100" dir="2700000" algn="tl">
                    <a:srgbClr val="C0C0C0"/>
                  </a:outerShdw>
                </a:effectLst>
                <a:latin typeface="Arial" charset="0"/>
                <a:ea typeface="ＭＳ Ｐゴシック" pitchFamily="34" charset="-128"/>
              </a:rPr>
              <a:t>SBRD</a:t>
            </a:r>
            <a:r>
              <a:rPr lang="en-US" sz="1800">
                <a:solidFill>
                  <a:schemeClr val="tx1"/>
                </a:solidFill>
                <a:latin typeface="Arial" charset="0"/>
                <a:ea typeface="ＭＳ Ｐゴシック" pitchFamily="34" charset="-128"/>
              </a:rPr>
              <a:t>).</a:t>
            </a:r>
          </a:p>
        </p:txBody>
      </p:sp>
      <p:sp>
        <p:nvSpPr>
          <p:cNvPr id="4" name="TextBox 6"/>
          <p:cNvSpPr txBox="1">
            <a:spLocks noChangeArrowheads="1"/>
          </p:cNvSpPr>
          <p:nvPr/>
        </p:nvSpPr>
        <p:spPr bwMode="auto">
          <a:xfrm>
            <a:off x="5060950" y="1824038"/>
            <a:ext cx="3879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defRPr sz="2000">
                <a:solidFill>
                  <a:schemeClr val="bg1"/>
                </a:solidFill>
                <a:latin typeface="Tahoma" pitchFamily="34" charset="0"/>
              </a:defRPr>
            </a:lvl1pPr>
            <a:lvl2pPr marL="742950" indent="-285750">
              <a:defRPr sz="2000">
                <a:solidFill>
                  <a:schemeClr val="bg1"/>
                </a:solidFill>
                <a:latin typeface="Tahoma" pitchFamily="34" charset="0"/>
              </a:defRPr>
            </a:lvl2pPr>
            <a:lvl3pPr marL="1143000" indent="-228600">
              <a:defRPr sz="2000">
                <a:solidFill>
                  <a:schemeClr val="bg1"/>
                </a:solidFill>
                <a:latin typeface="Tahoma" pitchFamily="34" charset="0"/>
              </a:defRPr>
            </a:lvl3pPr>
            <a:lvl4pPr marL="1600200" indent="-228600">
              <a:defRPr sz="2000">
                <a:solidFill>
                  <a:schemeClr val="bg1"/>
                </a:solidFill>
                <a:latin typeface="Tahoma" pitchFamily="34" charset="0"/>
              </a:defRPr>
            </a:lvl4pPr>
            <a:lvl5pPr marL="2057400" indent="-228600">
              <a:defRPr sz="2000">
                <a:solidFill>
                  <a:schemeClr val="bg1"/>
                </a:solidFill>
                <a:latin typeface="Tahoma" pitchFamily="34" charset="0"/>
              </a:defRPr>
            </a:lvl5pPr>
            <a:lvl6pPr marL="2514600" indent="-228600" eaLnBrk="0" fontAlgn="base" hangingPunct="0">
              <a:spcBef>
                <a:spcPct val="50000"/>
              </a:spcBef>
              <a:spcAft>
                <a:spcPct val="0"/>
              </a:spcAft>
              <a:buChar char="•"/>
              <a:defRPr sz="2000">
                <a:solidFill>
                  <a:schemeClr val="bg1"/>
                </a:solidFill>
                <a:latin typeface="Tahoma" pitchFamily="34" charset="0"/>
              </a:defRPr>
            </a:lvl6pPr>
            <a:lvl7pPr marL="2971800" indent="-228600" eaLnBrk="0" fontAlgn="base" hangingPunct="0">
              <a:spcBef>
                <a:spcPct val="50000"/>
              </a:spcBef>
              <a:spcAft>
                <a:spcPct val="0"/>
              </a:spcAft>
              <a:buChar char="•"/>
              <a:defRPr sz="2000">
                <a:solidFill>
                  <a:schemeClr val="bg1"/>
                </a:solidFill>
                <a:latin typeface="Tahoma" pitchFamily="34" charset="0"/>
              </a:defRPr>
            </a:lvl7pPr>
            <a:lvl8pPr marL="3429000" indent="-228600" eaLnBrk="0" fontAlgn="base" hangingPunct="0">
              <a:spcBef>
                <a:spcPct val="50000"/>
              </a:spcBef>
              <a:spcAft>
                <a:spcPct val="0"/>
              </a:spcAft>
              <a:buChar char="•"/>
              <a:defRPr sz="2000">
                <a:solidFill>
                  <a:schemeClr val="bg1"/>
                </a:solidFill>
                <a:latin typeface="Tahoma" pitchFamily="34" charset="0"/>
              </a:defRPr>
            </a:lvl8pPr>
            <a:lvl9pPr marL="3886200" indent="-228600" eaLnBrk="0" fontAlgn="base" hangingPunct="0">
              <a:spcBef>
                <a:spcPct val="50000"/>
              </a:spcBef>
              <a:spcAft>
                <a:spcPct val="0"/>
              </a:spcAft>
              <a:buChar char="•"/>
              <a:defRPr sz="2000">
                <a:solidFill>
                  <a:schemeClr val="bg1"/>
                </a:solidFill>
                <a:latin typeface="Tahoma" pitchFamily="34" charset="0"/>
              </a:defRPr>
            </a:lvl9pPr>
          </a:lstStyle>
          <a:p>
            <a:pPr>
              <a:buFontTx/>
              <a:buNone/>
            </a:pPr>
            <a:r>
              <a:rPr lang="en-AU">
                <a:solidFill>
                  <a:schemeClr val="tx1"/>
                </a:solidFill>
                <a:ea typeface="ＭＳ Ｐゴシック" pitchFamily="34" charset="-128"/>
              </a:rPr>
              <a:t>2 CODAR long range </a:t>
            </a:r>
            <a:r>
              <a:rPr lang="hr-HR">
                <a:solidFill>
                  <a:schemeClr val="tx1"/>
                </a:solidFill>
              </a:rPr>
              <a:t>(</a:t>
            </a:r>
            <a:r>
              <a:rPr lang="en-AU">
                <a:solidFill>
                  <a:schemeClr val="tx1"/>
                </a:solidFill>
                <a:ea typeface="ＭＳ Ｐゴシック" pitchFamily="34" charset="-128"/>
              </a:rPr>
              <a:t>Seasonde</a:t>
            </a:r>
            <a:r>
              <a:rPr lang="hr-HR">
                <a:solidFill>
                  <a:schemeClr val="tx1"/>
                </a:solidFill>
              </a:rPr>
              <a:t>)</a:t>
            </a:r>
            <a:endParaRPr lang="en-AU">
              <a:solidFill>
                <a:schemeClr val="tx1"/>
              </a:solidFill>
            </a:endParaRPr>
          </a:p>
        </p:txBody>
      </p:sp>
      <p:pic>
        <p:nvPicPr>
          <p:cNvPr id="5" name="Picture 14" descr="TURQ_coverage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55675"/>
            <a:ext cx="47752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p:nvPr/>
        </p:nvSpPr>
        <p:spPr>
          <a:xfrm>
            <a:off x="5086350" y="1101725"/>
            <a:ext cx="3879850" cy="457200"/>
          </a:xfrm>
          <a:prstGeom prst="rect">
            <a:avLst/>
          </a:prstGeom>
          <a:noFill/>
        </p:spPr>
        <p:txBody>
          <a:bodyPr>
            <a:spAutoFit/>
          </a:bodyPr>
          <a:lstStyle/>
          <a:p>
            <a:pPr marL="261938" indent="-261938" algn="ctr">
              <a:buFontTx/>
              <a:buNone/>
              <a:defRPr/>
            </a:pPr>
            <a:r>
              <a:rPr lang="hr-HR" sz="2400" dirty="0">
                <a:solidFill>
                  <a:schemeClr val="tx1"/>
                </a:solidFill>
              </a:rPr>
              <a:t>TURQUOISE COAST</a:t>
            </a:r>
            <a:endParaRPr lang="en-AU" sz="2400" dirty="0">
              <a:solidFill>
                <a:schemeClr val="tx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1" y="92435"/>
            <a:ext cx="4896544" cy="935575"/>
          </a:xfrm>
          <a:prstGeom prst="rect">
            <a:avLst/>
          </a:prstGeom>
        </p:spPr>
      </p:pic>
    </p:spTree>
    <p:extLst>
      <p:ext uri="{BB962C8B-B14F-4D97-AF65-F5344CB8AC3E}">
        <p14:creationId xmlns:p14="http://schemas.microsoft.com/office/powerpoint/2010/main" val="19446454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31"/>
          <p:cNvSpPr txBox="1">
            <a:spLocks noChangeArrowheads="1"/>
          </p:cNvSpPr>
          <p:nvPr/>
        </p:nvSpPr>
        <p:spPr bwMode="auto">
          <a:xfrm>
            <a:off x="5148064" y="5727700"/>
            <a:ext cx="3645792" cy="915988"/>
          </a:xfrm>
          <a:prstGeom prst="rect">
            <a:avLst/>
          </a:prstGeom>
          <a:noFill/>
          <a:ln w="9525">
            <a:noFill/>
            <a:miter lim="800000"/>
            <a:headEnd/>
            <a:tailEnd/>
          </a:ln>
        </p:spPr>
        <p:txBody>
          <a:bodyPr wrap="square">
            <a:spAutoFit/>
          </a:bodyPr>
          <a:lstStyle/>
          <a:p>
            <a:pPr>
              <a:buFontTx/>
              <a:buNone/>
              <a:defRPr/>
            </a:pPr>
            <a:r>
              <a:rPr lang="en-US" sz="1800" dirty="0">
                <a:solidFill>
                  <a:schemeClr val="tx1"/>
                </a:solidFill>
                <a:latin typeface="Arial" charset="0"/>
                <a:ea typeface="ＭＳ Ｐゴシック" pitchFamily="34" charset="-128"/>
              </a:rPr>
              <a:t>Coverage for </a:t>
            </a:r>
            <a:r>
              <a:rPr lang="en-US" sz="1800" b="1" dirty="0">
                <a:solidFill>
                  <a:srgbClr val="003CFA"/>
                </a:solidFill>
                <a:effectLst>
                  <a:outerShdw blurRad="38100" dist="38100" dir="2700000" algn="tl">
                    <a:srgbClr val="C0C0C0"/>
                  </a:outerShdw>
                </a:effectLst>
                <a:latin typeface="Arial" charset="0"/>
                <a:ea typeface="ＭＳ Ｐゴシック" pitchFamily="34" charset="-128"/>
              </a:rPr>
              <a:t>Rottnest Shelf (ROT) </a:t>
            </a:r>
            <a:r>
              <a:rPr lang="en-US" sz="1800" dirty="0">
                <a:solidFill>
                  <a:schemeClr val="tx1"/>
                </a:solidFill>
                <a:latin typeface="Arial" charset="0"/>
                <a:ea typeface="ＭＳ Ｐゴシック" pitchFamily="34" charset="-128"/>
              </a:rPr>
              <a:t>WERA</a:t>
            </a:r>
            <a:r>
              <a:rPr lang="hr-HR" sz="1800" dirty="0">
                <a:solidFill>
                  <a:schemeClr val="tx1"/>
                </a:solidFill>
                <a:latin typeface="Arial" charset="0"/>
              </a:rPr>
              <a:t> radars</a:t>
            </a:r>
            <a:r>
              <a:rPr lang="en-US" sz="1800" dirty="0">
                <a:solidFill>
                  <a:schemeClr val="tx1"/>
                </a:solidFill>
                <a:latin typeface="Arial" charset="0"/>
                <a:ea typeface="ＭＳ Ｐゴシック" pitchFamily="34" charset="-128"/>
              </a:rPr>
              <a:t> at </a:t>
            </a:r>
            <a:r>
              <a:rPr lang="en-US" sz="1800" dirty="0" err="1">
                <a:solidFill>
                  <a:schemeClr val="tx1"/>
                </a:solidFill>
                <a:latin typeface="Arial" charset="0"/>
                <a:ea typeface="ＭＳ Ｐゴシック" pitchFamily="34" charset="-128"/>
              </a:rPr>
              <a:t>Guilderton</a:t>
            </a:r>
            <a:r>
              <a:rPr lang="en-US" sz="1800" dirty="0">
                <a:solidFill>
                  <a:schemeClr val="tx1"/>
                </a:solidFill>
                <a:latin typeface="Arial" charset="0"/>
                <a:ea typeface="ＭＳ Ｐゴシック" pitchFamily="34" charset="-128"/>
              </a:rPr>
              <a:t> (</a:t>
            </a:r>
            <a:r>
              <a:rPr lang="en-US" sz="1800" b="1" dirty="0">
                <a:solidFill>
                  <a:srgbClr val="003CFA"/>
                </a:solidFill>
                <a:effectLst>
                  <a:outerShdw blurRad="38100" dist="38100" dir="2700000" algn="tl">
                    <a:srgbClr val="C0C0C0"/>
                  </a:outerShdw>
                </a:effectLst>
                <a:latin typeface="Arial" charset="0"/>
                <a:ea typeface="ＭＳ Ｐゴシック" pitchFamily="34" charset="-128"/>
              </a:rPr>
              <a:t>GUI</a:t>
            </a:r>
            <a:r>
              <a:rPr lang="en-US" sz="1800" dirty="0">
                <a:solidFill>
                  <a:schemeClr val="tx1"/>
                </a:solidFill>
                <a:latin typeface="Arial" charset="0"/>
                <a:ea typeface="ＭＳ Ｐゴシック" pitchFamily="34" charset="-128"/>
              </a:rPr>
              <a:t>) and Fremantle (</a:t>
            </a:r>
            <a:r>
              <a:rPr lang="en-US" sz="1800" b="1" dirty="0">
                <a:solidFill>
                  <a:srgbClr val="003CFA"/>
                </a:solidFill>
                <a:effectLst>
                  <a:outerShdw blurRad="38100" dist="38100" dir="2700000" algn="tl">
                    <a:srgbClr val="C0C0C0"/>
                  </a:outerShdw>
                </a:effectLst>
                <a:latin typeface="Arial" charset="0"/>
                <a:ea typeface="ＭＳ Ｐゴシック" pitchFamily="34" charset="-128"/>
              </a:rPr>
              <a:t>FRE</a:t>
            </a:r>
            <a:r>
              <a:rPr lang="en-US" sz="1800" dirty="0">
                <a:solidFill>
                  <a:schemeClr val="tx1"/>
                </a:solidFill>
                <a:latin typeface="Arial" charset="0"/>
                <a:ea typeface="ＭＳ Ｐゴシック" pitchFamily="34" charset="-128"/>
              </a:rPr>
              <a:t>)</a:t>
            </a:r>
            <a:endParaRPr lang="en-AU" sz="1800" dirty="0">
              <a:solidFill>
                <a:schemeClr val="tx1"/>
              </a:solidFill>
              <a:latin typeface="Arial" charset="0"/>
              <a:ea typeface="ＭＳ Ｐゴシック" pitchFamily="34" charset="-128"/>
            </a:endParaRPr>
          </a:p>
        </p:txBody>
      </p:sp>
      <p:pic>
        <p:nvPicPr>
          <p:cNvPr id="8196" name="Picture 11" descr="ROT_coverage_n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1057275"/>
            <a:ext cx="5038725"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6"/>
          <p:cNvSpPr txBox="1">
            <a:spLocks noChangeArrowheads="1"/>
          </p:cNvSpPr>
          <p:nvPr/>
        </p:nvSpPr>
        <p:spPr bwMode="auto">
          <a:xfrm>
            <a:off x="5089573" y="2204864"/>
            <a:ext cx="38798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bg1"/>
                </a:solidFill>
                <a:latin typeface="Tahoma" pitchFamily="34" charset="0"/>
              </a:defRPr>
            </a:lvl1pPr>
            <a:lvl2pPr marL="742950" indent="-285750">
              <a:defRPr sz="2000">
                <a:solidFill>
                  <a:schemeClr val="bg1"/>
                </a:solidFill>
                <a:latin typeface="Tahoma" pitchFamily="34" charset="0"/>
              </a:defRPr>
            </a:lvl2pPr>
            <a:lvl3pPr marL="1143000" indent="-228600">
              <a:defRPr sz="2000">
                <a:solidFill>
                  <a:schemeClr val="bg1"/>
                </a:solidFill>
                <a:latin typeface="Tahoma" pitchFamily="34" charset="0"/>
              </a:defRPr>
            </a:lvl3pPr>
            <a:lvl4pPr marL="1600200" indent="-228600">
              <a:defRPr sz="2000">
                <a:solidFill>
                  <a:schemeClr val="bg1"/>
                </a:solidFill>
                <a:latin typeface="Tahoma" pitchFamily="34" charset="0"/>
              </a:defRPr>
            </a:lvl4pPr>
            <a:lvl5pPr marL="2057400" indent="-228600">
              <a:defRPr sz="2000">
                <a:solidFill>
                  <a:schemeClr val="bg1"/>
                </a:solidFill>
                <a:latin typeface="Tahoma" pitchFamily="34" charset="0"/>
              </a:defRPr>
            </a:lvl5pPr>
            <a:lvl6pPr marL="2514600" indent="-228600" eaLnBrk="0" fontAlgn="base" hangingPunct="0">
              <a:spcBef>
                <a:spcPct val="50000"/>
              </a:spcBef>
              <a:spcAft>
                <a:spcPct val="0"/>
              </a:spcAft>
              <a:buChar char="•"/>
              <a:defRPr sz="2000">
                <a:solidFill>
                  <a:schemeClr val="bg1"/>
                </a:solidFill>
                <a:latin typeface="Tahoma" pitchFamily="34" charset="0"/>
              </a:defRPr>
            </a:lvl6pPr>
            <a:lvl7pPr marL="2971800" indent="-228600" eaLnBrk="0" fontAlgn="base" hangingPunct="0">
              <a:spcBef>
                <a:spcPct val="50000"/>
              </a:spcBef>
              <a:spcAft>
                <a:spcPct val="0"/>
              </a:spcAft>
              <a:buChar char="•"/>
              <a:defRPr sz="2000">
                <a:solidFill>
                  <a:schemeClr val="bg1"/>
                </a:solidFill>
                <a:latin typeface="Tahoma" pitchFamily="34" charset="0"/>
              </a:defRPr>
            </a:lvl7pPr>
            <a:lvl8pPr marL="3429000" indent="-228600" eaLnBrk="0" fontAlgn="base" hangingPunct="0">
              <a:spcBef>
                <a:spcPct val="50000"/>
              </a:spcBef>
              <a:spcAft>
                <a:spcPct val="0"/>
              </a:spcAft>
              <a:buChar char="•"/>
              <a:defRPr sz="2000">
                <a:solidFill>
                  <a:schemeClr val="bg1"/>
                </a:solidFill>
                <a:latin typeface="Tahoma" pitchFamily="34" charset="0"/>
              </a:defRPr>
            </a:lvl8pPr>
            <a:lvl9pPr marL="3886200" indent="-228600" eaLnBrk="0" fontAlgn="base" hangingPunct="0">
              <a:spcBef>
                <a:spcPct val="50000"/>
              </a:spcBef>
              <a:spcAft>
                <a:spcPct val="0"/>
              </a:spcAft>
              <a:buChar char="•"/>
              <a:defRPr sz="2000">
                <a:solidFill>
                  <a:schemeClr val="bg1"/>
                </a:solidFill>
                <a:latin typeface="Tahoma" pitchFamily="34" charset="0"/>
              </a:defRPr>
            </a:lvl9pPr>
          </a:lstStyle>
          <a:p>
            <a:pPr>
              <a:buFontTx/>
              <a:buNone/>
            </a:pPr>
            <a:r>
              <a:rPr lang="en-US" dirty="0">
                <a:solidFill>
                  <a:schemeClr val="tx1"/>
                </a:solidFill>
              </a:rPr>
              <a:t>4-element antenna array </a:t>
            </a:r>
            <a:r>
              <a:rPr lang="hr-HR" dirty="0">
                <a:solidFill>
                  <a:schemeClr val="tx1"/>
                </a:solidFill>
              </a:rPr>
              <a:t>as a transmitter and a</a:t>
            </a:r>
            <a:r>
              <a:rPr lang="en-US" dirty="0">
                <a:solidFill>
                  <a:schemeClr val="tx1"/>
                </a:solidFill>
              </a:rPr>
              <a:t> section of 12-element antenna</a:t>
            </a:r>
            <a:r>
              <a:rPr lang="hr-HR" dirty="0">
                <a:solidFill>
                  <a:schemeClr val="tx1"/>
                </a:solidFill>
              </a:rPr>
              <a:t> </a:t>
            </a:r>
            <a:r>
              <a:rPr lang="en-US" dirty="0">
                <a:solidFill>
                  <a:schemeClr val="tx1"/>
                </a:solidFill>
              </a:rPr>
              <a:t>system</a:t>
            </a:r>
            <a:r>
              <a:rPr lang="hr-HR" dirty="0">
                <a:solidFill>
                  <a:schemeClr val="tx1"/>
                </a:solidFill>
              </a:rPr>
              <a:t> as a receiver (spaced </a:t>
            </a:r>
            <a:r>
              <a:rPr lang="en-US" dirty="0">
                <a:solidFill>
                  <a:schemeClr val="tx1"/>
                </a:solidFill>
                <a:cs typeface="Tahoma" pitchFamily="34" charset="0"/>
              </a:rPr>
              <a:t>~</a:t>
            </a:r>
            <a:r>
              <a:rPr lang="hr-HR" dirty="0">
                <a:solidFill>
                  <a:schemeClr val="tx1"/>
                </a:solidFill>
              </a:rPr>
              <a:t> 17.6 m apart</a:t>
            </a:r>
            <a:r>
              <a:rPr lang="hr-HR" dirty="0" smtClean="0">
                <a:solidFill>
                  <a:schemeClr val="tx1"/>
                </a:solidFill>
              </a:rPr>
              <a:t>)</a:t>
            </a:r>
            <a:endParaRPr lang="en-AU" dirty="0" smtClean="0">
              <a:solidFill>
                <a:schemeClr val="tx1"/>
              </a:solidFill>
            </a:endParaRPr>
          </a:p>
          <a:p>
            <a:pPr>
              <a:buFontTx/>
              <a:buNone/>
            </a:pPr>
            <a:endParaRPr lang="hr-HR" dirty="0">
              <a:solidFill>
                <a:schemeClr val="tx1"/>
              </a:solidFill>
            </a:endParaRPr>
          </a:p>
        </p:txBody>
      </p:sp>
      <p:sp>
        <p:nvSpPr>
          <p:cNvPr id="2" name="TextBox 6"/>
          <p:cNvSpPr txBox="1"/>
          <p:nvPr/>
        </p:nvSpPr>
        <p:spPr>
          <a:xfrm>
            <a:off x="5086350" y="1101725"/>
            <a:ext cx="3879850" cy="830997"/>
          </a:xfrm>
          <a:prstGeom prst="rect">
            <a:avLst/>
          </a:prstGeom>
          <a:noFill/>
        </p:spPr>
        <p:txBody>
          <a:bodyPr>
            <a:spAutoFit/>
          </a:bodyPr>
          <a:lstStyle/>
          <a:p>
            <a:pPr algn="ctr">
              <a:buFontTx/>
              <a:buNone/>
              <a:defRPr/>
            </a:pPr>
            <a:r>
              <a:rPr lang="hr-HR" sz="2400" u="sng" dirty="0">
                <a:solidFill>
                  <a:schemeClr val="tx1"/>
                </a:solidFill>
              </a:rPr>
              <a:t>ROTTNEST SHELF </a:t>
            </a:r>
            <a:r>
              <a:rPr lang="hr-HR" sz="2400" dirty="0">
                <a:solidFill>
                  <a:schemeClr val="tx1"/>
                </a:solidFill>
              </a:rPr>
              <a:t>(PERTH CANYON)</a:t>
            </a:r>
            <a:endParaRPr lang="en-AU" sz="2400" dirty="0">
              <a:solidFill>
                <a:schemeClr val="tx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1" y="92435"/>
            <a:ext cx="4896544" cy="935575"/>
          </a:xfrm>
          <a:prstGeom prst="rect">
            <a:avLst/>
          </a:prstGeom>
        </p:spPr>
      </p:pic>
    </p:spTree>
    <p:extLst>
      <p:ext uri="{BB962C8B-B14F-4D97-AF65-F5344CB8AC3E}">
        <p14:creationId xmlns:p14="http://schemas.microsoft.com/office/powerpoint/2010/main" val="1902186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fremantle-rad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34" y="984076"/>
            <a:ext cx="8745538" cy="582930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14"/>
          <p:cNvSpPr txBox="1">
            <a:spLocks noChangeArrowheads="1"/>
          </p:cNvSpPr>
          <p:nvPr/>
        </p:nvSpPr>
        <p:spPr bwMode="auto">
          <a:xfrm>
            <a:off x="189681" y="188640"/>
            <a:ext cx="8486775" cy="646331"/>
          </a:xfrm>
          <a:prstGeom prst="rect">
            <a:avLst/>
          </a:prstGeom>
          <a:noFill/>
          <a:ln w="9525">
            <a:noFill/>
            <a:miter lim="800000"/>
            <a:headEnd/>
            <a:tailEnd/>
          </a:ln>
        </p:spPr>
        <p:txBody>
          <a:bodyPr>
            <a:spAutoFit/>
          </a:bodyPr>
          <a:lstStyle/>
          <a:p>
            <a:pPr>
              <a:buFontTx/>
              <a:buNone/>
              <a:defRPr/>
            </a:pPr>
            <a:r>
              <a:rPr lang="en-AU" sz="3600" dirty="0">
                <a:solidFill>
                  <a:srgbClr val="002060"/>
                </a:solidFill>
              </a:rPr>
              <a:t>WERA </a:t>
            </a:r>
            <a:r>
              <a:rPr lang="en-AU" sz="3600" dirty="0" smtClean="0">
                <a:solidFill>
                  <a:srgbClr val="002060"/>
                </a:solidFill>
              </a:rPr>
              <a:t>: </a:t>
            </a:r>
            <a:r>
              <a:rPr lang="hr-HR" sz="3600" dirty="0" smtClean="0">
                <a:solidFill>
                  <a:srgbClr val="002060"/>
                </a:solidFill>
              </a:rPr>
              <a:t>Leighton Beach</a:t>
            </a:r>
            <a:endParaRPr lang="en-AU" sz="3600" dirty="0">
              <a:solidFill>
                <a:srgbClr val="002060"/>
              </a:solidFill>
            </a:endParaRPr>
          </a:p>
        </p:txBody>
      </p:sp>
      <p:sp>
        <p:nvSpPr>
          <p:cNvPr id="4" name="Rectangle 1"/>
          <p:cNvSpPr>
            <a:spLocks noChangeArrowheads="1"/>
          </p:cNvSpPr>
          <p:nvPr/>
        </p:nvSpPr>
        <p:spPr bwMode="auto">
          <a:xfrm>
            <a:off x="2771800" y="6191865"/>
            <a:ext cx="5904656" cy="461665"/>
          </a:xfrm>
          <a:prstGeom prst="rect">
            <a:avLst/>
          </a:prstGeom>
          <a:solidFill>
            <a:schemeClr val="bg1"/>
          </a:solidFill>
          <a:ln w="19050">
            <a:solidFill>
              <a:schemeClr val="tx1"/>
            </a:solidFill>
            <a:miter lim="800000"/>
            <a:headEnd/>
            <a:tailEnd/>
          </a:ln>
        </p:spPr>
        <p:txBody>
          <a:bodyPr wrap="square">
            <a:spAutoFit/>
          </a:bodyPr>
          <a:lstStyle/>
          <a:p>
            <a:pPr>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dirty="0">
                <a:solidFill>
                  <a:srgbClr val="002060"/>
                </a:solidFill>
              </a:rPr>
              <a:t>Phased Array - 8.5125 MHz (</a:t>
            </a:r>
            <a:r>
              <a:rPr lang="el-GR" dirty="0">
                <a:solidFill>
                  <a:srgbClr val="002060"/>
                </a:solidFill>
              </a:rPr>
              <a:t>λ</a:t>
            </a:r>
            <a:r>
              <a:rPr lang="en-AU" dirty="0">
                <a:solidFill>
                  <a:srgbClr val="002060"/>
                </a:solidFill>
              </a:rPr>
              <a:t> </a:t>
            </a:r>
            <a:r>
              <a:rPr lang="en-AU" dirty="0">
                <a:solidFill>
                  <a:srgbClr val="002060"/>
                </a:solidFill>
                <a:cs typeface="Tahoma" pitchFamily="34" charset="0"/>
              </a:rPr>
              <a:t>~</a:t>
            </a:r>
            <a:r>
              <a:rPr lang="en-AU" dirty="0">
                <a:solidFill>
                  <a:srgbClr val="002060"/>
                </a:solidFill>
              </a:rPr>
              <a:t> 35.2 m)</a:t>
            </a:r>
            <a:endParaRPr lang="en-GB" dirty="0">
              <a:solidFill>
                <a:srgbClr val="002060"/>
              </a:solidFill>
            </a:endParaRPr>
          </a:p>
        </p:txBody>
      </p:sp>
    </p:spTree>
    <p:extLst>
      <p:ext uri="{BB962C8B-B14F-4D97-AF65-F5344CB8AC3E}">
        <p14:creationId xmlns:p14="http://schemas.microsoft.com/office/powerpoint/2010/main" val="32582732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FOG_all_deployments.jpg"/>
          <p:cNvPicPr>
            <a:picLocks noChangeAspect="1"/>
          </p:cNvPicPr>
          <p:nvPr/>
        </p:nvPicPr>
        <p:blipFill>
          <a:blip r:embed="rId2" cstate="print"/>
          <a:srcRect l="14422" t="25336" r="73495" b="31230"/>
          <a:stretch>
            <a:fillRect/>
          </a:stretch>
        </p:blipFill>
        <p:spPr>
          <a:xfrm>
            <a:off x="395536" y="1052736"/>
            <a:ext cx="2304256" cy="5400600"/>
          </a:xfrm>
          <a:prstGeom prst="rect">
            <a:avLst/>
          </a:prstGeom>
        </p:spPr>
      </p:pic>
      <p:sp>
        <p:nvSpPr>
          <p:cNvPr id="6" name="Rectangle 5"/>
          <p:cNvSpPr/>
          <p:nvPr/>
        </p:nvSpPr>
        <p:spPr>
          <a:xfrm>
            <a:off x="2748274" y="980728"/>
            <a:ext cx="6068180" cy="3046988"/>
          </a:xfrm>
          <a:prstGeom prst="rect">
            <a:avLst/>
          </a:prstGeom>
        </p:spPr>
        <p:txBody>
          <a:bodyPr wrap="square">
            <a:spAutoFit/>
          </a:bodyPr>
          <a:lstStyle/>
          <a:p>
            <a:r>
              <a:rPr lang="en-US" dirty="0" smtClean="0">
                <a:solidFill>
                  <a:schemeClr val="accent6">
                    <a:lumMod val="75000"/>
                  </a:schemeClr>
                </a:solidFill>
              </a:rPr>
              <a:t>40 Missions to date since Jan 2009</a:t>
            </a:r>
          </a:p>
          <a:p>
            <a:endParaRPr lang="en-US" dirty="0" smtClean="0">
              <a:solidFill>
                <a:schemeClr val="accent6">
                  <a:lumMod val="75000"/>
                </a:schemeClr>
              </a:solidFill>
            </a:endParaRPr>
          </a:p>
          <a:p>
            <a:pPr marL="457200" indent="-457200"/>
            <a:r>
              <a:rPr lang="en-US" dirty="0" smtClean="0">
                <a:solidFill>
                  <a:schemeClr val="accent6">
                    <a:lumMod val="75000"/>
                  </a:schemeClr>
                </a:solidFill>
              </a:rPr>
              <a:t>38 Slocum deployments (Two Rocks)</a:t>
            </a:r>
          </a:p>
          <a:p>
            <a:pPr marL="457200" indent="-457200"/>
            <a:r>
              <a:rPr lang="en-US" dirty="0" smtClean="0">
                <a:solidFill>
                  <a:schemeClr val="accent6">
                    <a:lumMod val="75000"/>
                  </a:schemeClr>
                </a:solidFill>
              </a:rPr>
              <a:t>(&gt; 50 transects); Kimberley, Pilbara</a:t>
            </a:r>
          </a:p>
          <a:p>
            <a:pPr marL="457200" indent="-457200"/>
            <a:endParaRPr lang="en-US" dirty="0" smtClean="0">
              <a:solidFill>
                <a:schemeClr val="accent6">
                  <a:lumMod val="75000"/>
                </a:schemeClr>
              </a:solidFill>
            </a:endParaRPr>
          </a:p>
          <a:p>
            <a:pPr marL="457200" indent="-457200"/>
            <a:r>
              <a:rPr lang="en-US" dirty="0" smtClean="0">
                <a:solidFill>
                  <a:schemeClr val="accent6">
                    <a:lumMod val="75000"/>
                  </a:schemeClr>
                </a:solidFill>
              </a:rPr>
              <a:t>12 Seaglider Deployments (between North-West Cape and Rottnest</a:t>
            </a:r>
          </a:p>
          <a:p>
            <a:endParaRPr lang="en-AU" dirty="0"/>
          </a:p>
        </p:txBody>
      </p:sp>
      <p:sp>
        <p:nvSpPr>
          <p:cNvPr id="8" name="Rectangle 7"/>
          <p:cNvSpPr/>
          <p:nvPr/>
        </p:nvSpPr>
        <p:spPr>
          <a:xfrm>
            <a:off x="179512" y="260647"/>
            <a:ext cx="6948264" cy="584775"/>
          </a:xfrm>
          <a:prstGeom prst="rect">
            <a:avLst/>
          </a:prstGeom>
        </p:spPr>
        <p:txBody>
          <a:bodyPr wrap="square">
            <a:spAutoFit/>
          </a:bodyPr>
          <a:lstStyle/>
          <a:p>
            <a:r>
              <a:rPr lang="en-AU" sz="3200" dirty="0" smtClean="0">
                <a:solidFill>
                  <a:srgbClr val="002060"/>
                </a:solidFill>
              </a:rPr>
              <a:t>Ocean glider deployments</a:t>
            </a:r>
            <a:endParaRPr lang="en-AU" sz="3200" dirty="0">
              <a:solidFill>
                <a:srgbClr val="002060"/>
              </a:solidFill>
            </a:endParaRPr>
          </a:p>
        </p:txBody>
      </p:sp>
      <p:pic>
        <p:nvPicPr>
          <p:cNvPr id="16" name="Picture 11" descr="3 Seaglider ocean glider pink new.png"/>
          <p:cNvPicPr>
            <a:picLocks noChangeAspect="1"/>
          </p:cNvPicPr>
          <p:nvPr/>
        </p:nvPicPr>
        <p:blipFill>
          <a:blip r:embed="rId3" cstate="print"/>
          <a:srcRect/>
          <a:stretch>
            <a:fillRect/>
          </a:stretch>
        </p:blipFill>
        <p:spPr bwMode="auto">
          <a:xfrm rot="19992437">
            <a:off x="427854" y="5831508"/>
            <a:ext cx="1175771" cy="423423"/>
          </a:xfrm>
          <a:prstGeom prst="rect">
            <a:avLst/>
          </a:prstGeom>
          <a:noFill/>
          <a:ln w="9525">
            <a:noFill/>
            <a:miter lim="800000"/>
            <a:headEnd/>
            <a:tailEnd/>
          </a:ln>
        </p:spPr>
      </p:pic>
      <p:pic>
        <p:nvPicPr>
          <p:cNvPr id="26" name="Picture 6" descr="G:\H-20091112\_ANFOG\ANFOG_Poster_June2009\deployment-tracks\wa-track.jpg"/>
          <p:cNvPicPr>
            <a:picLocks noChangeAspect="1" noChangeArrowheads="1"/>
          </p:cNvPicPr>
          <p:nvPr/>
        </p:nvPicPr>
        <p:blipFill>
          <a:blip r:embed="rId4" cstate="print"/>
          <a:srcRect/>
          <a:stretch>
            <a:fillRect/>
          </a:stretch>
        </p:blipFill>
        <p:spPr bwMode="auto">
          <a:xfrm>
            <a:off x="2771800" y="3861048"/>
            <a:ext cx="2365660" cy="2432298"/>
          </a:xfrm>
          <a:prstGeom prst="rect">
            <a:avLst/>
          </a:prstGeom>
          <a:noFill/>
          <a:ln w="19050">
            <a:solidFill>
              <a:srgbClr val="FFFF00"/>
            </a:solidFill>
            <a:miter lim="800000"/>
            <a:headEnd/>
            <a:tailEnd/>
          </a:ln>
        </p:spPr>
      </p:pic>
      <p:pic>
        <p:nvPicPr>
          <p:cNvPr id="28" name="Picture 27" descr="110330anfog_YLH8812aa.jpg"/>
          <p:cNvPicPr>
            <a:picLocks noChangeAspect="1"/>
          </p:cNvPicPr>
          <p:nvPr/>
        </p:nvPicPr>
        <p:blipFill>
          <a:blip r:embed="rId5" cstate="print"/>
          <a:stretch>
            <a:fillRect/>
          </a:stretch>
        </p:blipFill>
        <p:spPr>
          <a:xfrm>
            <a:off x="5220072" y="3884180"/>
            <a:ext cx="3600400" cy="2425140"/>
          </a:xfrm>
          <a:prstGeom prst="rect">
            <a:avLst/>
          </a:prstGeom>
        </p:spPr>
      </p:pic>
      <p:pic>
        <p:nvPicPr>
          <p:cNvPr id="9" name="Picture 9" descr="ANFOG_Logo_01 copy.png"/>
          <p:cNvPicPr>
            <a:picLocks noChangeAspect="1"/>
          </p:cNvPicPr>
          <p:nvPr/>
        </p:nvPicPr>
        <p:blipFill>
          <a:blip r:embed="rId6" cstate="print"/>
          <a:srcRect/>
          <a:stretch>
            <a:fillRect/>
          </a:stretch>
        </p:blipFill>
        <p:spPr bwMode="auto">
          <a:xfrm>
            <a:off x="6968615" y="6382320"/>
            <a:ext cx="1851857" cy="503064"/>
          </a:xfrm>
          <a:prstGeom prst="rect">
            <a:avLst/>
          </a:prstGeom>
          <a:noFill/>
          <a:ln w="9525">
            <a:noFill/>
            <a:miter lim="800000"/>
            <a:headEnd/>
            <a:tailEnd/>
          </a:ln>
        </p:spPr>
      </p:pic>
    </p:spTree>
    <p:extLst>
      <p:ext uri="{BB962C8B-B14F-4D97-AF65-F5344CB8AC3E}">
        <p14:creationId xmlns:p14="http://schemas.microsoft.com/office/powerpoint/2010/main" val="3658778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5"/>
          <p:cNvSpPr txBox="1">
            <a:spLocks noChangeArrowheads="1"/>
          </p:cNvSpPr>
          <p:nvPr/>
        </p:nvSpPr>
        <p:spPr bwMode="auto">
          <a:xfrm>
            <a:off x="5449248" y="1283936"/>
            <a:ext cx="3563888" cy="2031325"/>
          </a:xfrm>
          <a:prstGeom prst="rect">
            <a:avLst/>
          </a:prstGeom>
          <a:noFill/>
          <a:ln w="9525">
            <a:noFill/>
            <a:miter lim="800000"/>
            <a:headEnd/>
            <a:tailEnd/>
          </a:ln>
        </p:spPr>
        <p:txBody>
          <a:bodyPr wrap="square">
            <a:spAutoFit/>
          </a:bodyPr>
          <a:lstStyle/>
          <a:p>
            <a:pPr algn="ctr" eaLnBrk="0" hangingPunct="0">
              <a:spcBef>
                <a:spcPct val="50000"/>
              </a:spcBef>
            </a:pPr>
            <a:r>
              <a:rPr lang="en-US" sz="2800" dirty="0" smtClean="0">
                <a:solidFill>
                  <a:srgbClr val="002060"/>
                </a:solidFill>
                <a:cs typeface="Times New Roman" pitchFamily="18" charset="0"/>
              </a:rPr>
              <a:t>Western Australian Integrated Marine Observing System</a:t>
            </a:r>
          </a:p>
          <a:p>
            <a:pPr algn="ctr" eaLnBrk="0" hangingPunct="0">
              <a:spcBef>
                <a:spcPct val="50000"/>
              </a:spcBef>
            </a:pPr>
            <a:r>
              <a:rPr lang="en-US" sz="2800" dirty="0" smtClean="0">
                <a:solidFill>
                  <a:srgbClr val="002060"/>
                </a:solidFill>
                <a:cs typeface="Times New Roman" pitchFamily="18" charset="0"/>
              </a:rPr>
              <a:t> WAIMOS</a:t>
            </a:r>
            <a:endParaRPr lang="en-US" sz="2800" dirty="0">
              <a:solidFill>
                <a:srgbClr val="002060"/>
              </a:solidFill>
              <a:latin typeface="Tahoma" pitchFamily="34" charset="0"/>
            </a:endParaRPr>
          </a:p>
        </p:txBody>
      </p:sp>
      <p:sp>
        <p:nvSpPr>
          <p:cNvPr id="6152" name="TextBox 8"/>
          <p:cNvSpPr txBox="1">
            <a:spLocks noChangeArrowheads="1"/>
          </p:cNvSpPr>
          <p:nvPr/>
        </p:nvSpPr>
        <p:spPr bwMode="auto">
          <a:xfrm>
            <a:off x="1785938" y="5143500"/>
            <a:ext cx="893762" cy="584200"/>
          </a:xfrm>
          <a:prstGeom prst="rect">
            <a:avLst/>
          </a:prstGeom>
          <a:noFill/>
          <a:ln w="9525">
            <a:noFill/>
            <a:miter lim="800000"/>
            <a:headEnd/>
            <a:tailEnd/>
          </a:ln>
        </p:spPr>
        <p:txBody>
          <a:bodyPr wrap="none">
            <a:spAutoFit/>
          </a:bodyPr>
          <a:lstStyle/>
          <a:p>
            <a:pPr eaLnBrk="0" hangingPunct="0"/>
            <a:r>
              <a:rPr lang="en-AU" sz="1600">
                <a:solidFill>
                  <a:schemeClr val="bg1"/>
                </a:solidFill>
              </a:rPr>
              <a:t>Capes</a:t>
            </a:r>
          </a:p>
          <a:p>
            <a:pPr eaLnBrk="0" hangingPunct="0"/>
            <a:r>
              <a:rPr lang="en-AU" sz="1600">
                <a:solidFill>
                  <a:schemeClr val="bg1"/>
                </a:solidFill>
              </a:rPr>
              <a:t>Current</a:t>
            </a:r>
          </a:p>
        </p:txBody>
      </p:sp>
      <p:sp>
        <p:nvSpPr>
          <p:cNvPr id="6153" name="TextBox 9"/>
          <p:cNvSpPr txBox="1">
            <a:spLocks noChangeArrowheads="1"/>
          </p:cNvSpPr>
          <p:nvPr/>
        </p:nvSpPr>
        <p:spPr bwMode="auto">
          <a:xfrm>
            <a:off x="1928813" y="3286125"/>
            <a:ext cx="958850" cy="584200"/>
          </a:xfrm>
          <a:prstGeom prst="rect">
            <a:avLst/>
          </a:prstGeom>
          <a:noFill/>
          <a:ln w="9525">
            <a:noFill/>
            <a:miter lim="800000"/>
            <a:headEnd/>
            <a:tailEnd/>
          </a:ln>
        </p:spPr>
        <p:txBody>
          <a:bodyPr wrap="none">
            <a:spAutoFit/>
          </a:bodyPr>
          <a:lstStyle/>
          <a:p>
            <a:pPr eaLnBrk="0" hangingPunct="0"/>
            <a:r>
              <a:rPr lang="en-AU" sz="1600">
                <a:solidFill>
                  <a:schemeClr val="bg1"/>
                </a:solidFill>
              </a:rPr>
              <a:t>Leeuwin</a:t>
            </a:r>
          </a:p>
          <a:p>
            <a:pPr eaLnBrk="0" hangingPunct="0"/>
            <a:r>
              <a:rPr lang="en-AU" sz="1600">
                <a:solidFill>
                  <a:schemeClr val="bg1"/>
                </a:solidFill>
              </a:rPr>
              <a:t>Current</a:t>
            </a:r>
          </a:p>
        </p:txBody>
      </p: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44197" t="22858" r="22768" b="12857"/>
          <a:stretch>
            <a:fillRect/>
          </a:stretch>
        </p:blipFill>
        <p:spPr bwMode="auto">
          <a:xfrm>
            <a:off x="65103" y="116632"/>
            <a:ext cx="5521325"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ChangeArrowheads="1"/>
          </p:cNvSpPr>
          <p:nvPr/>
        </p:nvSpPr>
        <p:spPr bwMode="auto">
          <a:xfrm>
            <a:off x="1434732" y="5555051"/>
            <a:ext cx="250032" cy="345298"/>
          </a:xfrm>
          <a:prstGeom prst="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a:p>
        </p:txBody>
      </p:sp>
      <p:cxnSp>
        <p:nvCxnSpPr>
          <p:cNvPr id="18" name="Straight Connector 4"/>
          <p:cNvCxnSpPr>
            <a:cxnSpLocks noChangeShapeType="1"/>
          </p:cNvCxnSpPr>
          <p:nvPr/>
        </p:nvCxnSpPr>
        <p:spPr bwMode="auto">
          <a:xfrm flipH="1" flipV="1">
            <a:off x="3995935" y="692696"/>
            <a:ext cx="648074" cy="1055584"/>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cxnSp>
        <p:nvCxnSpPr>
          <p:cNvPr id="19" name="Straight Connector 5"/>
          <p:cNvCxnSpPr>
            <a:cxnSpLocks noChangeShapeType="1"/>
          </p:cNvCxnSpPr>
          <p:nvPr/>
        </p:nvCxnSpPr>
        <p:spPr bwMode="auto">
          <a:xfrm flipH="1" flipV="1">
            <a:off x="2840740" y="2034561"/>
            <a:ext cx="246215" cy="504057"/>
          </a:xfrm>
          <a:prstGeom prst="line">
            <a:avLst/>
          </a:prstGeom>
          <a:noFill/>
          <a:ln w="28575" algn="ctr">
            <a:solidFill>
              <a:srgbClr val="FFFF00"/>
            </a:solidFill>
            <a:prstDash val="solid"/>
            <a:round/>
            <a:headEnd/>
            <a:tailEnd/>
          </a:ln>
          <a:extLst>
            <a:ext uri="{909E8E84-426E-40DD-AFC4-6F175D3DCCD1}">
              <a14:hiddenFill xmlns:a14="http://schemas.microsoft.com/office/drawing/2010/main">
                <a:noFill/>
              </a14:hiddenFill>
            </a:ext>
          </a:extLst>
        </p:spPr>
      </p:cxnSp>
      <p:cxnSp>
        <p:nvCxnSpPr>
          <p:cNvPr id="20" name="Straight Connector 9"/>
          <p:cNvCxnSpPr>
            <a:cxnSpLocks noChangeShapeType="1"/>
          </p:cNvCxnSpPr>
          <p:nvPr/>
        </p:nvCxnSpPr>
        <p:spPr bwMode="auto">
          <a:xfrm flipH="1" flipV="1">
            <a:off x="1753709" y="2852936"/>
            <a:ext cx="101174" cy="346700"/>
          </a:xfrm>
          <a:prstGeom prst="line">
            <a:avLst/>
          </a:prstGeom>
          <a:noFill/>
          <a:ln w="28575" algn="ctr">
            <a:solidFill>
              <a:srgbClr val="FFFF00"/>
            </a:solidFill>
            <a:prstDash val="solid"/>
            <a:round/>
            <a:headEnd/>
            <a:tailEnd/>
          </a:ln>
          <a:extLst>
            <a:ext uri="{909E8E84-426E-40DD-AFC4-6F175D3DCCD1}">
              <a14:hiddenFill xmlns:a14="http://schemas.microsoft.com/office/drawing/2010/main">
                <a:noFill/>
              </a14:hiddenFill>
            </a:ext>
          </a:extLst>
        </p:spPr>
      </p:cxnSp>
      <p:sp>
        <p:nvSpPr>
          <p:cNvPr id="25" name="Rectangle 24"/>
          <p:cNvSpPr/>
          <p:nvPr/>
        </p:nvSpPr>
        <p:spPr>
          <a:xfrm>
            <a:off x="1684764" y="5561795"/>
            <a:ext cx="1205779" cy="338554"/>
          </a:xfrm>
          <a:prstGeom prst="rect">
            <a:avLst/>
          </a:prstGeom>
        </p:spPr>
        <p:txBody>
          <a:bodyPr wrap="none">
            <a:spAutoFit/>
          </a:bodyPr>
          <a:lstStyle/>
          <a:p>
            <a:r>
              <a:rPr lang="en-US" sz="1600" dirty="0" smtClean="0">
                <a:solidFill>
                  <a:srgbClr val="002060"/>
                </a:solidFill>
                <a:cs typeface="Times New Roman" pitchFamily="18" charset="0"/>
              </a:rPr>
              <a:t>South-west</a:t>
            </a:r>
            <a:endParaRPr lang="en-AU" sz="1600" dirty="0"/>
          </a:p>
        </p:txBody>
      </p:sp>
      <p:sp>
        <p:nvSpPr>
          <p:cNvPr id="38" name="Rectangle 37"/>
          <p:cNvSpPr/>
          <p:nvPr/>
        </p:nvSpPr>
        <p:spPr>
          <a:xfrm>
            <a:off x="1814266" y="3323330"/>
            <a:ext cx="837089" cy="338554"/>
          </a:xfrm>
          <a:prstGeom prst="rect">
            <a:avLst/>
          </a:prstGeom>
        </p:spPr>
        <p:txBody>
          <a:bodyPr wrap="none">
            <a:spAutoFit/>
          </a:bodyPr>
          <a:lstStyle/>
          <a:p>
            <a:r>
              <a:rPr lang="en-US" sz="1600" dirty="0" smtClean="0">
                <a:solidFill>
                  <a:srgbClr val="002060"/>
                </a:solidFill>
                <a:cs typeface="Times New Roman" pitchFamily="18" charset="0"/>
              </a:rPr>
              <a:t>Pilbara</a:t>
            </a:r>
            <a:endParaRPr lang="en-AU" sz="1600" dirty="0"/>
          </a:p>
        </p:txBody>
      </p:sp>
      <p:sp>
        <p:nvSpPr>
          <p:cNvPr id="39" name="Rectangle 38"/>
          <p:cNvSpPr/>
          <p:nvPr/>
        </p:nvSpPr>
        <p:spPr>
          <a:xfrm>
            <a:off x="3192740" y="2741812"/>
            <a:ext cx="1127232" cy="338554"/>
          </a:xfrm>
          <a:prstGeom prst="rect">
            <a:avLst/>
          </a:prstGeom>
        </p:spPr>
        <p:txBody>
          <a:bodyPr wrap="none">
            <a:spAutoFit/>
          </a:bodyPr>
          <a:lstStyle/>
          <a:p>
            <a:r>
              <a:rPr lang="en-US" sz="1600" dirty="0" smtClean="0">
                <a:solidFill>
                  <a:srgbClr val="002060"/>
                </a:solidFill>
                <a:cs typeface="Times New Roman" pitchFamily="18" charset="0"/>
              </a:rPr>
              <a:t>Kimberley</a:t>
            </a:r>
            <a:endParaRPr lang="en-AU" sz="1600" dirty="0"/>
          </a:p>
        </p:txBody>
      </p:sp>
      <p:sp>
        <p:nvSpPr>
          <p:cNvPr id="40" name="Rectangle 39"/>
          <p:cNvSpPr/>
          <p:nvPr/>
        </p:nvSpPr>
        <p:spPr>
          <a:xfrm>
            <a:off x="4318065" y="836712"/>
            <a:ext cx="514885" cy="338554"/>
          </a:xfrm>
          <a:prstGeom prst="rect">
            <a:avLst/>
          </a:prstGeom>
        </p:spPr>
        <p:txBody>
          <a:bodyPr wrap="none">
            <a:spAutoFit/>
          </a:bodyPr>
          <a:lstStyle/>
          <a:p>
            <a:r>
              <a:rPr lang="en-US" sz="1600" dirty="0" smtClean="0">
                <a:solidFill>
                  <a:srgbClr val="002060"/>
                </a:solidFill>
                <a:cs typeface="Times New Roman" pitchFamily="18" charset="0"/>
              </a:rPr>
              <a:t>ITF</a:t>
            </a:r>
            <a:endParaRPr lang="en-AU" sz="1600" dirty="0"/>
          </a:p>
        </p:txBody>
      </p:sp>
      <p:sp>
        <p:nvSpPr>
          <p:cNvPr id="15" name="Oval 14"/>
          <p:cNvSpPr>
            <a:spLocks noChangeAspect="1"/>
          </p:cNvSpPr>
          <p:nvPr/>
        </p:nvSpPr>
        <p:spPr bwMode="auto">
          <a:xfrm>
            <a:off x="1187624" y="3429000"/>
            <a:ext cx="108000" cy="108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21" name="Oval 20"/>
          <p:cNvSpPr>
            <a:spLocks noChangeAspect="1"/>
          </p:cNvSpPr>
          <p:nvPr/>
        </p:nvSpPr>
        <p:spPr bwMode="auto">
          <a:xfrm>
            <a:off x="3032955" y="6165304"/>
            <a:ext cx="108000" cy="108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0285" y="6162154"/>
            <a:ext cx="3014961" cy="576064"/>
          </a:xfrm>
          <a:prstGeom prst="rect">
            <a:avLst/>
          </a:prstGeom>
        </p:spPr>
      </p:pic>
    </p:spTree>
    <p:extLst>
      <p:ext uri="{BB962C8B-B14F-4D97-AF65-F5344CB8AC3E}">
        <p14:creationId xmlns:p14="http://schemas.microsoft.com/office/powerpoint/2010/main" val="2024238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496" y="1628800"/>
            <a:ext cx="8866131" cy="1631216"/>
          </a:xfrm>
          <a:prstGeom prst="rect">
            <a:avLst/>
          </a:prstGeom>
        </p:spPr>
        <p:txBody>
          <a:bodyPr wrap="square">
            <a:spAutoFit/>
          </a:bodyPr>
          <a:lstStyle/>
          <a:p>
            <a:r>
              <a:rPr lang="en-AU" sz="2800" dirty="0" smtClean="0">
                <a:solidFill>
                  <a:srgbClr val="002060"/>
                </a:solidFill>
              </a:rPr>
              <a:t>OUTLINE</a:t>
            </a:r>
          </a:p>
          <a:p>
            <a:pPr>
              <a:tabLst>
                <a:tab pos="1085850" algn="l"/>
              </a:tabLst>
            </a:pPr>
            <a:r>
              <a:rPr lang="en-AU" dirty="0" smtClean="0">
                <a:solidFill>
                  <a:srgbClr val="002060"/>
                </a:solidFill>
              </a:rPr>
              <a:t>Part 1: 	IMOS Coastal </a:t>
            </a:r>
            <a:r>
              <a:rPr lang="en-AU" dirty="0">
                <a:solidFill>
                  <a:srgbClr val="002060"/>
                </a:solidFill>
              </a:rPr>
              <a:t>Ocean Observations in Western </a:t>
            </a:r>
            <a:r>
              <a:rPr lang="en-AU" dirty="0" smtClean="0">
                <a:solidFill>
                  <a:srgbClr val="002060"/>
                </a:solidFill>
              </a:rPr>
              <a:t>Australia</a:t>
            </a:r>
          </a:p>
          <a:p>
            <a:pPr>
              <a:tabLst>
                <a:tab pos="1085850" algn="l"/>
              </a:tabLst>
            </a:pPr>
            <a:endParaRPr lang="en-AU" dirty="0">
              <a:solidFill>
                <a:srgbClr val="002060"/>
              </a:solidFill>
            </a:endParaRPr>
          </a:p>
          <a:p>
            <a:pPr>
              <a:tabLst>
                <a:tab pos="1085850" algn="l"/>
              </a:tabLst>
            </a:pPr>
            <a:r>
              <a:rPr lang="en-AU" dirty="0">
                <a:solidFill>
                  <a:srgbClr val="002060"/>
                </a:solidFill>
              </a:rPr>
              <a:t>Part </a:t>
            </a:r>
            <a:r>
              <a:rPr lang="en-AU" dirty="0" smtClean="0">
                <a:solidFill>
                  <a:srgbClr val="002060"/>
                </a:solidFill>
              </a:rPr>
              <a:t>2: 	</a:t>
            </a:r>
            <a:r>
              <a:rPr lang="en-AU" dirty="0" err="1" smtClean="0">
                <a:solidFill>
                  <a:srgbClr val="002060"/>
                </a:solidFill>
              </a:rPr>
              <a:t>Peddies</a:t>
            </a:r>
            <a:r>
              <a:rPr lang="en-AU" dirty="0" smtClean="0">
                <a:solidFill>
                  <a:srgbClr val="002060"/>
                </a:solidFill>
              </a:rPr>
              <a:t> </a:t>
            </a:r>
            <a:r>
              <a:rPr lang="en-AU" dirty="0">
                <a:solidFill>
                  <a:srgbClr val="002060"/>
                </a:solidFill>
              </a:rPr>
              <a:t>to Dense Shelf Water </a:t>
            </a:r>
            <a:r>
              <a:rPr lang="en-AU" dirty="0" smtClean="0">
                <a:solidFill>
                  <a:srgbClr val="002060"/>
                </a:solidFill>
              </a:rPr>
              <a:t>Cascades</a:t>
            </a:r>
            <a:endParaRPr lang="en-AU" sz="2000" dirty="0"/>
          </a:p>
        </p:txBody>
      </p:sp>
      <p:pic>
        <p:nvPicPr>
          <p:cNvPr id="5" name="Picture 11" descr="Title strip72"/>
          <p:cNvPicPr>
            <a:picLocks noChangeAspect="1" noChangeArrowheads="1"/>
          </p:cNvPicPr>
          <p:nvPr/>
        </p:nvPicPr>
        <p:blipFill>
          <a:blip r:embed="rId2" cstate="print"/>
          <a:srcRect/>
          <a:stretch>
            <a:fillRect/>
          </a:stretch>
        </p:blipFill>
        <p:spPr bwMode="auto">
          <a:xfrm>
            <a:off x="3820" y="3534321"/>
            <a:ext cx="8816652" cy="956503"/>
          </a:xfrm>
          <a:prstGeom prst="rect">
            <a:avLst/>
          </a:prstGeom>
          <a:noFill/>
          <a:ln w="9525">
            <a:noFill/>
            <a:miter lim="800000"/>
            <a:headEnd/>
            <a:tailEnd/>
          </a:ln>
        </p:spPr>
      </p:pic>
      <p:sp>
        <p:nvSpPr>
          <p:cNvPr id="2" name="Rectangle 1"/>
          <p:cNvSpPr/>
          <p:nvPr/>
        </p:nvSpPr>
        <p:spPr>
          <a:xfrm>
            <a:off x="206959" y="4653136"/>
            <a:ext cx="8410371" cy="2523768"/>
          </a:xfrm>
          <a:prstGeom prst="rect">
            <a:avLst/>
          </a:prstGeom>
        </p:spPr>
        <p:txBody>
          <a:bodyPr wrap="square">
            <a:spAutoFit/>
          </a:bodyPr>
          <a:lstStyle/>
          <a:p>
            <a:r>
              <a:rPr lang="en-AU" sz="2800" dirty="0" smtClean="0">
                <a:solidFill>
                  <a:srgbClr val="002060"/>
                </a:solidFill>
              </a:rPr>
              <a:t>ACKNOWLEGEMENTS</a:t>
            </a:r>
          </a:p>
          <a:p>
            <a:pPr marL="457200" indent="-457200">
              <a:spcBef>
                <a:spcPts val="1200"/>
              </a:spcBef>
              <a:buFont typeface="Arial" pitchFamily="34" charset="0"/>
              <a:buChar char="•"/>
            </a:pPr>
            <a:r>
              <a:rPr lang="en-AU" dirty="0" smtClean="0">
                <a:solidFill>
                  <a:srgbClr val="002060"/>
                </a:solidFill>
              </a:rPr>
              <a:t>IMOS </a:t>
            </a:r>
            <a:r>
              <a:rPr lang="en-AU" dirty="0">
                <a:solidFill>
                  <a:srgbClr val="002060"/>
                </a:solidFill>
              </a:rPr>
              <a:t>Facilities</a:t>
            </a:r>
          </a:p>
          <a:p>
            <a:pPr marL="457200" indent="-457200">
              <a:buFont typeface="Arial" pitchFamily="34" charset="0"/>
              <a:buChar char="•"/>
            </a:pPr>
            <a:r>
              <a:rPr lang="en-AU" dirty="0">
                <a:solidFill>
                  <a:srgbClr val="002060"/>
                </a:solidFill>
              </a:rPr>
              <a:t>Individual contributions acknowledged</a:t>
            </a:r>
          </a:p>
          <a:p>
            <a:pPr marL="457200" indent="-457200">
              <a:buFont typeface="Arial" pitchFamily="34" charset="0"/>
              <a:buChar char="•"/>
            </a:pPr>
            <a:r>
              <a:rPr lang="en-AU" dirty="0">
                <a:solidFill>
                  <a:srgbClr val="002060"/>
                </a:solidFill>
              </a:rPr>
              <a:t>Hrvoje Mihanovic, </a:t>
            </a:r>
            <a:r>
              <a:rPr lang="en-AU" dirty="0" smtClean="0">
                <a:solidFill>
                  <a:srgbClr val="002060"/>
                </a:solidFill>
              </a:rPr>
              <a:t>Thisara Welhena, Cyprien </a:t>
            </a:r>
            <a:r>
              <a:rPr lang="en-AU" dirty="0">
                <a:solidFill>
                  <a:srgbClr val="002060"/>
                </a:solidFill>
              </a:rPr>
              <a:t>Bosserelle, Flo </a:t>
            </a:r>
            <a:r>
              <a:rPr lang="en-AU" dirty="0" smtClean="0">
                <a:solidFill>
                  <a:srgbClr val="002060"/>
                </a:solidFill>
              </a:rPr>
              <a:t>Kaempf, </a:t>
            </a:r>
            <a:r>
              <a:rPr lang="en-US" dirty="0">
                <a:solidFill>
                  <a:srgbClr val="002060"/>
                </a:solidFill>
              </a:rPr>
              <a:t>Olga Bondarenko</a:t>
            </a:r>
            <a:endParaRPr lang="en-AU" dirty="0">
              <a:solidFill>
                <a:srgbClr val="002060"/>
              </a:solidFill>
            </a:endParaRPr>
          </a:p>
          <a:p>
            <a:pPr marL="457200" indent="-457200">
              <a:buFont typeface="Arial" pitchFamily="34" charset="0"/>
              <a:buChar char="•"/>
            </a:pPr>
            <a:endParaRPr lang="en-AU" dirty="0">
              <a:solidFill>
                <a:srgbClr val="00206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57" y="260648"/>
            <a:ext cx="5877208" cy="1122949"/>
          </a:xfrm>
          <a:prstGeom prst="rect">
            <a:avLst/>
          </a:prstGeom>
        </p:spPr>
      </p:pic>
    </p:spTree>
    <p:extLst>
      <p:ext uri="{BB962C8B-B14F-4D97-AF65-F5344CB8AC3E}">
        <p14:creationId xmlns:p14="http://schemas.microsoft.com/office/powerpoint/2010/main" val="2912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mberleyArrayGEMapf.jpg"/>
          <p:cNvPicPr/>
          <p:nvPr/>
        </p:nvPicPr>
        <p:blipFill>
          <a:blip r:embed="rId2" cstate="print"/>
          <a:stretch>
            <a:fillRect/>
          </a:stretch>
        </p:blipFill>
        <p:spPr>
          <a:xfrm>
            <a:off x="467544" y="1556792"/>
            <a:ext cx="8208912" cy="5040560"/>
          </a:xfrm>
          <a:prstGeom prst="rect">
            <a:avLst/>
          </a:prstGeom>
        </p:spPr>
      </p:pic>
      <p:sp>
        <p:nvSpPr>
          <p:cNvPr id="3" name="Rectangle 2"/>
          <p:cNvSpPr/>
          <p:nvPr/>
        </p:nvSpPr>
        <p:spPr>
          <a:xfrm>
            <a:off x="32823" y="332655"/>
            <a:ext cx="6264696" cy="646331"/>
          </a:xfrm>
          <a:prstGeom prst="rect">
            <a:avLst/>
          </a:prstGeom>
        </p:spPr>
        <p:txBody>
          <a:bodyPr wrap="square">
            <a:spAutoFit/>
          </a:bodyPr>
          <a:lstStyle/>
          <a:p>
            <a:r>
              <a:rPr lang="en-AU" sz="3600" dirty="0">
                <a:solidFill>
                  <a:srgbClr val="002060"/>
                </a:solidFill>
              </a:rPr>
              <a:t>WAIMOS </a:t>
            </a:r>
            <a:r>
              <a:rPr lang="en-AU" sz="3600" dirty="0" smtClean="0">
                <a:solidFill>
                  <a:srgbClr val="002060"/>
                </a:solidFill>
              </a:rPr>
              <a:t>Kimberley Array</a:t>
            </a:r>
            <a:endParaRPr lang="en-AU" sz="3600" dirty="0">
              <a:solidFill>
                <a:srgbClr val="002060"/>
              </a:solidFill>
            </a:endParaRPr>
          </a:p>
        </p:txBody>
      </p:sp>
      <p:sp>
        <p:nvSpPr>
          <p:cNvPr id="4" name="Rectangle 3"/>
          <p:cNvSpPr/>
          <p:nvPr/>
        </p:nvSpPr>
        <p:spPr>
          <a:xfrm>
            <a:off x="539552" y="1628800"/>
            <a:ext cx="2880320" cy="738664"/>
          </a:xfrm>
          <a:prstGeom prst="rect">
            <a:avLst/>
          </a:prstGeom>
        </p:spPr>
        <p:txBody>
          <a:bodyPr wrap="square">
            <a:spAutoFit/>
          </a:bodyPr>
          <a:lstStyle/>
          <a:p>
            <a:r>
              <a:rPr lang="en-AU" sz="1400" dirty="0">
                <a:solidFill>
                  <a:schemeClr val="bg1"/>
                </a:solidFill>
              </a:rPr>
              <a:t>Deployed: </a:t>
            </a:r>
            <a:r>
              <a:rPr lang="en-AU" sz="1400" dirty="0" smtClean="0">
                <a:solidFill>
                  <a:schemeClr val="bg1"/>
                </a:solidFill>
              </a:rPr>
              <a:t> Jan </a:t>
            </a:r>
            <a:r>
              <a:rPr lang="en-AU" sz="1400" dirty="0">
                <a:solidFill>
                  <a:schemeClr val="bg1"/>
                </a:solidFill>
              </a:rPr>
              <a:t>28 – Feb 5 2012</a:t>
            </a:r>
          </a:p>
          <a:p>
            <a:r>
              <a:rPr lang="en-AU" sz="1400" dirty="0">
                <a:solidFill>
                  <a:schemeClr val="bg1"/>
                </a:solidFill>
              </a:rPr>
              <a:t>Service: </a:t>
            </a:r>
            <a:r>
              <a:rPr lang="en-AU" sz="1400" dirty="0" smtClean="0">
                <a:solidFill>
                  <a:schemeClr val="bg1"/>
                </a:solidFill>
              </a:rPr>
              <a:t>     Jul 18-29 2012</a:t>
            </a:r>
            <a:endParaRPr lang="en-AU" sz="1400" dirty="0">
              <a:solidFill>
                <a:schemeClr val="bg1"/>
              </a:solidFill>
            </a:endParaRPr>
          </a:p>
          <a:p>
            <a:r>
              <a:rPr lang="en-AU" sz="1400" dirty="0">
                <a:solidFill>
                  <a:schemeClr val="bg1"/>
                </a:solidFill>
              </a:rPr>
              <a:t> </a:t>
            </a:r>
          </a:p>
        </p:txBody>
      </p:sp>
    </p:spTree>
    <p:extLst>
      <p:ext uri="{BB962C8B-B14F-4D97-AF65-F5344CB8AC3E}">
        <p14:creationId xmlns:p14="http://schemas.microsoft.com/office/powerpoint/2010/main" val="32256666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srcRect l="8338" t="3607" r="10518" b="4409"/>
          <a:stretch/>
        </p:blipFill>
        <p:spPr bwMode="auto">
          <a:xfrm>
            <a:off x="0" y="1988840"/>
            <a:ext cx="4067944" cy="4248472"/>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35496" y="262389"/>
            <a:ext cx="6552728" cy="646331"/>
          </a:xfrm>
          <a:prstGeom prst="rect">
            <a:avLst/>
          </a:prstGeom>
        </p:spPr>
        <p:txBody>
          <a:bodyPr wrap="square">
            <a:spAutoFit/>
          </a:bodyPr>
          <a:lstStyle/>
          <a:p>
            <a:r>
              <a:rPr lang="en-AU" sz="3600" dirty="0" smtClean="0">
                <a:solidFill>
                  <a:srgbClr val="002060"/>
                </a:solidFill>
              </a:rPr>
              <a:t>Kimberley Slocum deployment </a:t>
            </a:r>
          </a:p>
        </p:txBody>
      </p:sp>
      <p:pic>
        <p:nvPicPr>
          <p:cNvPr id="4" name="Picture 3" descr="glider_path_Kimberley.png"/>
          <p:cNvPicPr>
            <a:picLocks noChangeAspect="1"/>
          </p:cNvPicPr>
          <p:nvPr/>
        </p:nvPicPr>
        <p:blipFill>
          <a:blip r:embed="rId3" cstate="print"/>
          <a:srcRect l="22438" t="6333" r="24013" b="4773"/>
          <a:stretch>
            <a:fillRect/>
          </a:stretch>
        </p:blipFill>
        <p:spPr>
          <a:xfrm>
            <a:off x="4067944" y="2132856"/>
            <a:ext cx="4651717" cy="4104456"/>
          </a:xfrm>
          <a:prstGeom prst="rect">
            <a:avLst/>
          </a:prstGeom>
        </p:spPr>
      </p:pic>
    </p:spTree>
    <p:extLst>
      <p:ext uri="{BB962C8B-B14F-4D97-AF65-F5344CB8AC3E}">
        <p14:creationId xmlns:p14="http://schemas.microsoft.com/office/powerpoint/2010/main" val="23195015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0" y="1340768"/>
            <a:ext cx="8892480" cy="5112568"/>
          </a:xfrm>
          <a:prstGeom prst="rect">
            <a:avLst/>
          </a:prstGeom>
        </p:spPr>
      </p:pic>
      <p:sp>
        <p:nvSpPr>
          <p:cNvPr id="3074" name="Straight Connector 9"/>
          <p:cNvSpPr>
            <a:spLocks noChangeShapeType="1"/>
          </p:cNvSpPr>
          <p:nvPr/>
        </p:nvSpPr>
        <p:spPr bwMode="auto">
          <a:xfrm>
            <a:off x="3059832" y="2132856"/>
            <a:ext cx="197867" cy="1784151"/>
          </a:xfrm>
          <a:prstGeom prst="line">
            <a:avLst/>
          </a:prstGeom>
          <a:noFill/>
          <a:ln w="12700">
            <a:solidFill>
              <a:srgbClr val="FFFF00"/>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4" name="Rectangle 3"/>
          <p:cNvSpPr/>
          <p:nvPr/>
        </p:nvSpPr>
        <p:spPr>
          <a:xfrm>
            <a:off x="107504" y="334397"/>
            <a:ext cx="6336704" cy="646331"/>
          </a:xfrm>
          <a:prstGeom prst="rect">
            <a:avLst/>
          </a:prstGeom>
        </p:spPr>
        <p:txBody>
          <a:bodyPr wrap="square">
            <a:spAutoFit/>
          </a:bodyPr>
          <a:lstStyle/>
          <a:p>
            <a:r>
              <a:rPr lang="en-AU" sz="3600" dirty="0" smtClean="0"/>
              <a:t>Kimberley Glider deployment </a:t>
            </a:r>
          </a:p>
        </p:txBody>
      </p:sp>
    </p:spTree>
    <p:extLst>
      <p:ext uri="{BB962C8B-B14F-4D97-AF65-F5344CB8AC3E}">
        <p14:creationId xmlns:p14="http://schemas.microsoft.com/office/powerpoint/2010/main" val="15653593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a14="http://schemas.microsoft.com/office/drawing/2010/main" val="0"/>
              </a:ext>
            </a:extLst>
          </a:blip>
          <a:srcRect l="11374" t="1828" r="10967" b="6344"/>
          <a:stretch/>
        </p:blipFill>
        <p:spPr bwMode="auto">
          <a:xfrm>
            <a:off x="0" y="1556792"/>
            <a:ext cx="4211960" cy="4248472"/>
          </a:xfrm>
          <a:prstGeom prst="rect">
            <a:avLst/>
          </a:prstGeom>
          <a:ln>
            <a:noFill/>
          </a:ln>
          <a:extLst>
            <a:ext uri="{53640926-AAD7-44D8-BBD7-CCE9431645EC}">
              <a14:shadowObscured xmlns:a14="http://schemas.microsoft.com/office/drawing/2010/main"/>
            </a:ext>
          </a:extLst>
        </p:spPr>
      </p:pic>
      <p:sp>
        <p:nvSpPr>
          <p:cNvPr id="3" name="Straight Connector 9"/>
          <p:cNvSpPr>
            <a:spLocks noChangeShapeType="1"/>
          </p:cNvSpPr>
          <p:nvPr/>
        </p:nvSpPr>
        <p:spPr bwMode="auto">
          <a:xfrm>
            <a:off x="1619672" y="2924944"/>
            <a:ext cx="197867" cy="1784151"/>
          </a:xfrm>
          <a:prstGeom prst="line">
            <a:avLst/>
          </a:prstGeom>
          <a:noFill/>
          <a:ln w="12700">
            <a:solidFill>
              <a:schemeClr val="tx1"/>
            </a:solidFill>
            <a:round/>
            <a:headEnd/>
            <a:tailEnd/>
          </a:ln>
        </p:spPr>
        <p:txBody>
          <a:bodyPr vert="horz" wrap="square" lIns="91440" tIns="45720" rIns="91440" bIns="45720" numCol="1" anchor="t" anchorCtr="0" compatLnSpc="1">
            <a:prstTxWarp prst="textNoShape">
              <a:avLst/>
            </a:prstTxWarp>
          </a:bodyPr>
          <a:lstStyle/>
          <a:p>
            <a:endParaRPr lang="en-AU"/>
          </a:p>
        </p:txBody>
      </p:sp>
      <p:sp>
        <p:nvSpPr>
          <p:cNvPr id="4" name="Rectangle 3"/>
          <p:cNvSpPr/>
          <p:nvPr/>
        </p:nvSpPr>
        <p:spPr>
          <a:xfrm>
            <a:off x="107504" y="188640"/>
            <a:ext cx="6336704" cy="646331"/>
          </a:xfrm>
          <a:prstGeom prst="rect">
            <a:avLst/>
          </a:prstGeom>
        </p:spPr>
        <p:txBody>
          <a:bodyPr wrap="square">
            <a:spAutoFit/>
          </a:bodyPr>
          <a:lstStyle/>
          <a:p>
            <a:r>
              <a:rPr lang="en-AU" sz="3600" dirty="0" smtClean="0"/>
              <a:t>Kimberley Glider deployment </a:t>
            </a:r>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l="11649" r="12330" b="6660"/>
          <a:stretch/>
        </p:blipFill>
        <p:spPr bwMode="auto">
          <a:xfrm>
            <a:off x="4320480" y="1412776"/>
            <a:ext cx="4499992" cy="4392488"/>
          </a:xfrm>
          <a:prstGeom prst="rect">
            <a:avLst/>
          </a:prstGeom>
          <a:ln>
            <a:noFill/>
          </a:ln>
          <a:extLst>
            <a:ext uri="{53640926-AAD7-44D8-BBD7-CCE9431645EC}">
              <a14:shadowObscured xmlns:a14="http://schemas.microsoft.com/office/drawing/2010/main"/>
            </a:ext>
          </a:extLst>
        </p:spPr>
      </p:pic>
      <p:sp>
        <p:nvSpPr>
          <p:cNvPr id="6" name="Straight Connector 9"/>
          <p:cNvSpPr>
            <a:spLocks noChangeShapeType="1"/>
          </p:cNvSpPr>
          <p:nvPr/>
        </p:nvSpPr>
        <p:spPr bwMode="auto">
          <a:xfrm>
            <a:off x="5868144" y="2780928"/>
            <a:ext cx="269875" cy="1496119"/>
          </a:xfrm>
          <a:prstGeom prst="line">
            <a:avLst/>
          </a:prstGeom>
          <a:noFill/>
          <a:ln w="127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31779314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srcRect b="13525"/>
          <a:stretch/>
        </p:blipFill>
        <p:spPr bwMode="auto">
          <a:xfrm>
            <a:off x="539552" y="2924944"/>
            <a:ext cx="7992888" cy="1656184"/>
          </a:xfrm>
          <a:prstGeom prst="rect">
            <a:avLst/>
          </a:prstGeom>
          <a:ln>
            <a:noFill/>
          </a:ln>
          <a:extLst>
            <a:ext uri="{53640926-AAD7-44D8-BBD7-CCE9431645EC}">
              <a14:shadowObscured xmlns:a14="http://schemas.microsoft.com/office/drawing/2010/main"/>
            </a:ext>
          </a:extLst>
        </p:spPr>
      </p:pic>
      <p:pic>
        <p:nvPicPr>
          <p:cNvPr id="4" name="Picture 3"/>
          <p:cNvPicPr/>
          <p:nvPr/>
        </p:nvPicPr>
        <p:blipFill rotWithShape="1">
          <a:blip r:embed="rId3" cstate="print"/>
          <a:srcRect b="12997"/>
          <a:stretch/>
        </p:blipFill>
        <p:spPr bwMode="auto">
          <a:xfrm>
            <a:off x="467544" y="4725144"/>
            <a:ext cx="8136904" cy="1656184"/>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107504" y="334397"/>
            <a:ext cx="6336704" cy="646331"/>
          </a:xfrm>
          <a:prstGeom prst="rect">
            <a:avLst/>
          </a:prstGeom>
        </p:spPr>
        <p:txBody>
          <a:bodyPr wrap="square">
            <a:spAutoFit/>
          </a:bodyPr>
          <a:lstStyle/>
          <a:p>
            <a:r>
              <a:rPr lang="en-AU" sz="3600" dirty="0" smtClean="0"/>
              <a:t>Kimberley Glider deployment </a:t>
            </a:r>
          </a:p>
        </p:txBody>
      </p:sp>
      <p:pic>
        <p:nvPicPr>
          <p:cNvPr id="9" name="Picture 8"/>
          <p:cNvPicPr/>
          <p:nvPr/>
        </p:nvPicPr>
        <p:blipFill rotWithShape="1">
          <a:blip r:embed="rId4" cstate="print"/>
          <a:srcRect l="1295" r="1804" b="6636"/>
          <a:stretch/>
        </p:blipFill>
        <p:spPr bwMode="auto">
          <a:xfrm>
            <a:off x="827584" y="908720"/>
            <a:ext cx="7560840" cy="20162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08220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srcRect b="12997"/>
          <a:stretch/>
        </p:blipFill>
        <p:spPr bwMode="auto">
          <a:xfrm>
            <a:off x="0" y="980728"/>
            <a:ext cx="8424936" cy="1368152"/>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cstate="print"/>
          <a:srcRect b="14435"/>
          <a:stretch/>
        </p:blipFill>
        <p:spPr bwMode="auto">
          <a:xfrm>
            <a:off x="-36512" y="2348880"/>
            <a:ext cx="8424936" cy="1656184"/>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cstate="print"/>
          <a:srcRect b="13525"/>
          <a:stretch/>
        </p:blipFill>
        <p:spPr bwMode="auto">
          <a:xfrm>
            <a:off x="0" y="5517232"/>
            <a:ext cx="8316416" cy="1340768"/>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5" cstate="print"/>
          <a:srcRect b="6024"/>
          <a:stretch/>
        </p:blipFill>
        <p:spPr bwMode="auto">
          <a:xfrm>
            <a:off x="-36512" y="4149080"/>
            <a:ext cx="8352928" cy="1368152"/>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107504" y="334397"/>
            <a:ext cx="6336704" cy="646331"/>
          </a:xfrm>
          <a:prstGeom prst="rect">
            <a:avLst/>
          </a:prstGeom>
        </p:spPr>
        <p:txBody>
          <a:bodyPr wrap="square">
            <a:spAutoFit/>
          </a:bodyPr>
          <a:lstStyle/>
          <a:p>
            <a:r>
              <a:rPr lang="en-AU" sz="3600" dirty="0" smtClean="0"/>
              <a:t>Kimberley Glider deployment </a:t>
            </a:r>
          </a:p>
        </p:txBody>
      </p:sp>
    </p:spTree>
    <p:extLst>
      <p:ext uri="{BB962C8B-B14F-4D97-AF65-F5344CB8AC3E}">
        <p14:creationId xmlns:p14="http://schemas.microsoft.com/office/powerpoint/2010/main" val="606636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1" descr="Title strip72"/>
          <p:cNvPicPr>
            <a:picLocks noChangeAspect="1" noChangeArrowheads="1"/>
          </p:cNvPicPr>
          <p:nvPr/>
        </p:nvPicPr>
        <p:blipFill>
          <a:blip r:embed="rId2" cstate="print"/>
          <a:srcRect/>
          <a:stretch>
            <a:fillRect/>
          </a:stretch>
        </p:blipFill>
        <p:spPr bwMode="auto">
          <a:xfrm>
            <a:off x="133778" y="1548408"/>
            <a:ext cx="6657975" cy="722312"/>
          </a:xfrm>
          <a:prstGeom prst="rect">
            <a:avLst/>
          </a:prstGeom>
          <a:noFill/>
          <a:ln w="9525">
            <a:noFill/>
            <a:miter lim="800000"/>
            <a:headEnd/>
            <a:tailEnd/>
          </a:ln>
        </p:spPr>
      </p:pic>
      <p:sp>
        <p:nvSpPr>
          <p:cNvPr id="6148" name="Text Box 5"/>
          <p:cNvSpPr txBox="1">
            <a:spLocks noChangeArrowheads="1"/>
          </p:cNvSpPr>
          <p:nvPr/>
        </p:nvSpPr>
        <p:spPr bwMode="auto">
          <a:xfrm>
            <a:off x="67450" y="2365991"/>
            <a:ext cx="8972550" cy="523220"/>
          </a:xfrm>
          <a:prstGeom prst="rect">
            <a:avLst/>
          </a:prstGeom>
          <a:noFill/>
          <a:ln w="9525">
            <a:noFill/>
            <a:miter lim="800000"/>
            <a:headEnd/>
            <a:tailEnd/>
          </a:ln>
        </p:spPr>
        <p:txBody>
          <a:bodyPr>
            <a:spAutoFit/>
          </a:bodyPr>
          <a:lstStyle/>
          <a:p>
            <a:pPr algn="ctr" eaLnBrk="0" hangingPunct="0">
              <a:spcBef>
                <a:spcPct val="50000"/>
              </a:spcBef>
            </a:pPr>
            <a:r>
              <a:rPr lang="en-US" sz="2800" dirty="0" smtClean="0">
                <a:solidFill>
                  <a:srgbClr val="002060"/>
                </a:solidFill>
                <a:cs typeface="Times New Roman" pitchFamily="18" charset="0"/>
              </a:rPr>
              <a:t>WAIMOS: South-west</a:t>
            </a:r>
            <a:endParaRPr lang="en-US" sz="2800" dirty="0">
              <a:solidFill>
                <a:srgbClr val="002060"/>
              </a:solidFill>
              <a:latin typeface="Tahoma" pitchFamily="34" charset="0"/>
            </a:endParaRPr>
          </a:p>
        </p:txBody>
      </p:sp>
      <p:pic>
        <p:nvPicPr>
          <p:cNvPr id="6149" name="Picture 3" descr="sst23feb"/>
          <p:cNvPicPr>
            <a:picLocks noChangeAspect="1" noChangeArrowheads="1"/>
          </p:cNvPicPr>
          <p:nvPr/>
        </p:nvPicPr>
        <p:blipFill>
          <a:blip r:embed="rId3" cstate="print"/>
          <a:srcRect l="22029" r="25175" b="8389"/>
          <a:stretch>
            <a:fillRect/>
          </a:stretch>
        </p:blipFill>
        <p:spPr bwMode="auto">
          <a:xfrm>
            <a:off x="220663" y="2916238"/>
            <a:ext cx="2808287" cy="3941762"/>
          </a:xfrm>
          <a:prstGeom prst="rect">
            <a:avLst/>
          </a:prstGeom>
          <a:noFill/>
          <a:ln w="9525">
            <a:noFill/>
            <a:miter lim="800000"/>
            <a:headEnd/>
            <a:tailEnd/>
          </a:ln>
        </p:spPr>
      </p:pic>
      <p:pic>
        <p:nvPicPr>
          <p:cNvPr id="6150" name="Picture 4" descr="chl23feb"/>
          <p:cNvPicPr>
            <a:picLocks noChangeAspect="1" noChangeArrowheads="1"/>
          </p:cNvPicPr>
          <p:nvPr/>
        </p:nvPicPr>
        <p:blipFill>
          <a:blip r:embed="rId4" cstate="print"/>
          <a:srcRect l="25175" r="22029" b="8389"/>
          <a:stretch>
            <a:fillRect/>
          </a:stretch>
        </p:blipFill>
        <p:spPr bwMode="auto">
          <a:xfrm>
            <a:off x="3143250" y="2916238"/>
            <a:ext cx="2806700" cy="3941762"/>
          </a:xfrm>
          <a:prstGeom prst="rect">
            <a:avLst/>
          </a:prstGeom>
          <a:noFill/>
          <a:ln w="9525">
            <a:noFill/>
            <a:miter lim="800000"/>
            <a:headEnd/>
            <a:tailEnd/>
          </a:ln>
        </p:spPr>
      </p:pic>
      <p:sp>
        <p:nvSpPr>
          <p:cNvPr id="6151" name="Rectangle 7"/>
          <p:cNvSpPr>
            <a:spLocks noChangeArrowheads="1"/>
          </p:cNvSpPr>
          <p:nvPr/>
        </p:nvSpPr>
        <p:spPr bwMode="auto">
          <a:xfrm>
            <a:off x="1214438" y="3857625"/>
            <a:ext cx="785812" cy="785813"/>
          </a:xfrm>
          <a:prstGeom prst="rect">
            <a:avLst/>
          </a:prstGeom>
          <a:noFill/>
          <a:ln w="28575" algn="ctr">
            <a:solidFill>
              <a:srgbClr val="7030A0"/>
            </a:solidFill>
            <a:round/>
            <a:headEnd/>
            <a:tailEnd/>
          </a:ln>
        </p:spPr>
        <p:txBody>
          <a:bodyPr/>
          <a:lstStyle/>
          <a:p>
            <a:pPr eaLnBrk="0" hangingPunct="0"/>
            <a:endParaRPr lang="en-US"/>
          </a:p>
        </p:txBody>
      </p:sp>
      <p:sp>
        <p:nvSpPr>
          <p:cNvPr id="6152" name="TextBox 8"/>
          <p:cNvSpPr txBox="1">
            <a:spLocks noChangeArrowheads="1"/>
          </p:cNvSpPr>
          <p:nvPr/>
        </p:nvSpPr>
        <p:spPr bwMode="auto">
          <a:xfrm>
            <a:off x="1785938" y="5143500"/>
            <a:ext cx="893762" cy="584200"/>
          </a:xfrm>
          <a:prstGeom prst="rect">
            <a:avLst/>
          </a:prstGeom>
          <a:noFill/>
          <a:ln w="9525">
            <a:noFill/>
            <a:miter lim="800000"/>
            <a:headEnd/>
            <a:tailEnd/>
          </a:ln>
        </p:spPr>
        <p:txBody>
          <a:bodyPr wrap="none">
            <a:spAutoFit/>
          </a:bodyPr>
          <a:lstStyle/>
          <a:p>
            <a:pPr eaLnBrk="0" hangingPunct="0"/>
            <a:r>
              <a:rPr lang="en-AU" sz="1600">
                <a:solidFill>
                  <a:schemeClr val="bg1"/>
                </a:solidFill>
              </a:rPr>
              <a:t>Capes</a:t>
            </a:r>
          </a:p>
          <a:p>
            <a:pPr eaLnBrk="0" hangingPunct="0"/>
            <a:r>
              <a:rPr lang="en-AU" sz="1600">
                <a:solidFill>
                  <a:schemeClr val="bg1"/>
                </a:solidFill>
              </a:rPr>
              <a:t>Current</a:t>
            </a:r>
          </a:p>
        </p:txBody>
      </p:sp>
      <p:sp>
        <p:nvSpPr>
          <p:cNvPr id="6153" name="TextBox 9"/>
          <p:cNvSpPr txBox="1">
            <a:spLocks noChangeArrowheads="1"/>
          </p:cNvSpPr>
          <p:nvPr/>
        </p:nvSpPr>
        <p:spPr bwMode="auto">
          <a:xfrm>
            <a:off x="1928813" y="3286125"/>
            <a:ext cx="958850" cy="584200"/>
          </a:xfrm>
          <a:prstGeom prst="rect">
            <a:avLst/>
          </a:prstGeom>
          <a:noFill/>
          <a:ln w="9525">
            <a:noFill/>
            <a:miter lim="800000"/>
            <a:headEnd/>
            <a:tailEnd/>
          </a:ln>
        </p:spPr>
        <p:txBody>
          <a:bodyPr wrap="none">
            <a:spAutoFit/>
          </a:bodyPr>
          <a:lstStyle/>
          <a:p>
            <a:pPr eaLnBrk="0" hangingPunct="0"/>
            <a:r>
              <a:rPr lang="en-AU" sz="1600">
                <a:solidFill>
                  <a:schemeClr val="bg1"/>
                </a:solidFill>
              </a:rPr>
              <a:t>Leeuwin</a:t>
            </a:r>
          </a:p>
          <a:p>
            <a:pPr eaLnBrk="0" hangingPunct="0"/>
            <a:r>
              <a:rPr lang="en-AU" sz="1600">
                <a:solidFill>
                  <a:schemeClr val="bg1"/>
                </a:solidFill>
              </a:rPr>
              <a:t>Current</a:t>
            </a:r>
          </a:p>
        </p:txBody>
      </p:sp>
      <p:cxnSp>
        <p:nvCxnSpPr>
          <p:cNvPr id="6154" name="Straight Arrow Connector 11"/>
          <p:cNvCxnSpPr>
            <a:cxnSpLocks noChangeShapeType="1"/>
          </p:cNvCxnSpPr>
          <p:nvPr/>
        </p:nvCxnSpPr>
        <p:spPr bwMode="auto">
          <a:xfrm rot="10800000">
            <a:off x="1285875" y="3571875"/>
            <a:ext cx="642938" cy="1588"/>
          </a:xfrm>
          <a:prstGeom prst="straightConnector1">
            <a:avLst/>
          </a:prstGeom>
          <a:noFill/>
          <a:ln w="28575" algn="ctr">
            <a:solidFill>
              <a:schemeClr val="tx1"/>
            </a:solidFill>
            <a:round/>
            <a:headEnd/>
            <a:tailEnd type="arrow" w="med" len="med"/>
          </a:ln>
        </p:spPr>
      </p:cxnSp>
      <p:cxnSp>
        <p:nvCxnSpPr>
          <p:cNvPr id="6155" name="Straight Arrow Connector 13"/>
          <p:cNvCxnSpPr>
            <a:cxnSpLocks noChangeShapeType="1"/>
          </p:cNvCxnSpPr>
          <p:nvPr/>
        </p:nvCxnSpPr>
        <p:spPr bwMode="auto">
          <a:xfrm rot="10800000">
            <a:off x="1500188" y="5429250"/>
            <a:ext cx="642937" cy="1588"/>
          </a:xfrm>
          <a:prstGeom prst="straightConnector1">
            <a:avLst/>
          </a:prstGeom>
          <a:noFill/>
          <a:ln w="28575" algn="ctr">
            <a:solidFill>
              <a:schemeClr val="tx1"/>
            </a:solidFill>
            <a:round/>
            <a:headEnd/>
            <a:tailEnd type="arrow" w="med" len="med"/>
          </a:ln>
        </p:spPr>
      </p:cxnSp>
      <p:pic>
        <p:nvPicPr>
          <p:cNvPr id="5132" name="Picture 4" descr="C:\Documents and Settings\renniesj.LAIUS\My Documents\PCcont.jpg"/>
          <p:cNvPicPr>
            <a:picLocks noChangeAspect="1" noChangeArrowheads="1"/>
          </p:cNvPicPr>
          <p:nvPr/>
        </p:nvPicPr>
        <p:blipFill>
          <a:blip r:embed="rId5" cstate="print"/>
          <a:srcRect t="6494" r="6248" b="2597"/>
          <a:stretch>
            <a:fillRect/>
          </a:stretch>
        </p:blipFill>
        <p:spPr bwMode="auto">
          <a:xfrm>
            <a:off x="6072188" y="3979863"/>
            <a:ext cx="2714625" cy="2235200"/>
          </a:xfrm>
          <a:prstGeom prst="rect">
            <a:avLst/>
          </a:prstGeom>
          <a:noFill/>
          <a:ln w="9525">
            <a:noFill/>
            <a:miter lim="800000"/>
            <a:headEnd/>
            <a:tailEnd/>
          </a:ln>
        </p:spPr>
      </p:pic>
      <p:sp>
        <p:nvSpPr>
          <p:cNvPr id="6157" name="TextBox 15"/>
          <p:cNvSpPr txBox="1">
            <a:spLocks noChangeArrowheads="1"/>
          </p:cNvSpPr>
          <p:nvPr/>
        </p:nvSpPr>
        <p:spPr bwMode="auto">
          <a:xfrm>
            <a:off x="6778625" y="3500438"/>
            <a:ext cx="1579563" cy="369887"/>
          </a:xfrm>
          <a:prstGeom prst="rect">
            <a:avLst/>
          </a:prstGeom>
          <a:noFill/>
          <a:ln w="9525">
            <a:noFill/>
            <a:miter lim="800000"/>
            <a:headEnd/>
            <a:tailEnd/>
          </a:ln>
        </p:spPr>
        <p:txBody>
          <a:bodyPr wrap="none">
            <a:spAutoFit/>
          </a:bodyPr>
          <a:lstStyle/>
          <a:p>
            <a:pPr eaLnBrk="0" hangingPunct="0"/>
            <a:r>
              <a:rPr lang="en-AU" sz="1800">
                <a:solidFill>
                  <a:srgbClr val="002060"/>
                </a:solidFill>
              </a:rPr>
              <a:t>Perth Canyon</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46" y="188639"/>
            <a:ext cx="6406798" cy="1224137"/>
          </a:xfrm>
          <a:prstGeom prst="rect">
            <a:avLst/>
          </a:prstGeom>
        </p:spPr>
      </p:pic>
    </p:spTree>
    <p:extLst>
      <p:ext uri="{BB962C8B-B14F-4D97-AF65-F5344CB8AC3E}">
        <p14:creationId xmlns:p14="http://schemas.microsoft.com/office/powerpoint/2010/main" val="294749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132"/>
                                        </p:tgtEl>
                                        <p:attrNameLst>
                                          <p:attrName>style.visibility</p:attrName>
                                        </p:attrNameLst>
                                      </p:cBhvr>
                                      <p:to>
                                        <p:strVal val="visible"/>
                                      </p:to>
                                    </p:set>
                                    <p:anim calcmode="lin" valueType="num">
                                      <p:cBhvr>
                                        <p:cTn id="7" dur="500" fill="hold"/>
                                        <p:tgtEl>
                                          <p:spTgt spid="5132"/>
                                        </p:tgtEl>
                                        <p:attrNameLst>
                                          <p:attrName>ppt_w</p:attrName>
                                        </p:attrNameLst>
                                      </p:cBhvr>
                                      <p:tavLst>
                                        <p:tav tm="0">
                                          <p:val>
                                            <p:fltVal val="0"/>
                                          </p:val>
                                        </p:tav>
                                        <p:tav tm="100000">
                                          <p:val>
                                            <p:strVal val="#ppt_w"/>
                                          </p:val>
                                        </p:tav>
                                      </p:tavLst>
                                    </p:anim>
                                    <p:anim calcmode="lin" valueType="num">
                                      <p:cBhvr>
                                        <p:cTn id="8" dur="500" fill="hold"/>
                                        <p:tgtEl>
                                          <p:spTgt spid="51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AU" dirty="0"/>
          </a:p>
        </p:txBody>
      </p:sp>
      <p:sp>
        <p:nvSpPr>
          <p:cNvPr id="3" name="Title 3"/>
          <p:cNvSpPr txBox="1">
            <a:spLocks/>
          </p:cNvSpPr>
          <p:nvPr/>
        </p:nvSpPr>
        <p:spPr bwMode="auto">
          <a:xfrm>
            <a:off x="179512" y="260648"/>
            <a:ext cx="82296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3600" kern="0" dirty="0" smtClean="0">
                <a:solidFill>
                  <a:srgbClr val="002060"/>
                </a:solidFill>
                <a:latin typeface="+mj-lt"/>
                <a:ea typeface="+mj-ea"/>
                <a:cs typeface="+mj-cs"/>
              </a:rPr>
              <a:t>Leeuwin Current System</a:t>
            </a:r>
            <a:endParaRPr kumimoji="0" lang="en-US" sz="3600" b="0" i="0" u="none" strike="noStrike" kern="0" cap="none" spc="0" normalizeH="0" baseline="0" noProof="0" dirty="0">
              <a:ln>
                <a:noFill/>
              </a:ln>
              <a:solidFill>
                <a:srgbClr val="002060"/>
              </a:solidFill>
              <a:effectLst/>
              <a:uLnTx/>
              <a:uFillTx/>
              <a:latin typeface="+mj-lt"/>
              <a:ea typeface="+mj-ea"/>
              <a:cs typeface="+mj-cs"/>
            </a:endParaRPr>
          </a:p>
        </p:txBody>
      </p:sp>
      <p:pic>
        <p:nvPicPr>
          <p:cNvPr id="4" name="Picture 1" descr="F:\Research\Rottnest_bathy_3D\Rottnest3D_surfer.tif"/>
          <p:cNvPicPr>
            <a:picLocks noChangeAspect="1" noChangeArrowheads="1"/>
          </p:cNvPicPr>
          <p:nvPr/>
        </p:nvPicPr>
        <p:blipFill>
          <a:blip r:embed="rId2" cstate="print"/>
          <a:srcRect/>
          <a:stretch>
            <a:fillRect/>
          </a:stretch>
        </p:blipFill>
        <p:spPr bwMode="auto">
          <a:xfrm>
            <a:off x="285720" y="1214422"/>
            <a:ext cx="8277606" cy="5072098"/>
          </a:xfrm>
          <a:prstGeom prst="rect">
            <a:avLst/>
          </a:prstGeom>
          <a:noFill/>
        </p:spPr>
      </p:pic>
      <p:sp>
        <p:nvSpPr>
          <p:cNvPr id="8" name="Freeform 7"/>
          <p:cNvSpPr/>
          <p:nvPr/>
        </p:nvSpPr>
        <p:spPr bwMode="auto">
          <a:xfrm>
            <a:off x="3540868" y="2354904"/>
            <a:ext cx="1887166" cy="437745"/>
          </a:xfrm>
          <a:custGeom>
            <a:avLst/>
            <a:gdLst>
              <a:gd name="connsiteX0" fmla="*/ 1799617 w 1887166"/>
              <a:gd name="connsiteY0" fmla="*/ 583660 h 583660"/>
              <a:gd name="connsiteX1" fmla="*/ 1566153 w 1887166"/>
              <a:gd name="connsiteY1" fmla="*/ 476656 h 583660"/>
              <a:gd name="connsiteX2" fmla="*/ 1420238 w 1887166"/>
              <a:gd name="connsiteY2" fmla="*/ 428017 h 583660"/>
              <a:gd name="connsiteX3" fmla="*/ 1245141 w 1887166"/>
              <a:gd name="connsiteY3" fmla="*/ 369651 h 583660"/>
              <a:gd name="connsiteX4" fmla="*/ 1070043 w 1887166"/>
              <a:gd name="connsiteY4" fmla="*/ 330741 h 583660"/>
              <a:gd name="connsiteX5" fmla="*/ 904672 w 1887166"/>
              <a:gd name="connsiteY5" fmla="*/ 301558 h 583660"/>
              <a:gd name="connsiteX6" fmla="*/ 700392 w 1887166"/>
              <a:gd name="connsiteY6" fmla="*/ 252919 h 583660"/>
              <a:gd name="connsiteX7" fmla="*/ 311285 w 1887166"/>
              <a:gd name="connsiteY7" fmla="*/ 184826 h 583660"/>
              <a:gd name="connsiteX8" fmla="*/ 155643 w 1887166"/>
              <a:gd name="connsiteY8" fmla="*/ 145915 h 583660"/>
              <a:gd name="connsiteX9" fmla="*/ 38911 w 1887166"/>
              <a:gd name="connsiteY9" fmla="*/ 214009 h 583660"/>
              <a:gd name="connsiteX10" fmla="*/ 0 w 1887166"/>
              <a:gd name="connsiteY10" fmla="*/ 68094 h 583660"/>
              <a:gd name="connsiteX11" fmla="*/ 321013 w 1887166"/>
              <a:gd name="connsiteY11" fmla="*/ 0 h 583660"/>
              <a:gd name="connsiteX12" fmla="*/ 252919 w 1887166"/>
              <a:gd name="connsiteY12" fmla="*/ 48639 h 583660"/>
              <a:gd name="connsiteX13" fmla="*/ 437745 w 1887166"/>
              <a:gd name="connsiteY13" fmla="*/ 77822 h 583660"/>
              <a:gd name="connsiteX14" fmla="*/ 583660 w 1887166"/>
              <a:gd name="connsiteY14" fmla="*/ 107005 h 583660"/>
              <a:gd name="connsiteX15" fmla="*/ 729575 w 1887166"/>
              <a:gd name="connsiteY15" fmla="*/ 126460 h 583660"/>
              <a:gd name="connsiteX16" fmla="*/ 894945 w 1887166"/>
              <a:gd name="connsiteY16" fmla="*/ 155643 h 583660"/>
              <a:gd name="connsiteX17" fmla="*/ 1079770 w 1887166"/>
              <a:gd name="connsiteY17" fmla="*/ 194553 h 583660"/>
              <a:gd name="connsiteX18" fmla="*/ 1215958 w 1887166"/>
              <a:gd name="connsiteY18" fmla="*/ 214009 h 583660"/>
              <a:gd name="connsiteX19" fmla="*/ 1371600 w 1887166"/>
              <a:gd name="connsiteY19" fmla="*/ 243192 h 583660"/>
              <a:gd name="connsiteX20" fmla="*/ 1556426 w 1887166"/>
              <a:gd name="connsiteY20" fmla="*/ 282102 h 583660"/>
              <a:gd name="connsiteX21" fmla="*/ 1721796 w 1887166"/>
              <a:gd name="connsiteY21" fmla="*/ 330741 h 583660"/>
              <a:gd name="connsiteX22" fmla="*/ 1887166 w 1887166"/>
              <a:gd name="connsiteY22" fmla="*/ 389107 h 583660"/>
              <a:gd name="connsiteX23" fmla="*/ 1799617 w 1887166"/>
              <a:gd name="connsiteY23" fmla="*/ 583660 h 58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7166" h="583660">
                <a:moveTo>
                  <a:pt x="1799617" y="583660"/>
                </a:moveTo>
                <a:lnTo>
                  <a:pt x="1566153" y="476656"/>
                </a:lnTo>
                <a:lnTo>
                  <a:pt x="1420238" y="428017"/>
                </a:lnTo>
                <a:lnTo>
                  <a:pt x="1245141" y="369651"/>
                </a:lnTo>
                <a:lnTo>
                  <a:pt x="1070043" y="330741"/>
                </a:lnTo>
                <a:lnTo>
                  <a:pt x="904672" y="301558"/>
                </a:lnTo>
                <a:lnTo>
                  <a:pt x="700392" y="252919"/>
                </a:lnTo>
                <a:lnTo>
                  <a:pt x="311285" y="184826"/>
                </a:lnTo>
                <a:lnTo>
                  <a:pt x="155643" y="145915"/>
                </a:lnTo>
                <a:lnTo>
                  <a:pt x="38911" y="214009"/>
                </a:lnTo>
                <a:lnTo>
                  <a:pt x="0" y="68094"/>
                </a:lnTo>
                <a:lnTo>
                  <a:pt x="321013" y="0"/>
                </a:lnTo>
                <a:lnTo>
                  <a:pt x="252919" y="48639"/>
                </a:lnTo>
                <a:lnTo>
                  <a:pt x="437745" y="77822"/>
                </a:lnTo>
                <a:lnTo>
                  <a:pt x="583660" y="107005"/>
                </a:lnTo>
                <a:lnTo>
                  <a:pt x="729575" y="126460"/>
                </a:lnTo>
                <a:lnTo>
                  <a:pt x="894945" y="155643"/>
                </a:lnTo>
                <a:lnTo>
                  <a:pt x="1079770" y="194553"/>
                </a:lnTo>
                <a:lnTo>
                  <a:pt x="1215958" y="214009"/>
                </a:lnTo>
                <a:lnTo>
                  <a:pt x="1371600" y="243192"/>
                </a:lnTo>
                <a:lnTo>
                  <a:pt x="1556426" y="282102"/>
                </a:lnTo>
                <a:lnTo>
                  <a:pt x="1721796" y="330741"/>
                </a:lnTo>
                <a:lnTo>
                  <a:pt x="1887166" y="389107"/>
                </a:lnTo>
                <a:lnTo>
                  <a:pt x="1799617" y="583660"/>
                </a:lnTo>
                <a:close/>
              </a:path>
            </a:pathLst>
          </a:custGeom>
          <a:solidFill>
            <a:srgbClr val="FFDA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9" name="Freeform 8"/>
          <p:cNvSpPr/>
          <p:nvPr/>
        </p:nvSpPr>
        <p:spPr bwMode="auto">
          <a:xfrm>
            <a:off x="6031149" y="3093396"/>
            <a:ext cx="856034" cy="428017"/>
          </a:xfrm>
          <a:custGeom>
            <a:avLst/>
            <a:gdLst>
              <a:gd name="connsiteX0" fmla="*/ 0 w 856034"/>
              <a:gd name="connsiteY0" fmla="*/ 116732 h 622570"/>
              <a:gd name="connsiteX1" fmla="*/ 0 w 856034"/>
              <a:gd name="connsiteY1" fmla="*/ 262647 h 622570"/>
              <a:gd name="connsiteX2" fmla="*/ 38911 w 856034"/>
              <a:gd name="connsiteY2" fmla="*/ 204281 h 622570"/>
              <a:gd name="connsiteX3" fmla="*/ 145915 w 856034"/>
              <a:gd name="connsiteY3" fmla="*/ 252919 h 622570"/>
              <a:gd name="connsiteX4" fmla="*/ 243191 w 856034"/>
              <a:gd name="connsiteY4" fmla="*/ 311285 h 622570"/>
              <a:gd name="connsiteX5" fmla="*/ 359923 w 856034"/>
              <a:gd name="connsiteY5" fmla="*/ 389106 h 622570"/>
              <a:gd name="connsiteX6" fmla="*/ 476655 w 856034"/>
              <a:gd name="connsiteY6" fmla="*/ 476655 h 622570"/>
              <a:gd name="connsiteX7" fmla="*/ 593387 w 856034"/>
              <a:gd name="connsiteY7" fmla="*/ 564204 h 622570"/>
              <a:gd name="connsiteX8" fmla="*/ 671208 w 856034"/>
              <a:gd name="connsiteY8" fmla="*/ 622570 h 622570"/>
              <a:gd name="connsiteX9" fmla="*/ 856034 w 856034"/>
              <a:gd name="connsiteY9" fmla="*/ 447472 h 622570"/>
              <a:gd name="connsiteX10" fmla="*/ 612842 w 856034"/>
              <a:gd name="connsiteY10" fmla="*/ 301557 h 622570"/>
              <a:gd name="connsiteX11" fmla="*/ 466928 w 856034"/>
              <a:gd name="connsiteY11" fmla="*/ 223736 h 622570"/>
              <a:gd name="connsiteX12" fmla="*/ 233464 w 856034"/>
              <a:gd name="connsiteY12" fmla="*/ 97276 h 622570"/>
              <a:gd name="connsiteX13" fmla="*/ 155642 w 856034"/>
              <a:gd name="connsiteY13" fmla="*/ 58366 h 622570"/>
              <a:gd name="connsiteX14" fmla="*/ 175098 w 856034"/>
              <a:gd name="connsiteY14" fmla="*/ 0 h 622570"/>
              <a:gd name="connsiteX15" fmla="*/ 0 w 856034"/>
              <a:gd name="connsiteY15" fmla="*/ 116732 h 62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034" h="622570">
                <a:moveTo>
                  <a:pt x="0" y="116732"/>
                </a:moveTo>
                <a:lnTo>
                  <a:pt x="0" y="262647"/>
                </a:lnTo>
                <a:lnTo>
                  <a:pt x="38911" y="204281"/>
                </a:lnTo>
                <a:lnTo>
                  <a:pt x="145915" y="252919"/>
                </a:lnTo>
                <a:lnTo>
                  <a:pt x="243191" y="311285"/>
                </a:lnTo>
                <a:lnTo>
                  <a:pt x="359923" y="389106"/>
                </a:lnTo>
                <a:lnTo>
                  <a:pt x="476655" y="476655"/>
                </a:lnTo>
                <a:lnTo>
                  <a:pt x="593387" y="564204"/>
                </a:lnTo>
                <a:lnTo>
                  <a:pt x="671208" y="622570"/>
                </a:lnTo>
                <a:lnTo>
                  <a:pt x="856034" y="447472"/>
                </a:lnTo>
                <a:lnTo>
                  <a:pt x="612842" y="301557"/>
                </a:lnTo>
                <a:lnTo>
                  <a:pt x="466928" y="223736"/>
                </a:lnTo>
                <a:lnTo>
                  <a:pt x="233464" y="97276"/>
                </a:lnTo>
                <a:lnTo>
                  <a:pt x="155642" y="58366"/>
                </a:lnTo>
                <a:lnTo>
                  <a:pt x="175098" y="0"/>
                </a:lnTo>
                <a:lnTo>
                  <a:pt x="0" y="116732"/>
                </a:lnTo>
                <a:close/>
              </a:path>
            </a:pathLst>
          </a:custGeom>
          <a:solidFill>
            <a:srgbClr val="FFDA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10" name="Freeform 9"/>
          <p:cNvSpPr/>
          <p:nvPr/>
        </p:nvSpPr>
        <p:spPr bwMode="auto">
          <a:xfrm rot="209359">
            <a:off x="2169269" y="2840478"/>
            <a:ext cx="3618689" cy="1031132"/>
          </a:xfrm>
          <a:custGeom>
            <a:avLst/>
            <a:gdLst>
              <a:gd name="connsiteX0" fmla="*/ 330740 w 4095345"/>
              <a:gd name="connsiteY0" fmla="*/ 0 h 2071992"/>
              <a:gd name="connsiteX1" fmla="*/ 525294 w 4095345"/>
              <a:gd name="connsiteY1" fmla="*/ 58366 h 2071992"/>
              <a:gd name="connsiteX2" fmla="*/ 807396 w 4095345"/>
              <a:gd name="connsiteY2" fmla="*/ 145915 h 2071992"/>
              <a:gd name="connsiteX3" fmla="*/ 1021404 w 4095345"/>
              <a:gd name="connsiteY3" fmla="*/ 204281 h 2071992"/>
              <a:gd name="connsiteX4" fmla="*/ 1303506 w 4095345"/>
              <a:gd name="connsiteY4" fmla="*/ 301558 h 2071992"/>
              <a:gd name="connsiteX5" fmla="*/ 1663430 w 4095345"/>
              <a:gd name="connsiteY5" fmla="*/ 389107 h 2071992"/>
              <a:gd name="connsiteX6" fmla="*/ 2013626 w 4095345"/>
              <a:gd name="connsiteY6" fmla="*/ 466928 h 2071992"/>
              <a:gd name="connsiteX7" fmla="*/ 2295728 w 4095345"/>
              <a:gd name="connsiteY7" fmla="*/ 535022 h 2071992"/>
              <a:gd name="connsiteX8" fmla="*/ 2665379 w 4095345"/>
              <a:gd name="connsiteY8" fmla="*/ 642026 h 2071992"/>
              <a:gd name="connsiteX9" fmla="*/ 2986392 w 4095345"/>
              <a:gd name="connsiteY9" fmla="*/ 778213 h 2071992"/>
              <a:gd name="connsiteX10" fmla="*/ 3258766 w 4095345"/>
              <a:gd name="connsiteY10" fmla="*/ 885217 h 2071992"/>
              <a:gd name="connsiteX11" fmla="*/ 3414409 w 4095345"/>
              <a:gd name="connsiteY11" fmla="*/ 963039 h 2071992"/>
              <a:gd name="connsiteX12" fmla="*/ 3560323 w 4095345"/>
              <a:gd name="connsiteY12" fmla="*/ 1070043 h 2071992"/>
              <a:gd name="connsiteX13" fmla="*/ 3735421 w 4095345"/>
              <a:gd name="connsiteY13" fmla="*/ 1254868 h 2071992"/>
              <a:gd name="connsiteX14" fmla="*/ 3852153 w 4095345"/>
              <a:gd name="connsiteY14" fmla="*/ 1478605 h 2071992"/>
              <a:gd name="connsiteX15" fmla="*/ 3920247 w 4095345"/>
              <a:gd name="connsiteY15" fmla="*/ 1634247 h 2071992"/>
              <a:gd name="connsiteX16" fmla="*/ 4095345 w 4095345"/>
              <a:gd name="connsiteY16" fmla="*/ 1546698 h 2071992"/>
              <a:gd name="connsiteX17" fmla="*/ 3861881 w 4095345"/>
              <a:gd name="connsiteY17" fmla="*/ 2071992 h 2071992"/>
              <a:gd name="connsiteX18" fmla="*/ 3190672 w 4095345"/>
              <a:gd name="connsiteY18" fmla="*/ 1964987 h 2071992"/>
              <a:gd name="connsiteX19" fmla="*/ 3356043 w 4095345"/>
              <a:gd name="connsiteY19" fmla="*/ 1887166 h 2071992"/>
              <a:gd name="connsiteX20" fmla="*/ 3297677 w 4095345"/>
              <a:gd name="connsiteY20" fmla="*/ 1721796 h 2071992"/>
              <a:gd name="connsiteX21" fmla="*/ 3268494 w 4095345"/>
              <a:gd name="connsiteY21" fmla="*/ 1614792 h 2071992"/>
              <a:gd name="connsiteX22" fmla="*/ 3180945 w 4095345"/>
              <a:gd name="connsiteY22" fmla="*/ 1459149 h 2071992"/>
              <a:gd name="connsiteX23" fmla="*/ 3025302 w 4095345"/>
              <a:gd name="connsiteY23" fmla="*/ 1322962 h 2071992"/>
              <a:gd name="connsiteX24" fmla="*/ 2898843 w 4095345"/>
              <a:gd name="connsiteY24" fmla="*/ 1215958 h 2071992"/>
              <a:gd name="connsiteX25" fmla="*/ 2665379 w 4095345"/>
              <a:gd name="connsiteY25" fmla="*/ 1108953 h 2071992"/>
              <a:gd name="connsiteX26" fmla="*/ 2344366 w 4095345"/>
              <a:gd name="connsiteY26" fmla="*/ 982494 h 2071992"/>
              <a:gd name="connsiteX27" fmla="*/ 2081719 w 4095345"/>
              <a:gd name="connsiteY27" fmla="*/ 904673 h 2071992"/>
              <a:gd name="connsiteX28" fmla="*/ 1780162 w 4095345"/>
              <a:gd name="connsiteY28" fmla="*/ 826851 h 2071992"/>
              <a:gd name="connsiteX29" fmla="*/ 1449421 w 4095345"/>
              <a:gd name="connsiteY29" fmla="*/ 749030 h 2071992"/>
              <a:gd name="connsiteX30" fmla="*/ 1157592 w 4095345"/>
              <a:gd name="connsiteY30" fmla="*/ 651753 h 2071992"/>
              <a:gd name="connsiteX31" fmla="*/ 924128 w 4095345"/>
              <a:gd name="connsiteY31" fmla="*/ 573932 h 2071992"/>
              <a:gd name="connsiteX32" fmla="*/ 680936 w 4095345"/>
              <a:gd name="connsiteY32" fmla="*/ 486383 h 2071992"/>
              <a:gd name="connsiteX33" fmla="*/ 457200 w 4095345"/>
              <a:gd name="connsiteY33" fmla="*/ 408562 h 2071992"/>
              <a:gd name="connsiteX34" fmla="*/ 243192 w 4095345"/>
              <a:gd name="connsiteY34" fmla="*/ 330741 h 2071992"/>
              <a:gd name="connsiteX35" fmla="*/ 48638 w 4095345"/>
              <a:gd name="connsiteY35" fmla="*/ 243192 h 2071992"/>
              <a:gd name="connsiteX36" fmla="*/ 0 w 4095345"/>
              <a:gd name="connsiteY36" fmla="*/ 204281 h 2071992"/>
              <a:gd name="connsiteX37" fmla="*/ 330740 w 4095345"/>
              <a:gd name="connsiteY37" fmla="*/ 0 h 207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95345" h="2071992">
                <a:moveTo>
                  <a:pt x="330740" y="0"/>
                </a:moveTo>
                <a:lnTo>
                  <a:pt x="525294" y="58366"/>
                </a:lnTo>
                <a:lnTo>
                  <a:pt x="807396" y="145915"/>
                </a:lnTo>
                <a:lnTo>
                  <a:pt x="1021404" y="204281"/>
                </a:lnTo>
                <a:lnTo>
                  <a:pt x="1303506" y="301558"/>
                </a:lnTo>
                <a:lnTo>
                  <a:pt x="1663430" y="389107"/>
                </a:lnTo>
                <a:lnTo>
                  <a:pt x="2013626" y="466928"/>
                </a:lnTo>
                <a:lnTo>
                  <a:pt x="2295728" y="535022"/>
                </a:lnTo>
                <a:lnTo>
                  <a:pt x="2665379" y="642026"/>
                </a:lnTo>
                <a:lnTo>
                  <a:pt x="2986392" y="778213"/>
                </a:lnTo>
                <a:lnTo>
                  <a:pt x="3258766" y="885217"/>
                </a:lnTo>
                <a:lnTo>
                  <a:pt x="3414409" y="963039"/>
                </a:lnTo>
                <a:lnTo>
                  <a:pt x="3560323" y="1070043"/>
                </a:lnTo>
                <a:lnTo>
                  <a:pt x="3735421" y="1254868"/>
                </a:lnTo>
                <a:lnTo>
                  <a:pt x="3852153" y="1478605"/>
                </a:lnTo>
                <a:lnTo>
                  <a:pt x="3920247" y="1634247"/>
                </a:lnTo>
                <a:lnTo>
                  <a:pt x="4095345" y="1546698"/>
                </a:lnTo>
                <a:lnTo>
                  <a:pt x="3861881" y="2071992"/>
                </a:lnTo>
                <a:lnTo>
                  <a:pt x="3190672" y="1964987"/>
                </a:lnTo>
                <a:lnTo>
                  <a:pt x="3356043" y="1887166"/>
                </a:lnTo>
                <a:lnTo>
                  <a:pt x="3297677" y="1721796"/>
                </a:lnTo>
                <a:lnTo>
                  <a:pt x="3268494" y="1614792"/>
                </a:lnTo>
                <a:lnTo>
                  <a:pt x="3180945" y="1459149"/>
                </a:lnTo>
                <a:lnTo>
                  <a:pt x="3025302" y="1322962"/>
                </a:lnTo>
                <a:lnTo>
                  <a:pt x="2898843" y="1215958"/>
                </a:lnTo>
                <a:lnTo>
                  <a:pt x="2665379" y="1108953"/>
                </a:lnTo>
                <a:lnTo>
                  <a:pt x="2344366" y="982494"/>
                </a:lnTo>
                <a:lnTo>
                  <a:pt x="2081719" y="904673"/>
                </a:lnTo>
                <a:lnTo>
                  <a:pt x="1780162" y="826851"/>
                </a:lnTo>
                <a:lnTo>
                  <a:pt x="1449421" y="749030"/>
                </a:lnTo>
                <a:lnTo>
                  <a:pt x="1157592" y="651753"/>
                </a:lnTo>
                <a:lnTo>
                  <a:pt x="924128" y="573932"/>
                </a:lnTo>
                <a:lnTo>
                  <a:pt x="680936" y="486383"/>
                </a:lnTo>
                <a:lnTo>
                  <a:pt x="457200" y="408562"/>
                </a:lnTo>
                <a:lnTo>
                  <a:pt x="243192" y="330741"/>
                </a:lnTo>
                <a:lnTo>
                  <a:pt x="48638" y="243192"/>
                </a:lnTo>
                <a:lnTo>
                  <a:pt x="0" y="204281"/>
                </a:lnTo>
                <a:lnTo>
                  <a:pt x="330740" y="0"/>
                </a:lnTo>
                <a:close/>
              </a:path>
            </a:pathLst>
          </a:custGeom>
          <a:solidFill>
            <a:srgbClr val="E7DEB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12" name="Freeform 11"/>
          <p:cNvSpPr/>
          <p:nvPr/>
        </p:nvSpPr>
        <p:spPr bwMode="auto">
          <a:xfrm rot="304941">
            <a:off x="1553181" y="3041516"/>
            <a:ext cx="2892359" cy="723090"/>
          </a:xfrm>
          <a:custGeom>
            <a:avLst/>
            <a:gdLst>
              <a:gd name="connsiteX0" fmla="*/ 1799617 w 1887166"/>
              <a:gd name="connsiteY0" fmla="*/ 583660 h 583660"/>
              <a:gd name="connsiteX1" fmla="*/ 1566153 w 1887166"/>
              <a:gd name="connsiteY1" fmla="*/ 476656 h 583660"/>
              <a:gd name="connsiteX2" fmla="*/ 1420238 w 1887166"/>
              <a:gd name="connsiteY2" fmla="*/ 428017 h 583660"/>
              <a:gd name="connsiteX3" fmla="*/ 1245141 w 1887166"/>
              <a:gd name="connsiteY3" fmla="*/ 369651 h 583660"/>
              <a:gd name="connsiteX4" fmla="*/ 1070043 w 1887166"/>
              <a:gd name="connsiteY4" fmla="*/ 330741 h 583660"/>
              <a:gd name="connsiteX5" fmla="*/ 904672 w 1887166"/>
              <a:gd name="connsiteY5" fmla="*/ 301558 h 583660"/>
              <a:gd name="connsiteX6" fmla="*/ 700392 w 1887166"/>
              <a:gd name="connsiteY6" fmla="*/ 252919 h 583660"/>
              <a:gd name="connsiteX7" fmla="*/ 311285 w 1887166"/>
              <a:gd name="connsiteY7" fmla="*/ 184826 h 583660"/>
              <a:gd name="connsiteX8" fmla="*/ 155643 w 1887166"/>
              <a:gd name="connsiteY8" fmla="*/ 145915 h 583660"/>
              <a:gd name="connsiteX9" fmla="*/ 38911 w 1887166"/>
              <a:gd name="connsiteY9" fmla="*/ 214009 h 583660"/>
              <a:gd name="connsiteX10" fmla="*/ 0 w 1887166"/>
              <a:gd name="connsiteY10" fmla="*/ 68094 h 583660"/>
              <a:gd name="connsiteX11" fmla="*/ 321013 w 1887166"/>
              <a:gd name="connsiteY11" fmla="*/ 0 h 583660"/>
              <a:gd name="connsiteX12" fmla="*/ 252919 w 1887166"/>
              <a:gd name="connsiteY12" fmla="*/ 48639 h 583660"/>
              <a:gd name="connsiteX13" fmla="*/ 437745 w 1887166"/>
              <a:gd name="connsiteY13" fmla="*/ 77822 h 583660"/>
              <a:gd name="connsiteX14" fmla="*/ 583660 w 1887166"/>
              <a:gd name="connsiteY14" fmla="*/ 107005 h 583660"/>
              <a:gd name="connsiteX15" fmla="*/ 729575 w 1887166"/>
              <a:gd name="connsiteY15" fmla="*/ 126460 h 583660"/>
              <a:gd name="connsiteX16" fmla="*/ 894945 w 1887166"/>
              <a:gd name="connsiteY16" fmla="*/ 155643 h 583660"/>
              <a:gd name="connsiteX17" fmla="*/ 1079770 w 1887166"/>
              <a:gd name="connsiteY17" fmla="*/ 194553 h 583660"/>
              <a:gd name="connsiteX18" fmla="*/ 1215958 w 1887166"/>
              <a:gd name="connsiteY18" fmla="*/ 214009 h 583660"/>
              <a:gd name="connsiteX19" fmla="*/ 1371600 w 1887166"/>
              <a:gd name="connsiteY19" fmla="*/ 243192 h 583660"/>
              <a:gd name="connsiteX20" fmla="*/ 1556426 w 1887166"/>
              <a:gd name="connsiteY20" fmla="*/ 282102 h 583660"/>
              <a:gd name="connsiteX21" fmla="*/ 1721796 w 1887166"/>
              <a:gd name="connsiteY21" fmla="*/ 330741 h 583660"/>
              <a:gd name="connsiteX22" fmla="*/ 1887166 w 1887166"/>
              <a:gd name="connsiteY22" fmla="*/ 389107 h 583660"/>
              <a:gd name="connsiteX23" fmla="*/ 1799617 w 1887166"/>
              <a:gd name="connsiteY23" fmla="*/ 583660 h 58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87166" h="583660">
                <a:moveTo>
                  <a:pt x="1799617" y="583660"/>
                </a:moveTo>
                <a:lnTo>
                  <a:pt x="1566153" y="476656"/>
                </a:lnTo>
                <a:lnTo>
                  <a:pt x="1420238" y="428017"/>
                </a:lnTo>
                <a:lnTo>
                  <a:pt x="1245141" y="369651"/>
                </a:lnTo>
                <a:lnTo>
                  <a:pt x="1070043" y="330741"/>
                </a:lnTo>
                <a:lnTo>
                  <a:pt x="904672" y="301558"/>
                </a:lnTo>
                <a:lnTo>
                  <a:pt x="700392" y="252919"/>
                </a:lnTo>
                <a:lnTo>
                  <a:pt x="311285" y="184826"/>
                </a:lnTo>
                <a:lnTo>
                  <a:pt x="155643" y="145915"/>
                </a:lnTo>
                <a:lnTo>
                  <a:pt x="38911" y="214009"/>
                </a:lnTo>
                <a:lnTo>
                  <a:pt x="0" y="68094"/>
                </a:lnTo>
                <a:lnTo>
                  <a:pt x="321013" y="0"/>
                </a:lnTo>
                <a:lnTo>
                  <a:pt x="252919" y="48639"/>
                </a:lnTo>
                <a:lnTo>
                  <a:pt x="437745" y="77822"/>
                </a:lnTo>
                <a:lnTo>
                  <a:pt x="583660" y="107005"/>
                </a:lnTo>
                <a:lnTo>
                  <a:pt x="729575" y="126460"/>
                </a:lnTo>
                <a:lnTo>
                  <a:pt x="894945" y="155643"/>
                </a:lnTo>
                <a:lnTo>
                  <a:pt x="1079770" y="194553"/>
                </a:lnTo>
                <a:lnTo>
                  <a:pt x="1215958" y="214009"/>
                </a:lnTo>
                <a:lnTo>
                  <a:pt x="1371600" y="243192"/>
                </a:lnTo>
                <a:lnTo>
                  <a:pt x="1556426" y="282102"/>
                </a:lnTo>
                <a:lnTo>
                  <a:pt x="1721796" y="330741"/>
                </a:lnTo>
                <a:lnTo>
                  <a:pt x="1887166" y="389107"/>
                </a:lnTo>
                <a:lnTo>
                  <a:pt x="1799617" y="583660"/>
                </a:lnTo>
                <a:close/>
              </a:path>
            </a:pathLst>
          </a:custGeom>
          <a:solidFill>
            <a:srgbClr val="C6D31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13" name="TextBox 12"/>
          <p:cNvSpPr txBox="1"/>
          <p:nvPr/>
        </p:nvSpPr>
        <p:spPr>
          <a:xfrm>
            <a:off x="2691460" y="2187474"/>
            <a:ext cx="2857520" cy="307777"/>
          </a:xfrm>
          <a:prstGeom prst="rect">
            <a:avLst/>
          </a:prstGeom>
          <a:noFill/>
        </p:spPr>
        <p:txBody>
          <a:bodyPr wrap="square" rtlCol="0">
            <a:spAutoFit/>
          </a:bodyPr>
          <a:lstStyle/>
          <a:p>
            <a:pPr algn="r"/>
            <a:r>
              <a:rPr lang="en-AU" sz="1400" b="1" dirty="0" smtClean="0">
                <a:solidFill>
                  <a:srgbClr val="FFC000"/>
                </a:solidFill>
              </a:rPr>
              <a:t>Capes Current</a:t>
            </a:r>
            <a:endParaRPr lang="en-AU" sz="1400" b="1" dirty="0">
              <a:solidFill>
                <a:srgbClr val="FFC000"/>
              </a:solidFill>
            </a:endParaRPr>
          </a:p>
        </p:txBody>
      </p:sp>
      <p:sp>
        <p:nvSpPr>
          <p:cNvPr id="14" name="TextBox 13"/>
          <p:cNvSpPr txBox="1"/>
          <p:nvPr/>
        </p:nvSpPr>
        <p:spPr>
          <a:xfrm>
            <a:off x="3958892" y="3958918"/>
            <a:ext cx="2857520" cy="307777"/>
          </a:xfrm>
          <a:prstGeom prst="rect">
            <a:avLst/>
          </a:prstGeom>
          <a:noFill/>
        </p:spPr>
        <p:txBody>
          <a:bodyPr wrap="square" rtlCol="0">
            <a:spAutoFit/>
          </a:bodyPr>
          <a:lstStyle/>
          <a:p>
            <a:pPr algn="r"/>
            <a:r>
              <a:rPr lang="en-AU" sz="1400" b="1" dirty="0" smtClean="0">
                <a:solidFill>
                  <a:srgbClr val="E7DEB7"/>
                </a:solidFill>
              </a:rPr>
              <a:t>Leeuwin Current</a:t>
            </a:r>
            <a:endParaRPr lang="en-AU" sz="1400" b="1" dirty="0">
              <a:solidFill>
                <a:srgbClr val="E7DEB7"/>
              </a:solidFill>
            </a:endParaRPr>
          </a:p>
        </p:txBody>
      </p:sp>
      <p:sp>
        <p:nvSpPr>
          <p:cNvPr id="15" name="TextBox 14"/>
          <p:cNvSpPr txBox="1"/>
          <p:nvPr/>
        </p:nvSpPr>
        <p:spPr>
          <a:xfrm>
            <a:off x="1113349" y="3751393"/>
            <a:ext cx="2857520" cy="307777"/>
          </a:xfrm>
          <a:prstGeom prst="rect">
            <a:avLst/>
          </a:prstGeom>
          <a:noFill/>
        </p:spPr>
        <p:txBody>
          <a:bodyPr wrap="square" rtlCol="0">
            <a:spAutoFit/>
          </a:bodyPr>
          <a:lstStyle/>
          <a:p>
            <a:pPr algn="r"/>
            <a:r>
              <a:rPr lang="en-AU" sz="1400" b="1" dirty="0" smtClean="0">
                <a:solidFill>
                  <a:srgbClr val="C6D317"/>
                </a:solidFill>
              </a:rPr>
              <a:t>Leeuwin Under Current</a:t>
            </a:r>
            <a:endParaRPr lang="en-AU" sz="1400" b="1" dirty="0">
              <a:solidFill>
                <a:srgbClr val="C6D317"/>
              </a:solidFill>
            </a:endParaRPr>
          </a:p>
        </p:txBody>
      </p:sp>
      <p:grpSp>
        <p:nvGrpSpPr>
          <p:cNvPr id="5" name="Group 17"/>
          <p:cNvGrpSpPr/>
          <p:nvPr/>
        </p:nvGrpSpPr>
        <p:grpSpPr>
          <a:xfrm>
            <a:off x="5576888" y="4521201"/>
            <a:ext cx="2957511" cy="2078242"/>
            <a:chOff x="5576888" y="4521201"/>
            <a:chExt cx="2957511" cy="2078242"/>
          </a:xfrm>
        </p:grpSpPr>
        <p:pic>
          <p:nvPicPr>
            <p:cNvPr id="16" name="Picture 2" descr="schem1"/>
            <p:cNvPicPr>
              <a:picLocks noChangeAspect="1" noChangeArrowheads="1"/>
            </p:cNvPicPr>
            <p:nvPr/>
          </p:nvPicPr>
          <p:blipFill>
            <a:blip r:embed="rId3" cstate="print"/>
            <a:srcRect/>
            <a:stretch>
              <a:fillRect/>
            </a:stretch>
          </p:blipFill>
          <p:spPr bwMode="auto">
            <a:xfrm>
              <a:off x="5576888" y="4521201"/>
              <a:ext cx="2738437" cy="2078242"/>
            </a:xfrm>
            <a:prstGeom prst="rect">
              <a:avLst/>
            </a:prstGeom>
            <a:noFill/>
            <a:ln w="9525">
              <a:noFill/>
              <a:miter lim="800000"/>
              <a:headEnd/>
              <a:tailEnd/>
            </a:ln>
          </p:spPr>
        </p:pic>
        <p:sp>
          <p:nvSpPr>
            <p:cNvPr id="17" name="TextBox 16"/>
            <p:cNvSpPr txBox="1"/>
            <p:nvPr/>
          </p:nvSpPr>
          <p:spPr>
            <a:xfrm>
              <a:off x="6410324" y="6267450"/>
              <a:ext cx="2124075" cy="307777"/>
            </a:xfrm>
            <a:prstGeom prst="rect">
              <a:avLst/>
            </a:prstGeom>
            <a:noFill/>
          </p:spPr>
          <p:txBody>
            <a:bodyPr wrap="square" rtlCol="0">
              <a:spAutoFit/>
            </a:bodyPr>
            <a:lstStyle/>
            <a:p>
              <a:r>
                <a:rPr lang="en-US" sz="1400" dirty="0" err="1" smtClean="0"/>
                <a:t>Gersbach</a:t>
              </a:r>
              <a:r>
                <a:rPr lang="en-US" sz="1400" dirty="0" smtClean="0"/>
                <a:t> et  al., (1999)</a:t>
              </a:r>
              <a:endParaRPr lang="en-AU" sz="1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WERA_operationa_coverage_original_data.png"/>
          <p:cNvPicPr>
            <a:picLocks noChangeAspect="1"/>
          </p:cNvPicPr>
          <p:nvPr/>
        </p:nvPicPr>
        <p:blipFill rotWithShape="1">
          <a:blip r:embed="rId2" cstate="print">
            <a:extLst>
              <a:ext uri="{28A0092B-C50C-407E-A947-70E740481C1C}">
                <a14:useLocalDpi xmlns:a14="http://schemas.microsoft.com/office/drawing/2010/main" val="0"/>
              </a:ext>
            </a:extLst>
          </a:blip>
          <a:srcRect l="13306" t="5146" r="9339" b="7336"/>
          <a:stretch/>
        </p:blipFill>
        <p:spPr bwMode="auto">
          <a:xfrm>
            <a:off x="3203848" y="984176"/>
            <a:ext cx="5256584" cy="57620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14"/>
          <p:cNvSpPr txBox="1">
            <a:spLocks noChangeArrowheads="1"/>
          </p:cNvSpPr>
          <p:nvPr/>
        </p:nvSpPr>
        <p:spPr bwMode="auto">
          <a:xfrm>
            <a:off x="189681" y="188640"/>
            <a:ext cx="8486775" cy="646331"/>
          </a:xfrm>
          <a:prstGeom prst="rect">
            <a:avLst/>
          </a:prstGeom>
          <a:noFill/>
          <a:ln w="9525">
            <a:noFill/>
            <a:miter lim="800000"/>
            <a:headEnd/>
            <a:tailEnd/>
          </a:ln>
        </p:spPr>
        <p:txBody>
          <a:bodyPr>
            <a:spAutoFit/>
          </a:bodyPr>
          <a:lstStyle/>
          <a:p>
            <a:pPr>
              <a:buFontTx/>
              <a:buNone/>
              <a:defRPr/>
            </a:pPr>
            <a:r>
              <a:rPr lang="en-AU" sz="3600" dirty="0">
                <a:solidFill>
                  <a:srgbClr val="002060"/>
                </a:solidFill>
              </a:rPr>
              <a:t>WERA </a:t>
            </a:r>
            <a:r>
              <a:rPr lang="en-AU" sz="3600" dirty="0" smtClean="0">
                <a:solidFill>
                  <a:srgbClr val="002060"/>
                </a:solidFill>
              </a:rPr>
              <a:t>: Coverage</a:t>
            </a:r>
            <a:endParaRPr lang="en-AU" sz="3600" dirty="0">
              <a:solidFill>
                <a:srgbClr val="002060"/>
              </a:solidFill>
            </a:endParaRPr>
          </a:p>
        </p:txBody>
      </p:sp>
      <p:sp>
        <p:nvSpPr>
          <p:cNvPr id="4" name="Rectangle 12"/>
          <p:cNvSpPr>
            <a:spLocks noChangeArrowheads="1"/>
          </p:cNvSpPr>
          <p:nvPr/>
        </p:nvSpPr>
        <p:spPr bwMode="auto">
          <a:xfrm>
            <a:off x="189681" y="1124744"/>
            <a:ext cx="2808312" cy="3600400"/>
          </a:xfrm>
          <a:prstGeom prst="rect">
            <a:avLst/>
          </a:prstGeom>
          <a:noFill/>
          <a:ln w="9525">
            <a:noFill/>
            <a:miter lim="800000"/>
            <a:headEnd/>
            <a:tailEnd/>
          </a:ln>
          <a:effectLst/>
        </p:spPr>
        <p:txBody>
          <a:bodyPr/>
          <a:lstStyle/>
          <a:p>
            <a:pPr marL="361950" indent="-361950">
              <a:spcBef>
                <a:spcPct val="30000"/>
              </a:spcBef>
              <a:spcAft>
                <a:spcPct val="20000"/>
              </a:spcAft>
              <a:buFontTx/>
              <a:buChar char="-"/>
              <a:defRPr/>
            </a:pPr>
            <a:r>
              <a:rPr lang="en-AU" dirty="0" smtClean="0"/>
              <a:t>Analise 13 months of data</a:t>
            </a:r>
            <a:r>
              <a:rPr lang="en-AU" dirty="0"/>
              <a:t> </a:t>
            </a:r>
            <a:r>
              <a:rPr lang="en-AU" dirty="0" smtClean="0"/>
              <a:t>(10,000 hours)</a:t>
            </a:r>
          </a:p>
          <a:p>
            <a:pPr marL="361950" indent="-361950">
              <a:spcBef>
                <a:spcPct val="30000"/>
              </a:spcBef>
              <a:spcAft>
                <a:spcPct val="20000"/>
              </a:spcAft>
              <a:buFontTx/>
              <a:buChar char="-"/>
              <a:defRPr/>
            </a:pPr>
            <a:r>
              <a:rPr lang="en-AU" dirty="0" smtClean="0"/>
              <a:t>10 March 2010-31 May 2011</a:t>
            </a:r>
          </a:p>
        </p:txBody>
      </p:sp>
      <p:pic>
        <p:nvPicPr>
          <p:cNvPr id="5" name="Picture 5" descr="fremantle-rad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00" y="4581128"/>
            <a:ext cx="3018674" cy="2012084"/>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2050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WERA_mean_all.gif"/>
          <p:cNvPicPr>
            <a:picLocks noChangeAspect="1"/>
          </p:cNvPicPr>
          <p:nvPr/>
        </p:nvPicPr>
        <p:blipFill rotWithShape="1">
          <a:blip r:embed="rId2" cstate="print">
            <a:extLst>
              <a:ext uri="{28A0092B-C50C-407E-A947-70E740481C1C}">
                <a14:useLocalDpi xmlns:a14="http://schemas.microsoft.com/office/drawing/2010/main" val="0"/>
              </a:ext>
            </a:extLst>
          </a:blip>
          <a:srcRect l="14714" t="4354" r="14567" b="6365"/>
          <a:stretch/>
        </p:blipFill>
        <p:spPr bwMode="auto">
          <a:xfrm>
            <a:off x="1669156" y="1270162"/>
            <a:ext cx="5927180" cy="561522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1829" y="116632"/>
            <a:ext cx="5904656" cy="1015663"/>
          </a:xfrm>
          <a:prstGeom prst="rect">
            <a:avLst/>
          </a:prstGeom>
        </p:spPr>
        <p:txBody>
          <a:bodyPr wrap="square">
            <a:spAutoFit/>
          </a:bodyPr>
          <a:lstStyle/>
          <a:p>
            <a:r>
              <a:rPr lang="en-AU" sz="3600" dirty="0" smtClean="0">
                <a:solidFill>
                  <a:srgbClr val="002060"/>
                </a:solidFill>
              </a:rPr>
              <a:t>Mean Currents: </a:t>
            </a:r>
          </a:p>
          <a:p>
            <a:r>
              <a:rPr lang="en-AU" dirty="0" smtClean="0">
                <a:solidFill>
                  <a:srgbClr val="002060"/>
                </a:solidFill>
              </a:rPr>
              <a:t>10 </a:t>
            </a:r>
            <a:r>
              <a:rPr lang="en-AU" dirty="0">
                <a:solidFill>
                  <a:srgbClr val="002060"/>
                </a:solidFill>
              </a:rPr>
              <a:t>March 2010 to 30 </a:t>
            </a:r>
            <a:r>
              <a:rPr lang="en-AU" dirty="0" smtClean="0">
                <a:solidFill>
                  <a:srgbClr val="002060"/>
                </a:solidFill>
              </a:rPr>
              <a:t>April 2011 </a:t>
            </a:r>
            <a:endParaRPr lang="en-AU" dirty="0">
              <a:solidFill>
                <a:srgbClr val="002060"/>
              </a:solidFill>
            </a:endParaRPr>
          </a:p>
        </p:txBody>
      </p:sp>
      <p:sp>
        <p:nvSpPr>
          <p:cNvPr id="5" name="Freeform 4"/>
          <p:cNvSpPr/>
          <p:nvPr/>
        </p:nvSpPr>
        <p:spPr>
          <a:xfrm>
            <a:off x="4915644" y="2057400"/>
            <a:ext cx="952500" cy="3486150"/>
          </a:xfrm>
          <a:custGeom>
            <a:avLst/>
            <a:gdLst>
              <a:gd name="connsiteX0" fmla="*/ 0 w 952500"/>
              <a:gd name="connsiteY0" fmla="*/ 0 h 3486150"/>
              <a:gd name="connsiteX1" fmla="*/ 9525 w 952500"/>
              <a:gd name="connsiteY1" fmla="*/ 200025 h 3486150"/>
              <a:gd name="connsiteX2" fmla="*/ 38100 w 952500"/>
              <a:gd name="connsiteY2" fmla="*/ 333375 h 3486150"/>
              <a:gd name="connsiteX3" fmla="*/ 57150 w 952500"/>
              <a:gd name="connsiteY3" fmla="*/ 466725 h 3486150"/>
              <a:gd name="connsiteX4" fmla="*/ 76200 w 952500"/>
              <a:gd name="connsiteY4" fmla="*/ 533400 h 3486150"/>
              <a:gd name="connsiteX5" fmla="*/ 85725 w 952500"/>
              <a:gd name="connsiteY5" fmla="*/ 581025 h 3486150"/>
              <a:gd name="connsiteX6" fmla="*/ 114300 w 952500"/>
              <a:gd name="connsiteY6" fmla="*/ 676275 h 3486150"/>
              <a:gd name="connsiteX7" fmla="*/ 133350 w 952500"/>
              <a:gd name="connsiteY7" fmla="*/ 781050 h 3486150"/>
              <a:gd name="connsiteX8" fmla="*/ 161925 w 952500"/>
              <a:gd name="connsiteY8" fmla="*/ 866775 h 3486150"/>
              <a:gd name="connsiteX9" fmla="*/ 180975 w 952500"/>
              <a:gd name="connsiteY9" fmla="*/ 1009650 h 3486150"/>
              <a:gd name="connsiteX10" fmla="*/ 200025 w 952500"/>
              <a:gd name="connsiteY10" fmla="*/ 1114425 h 3486150"/>
              <a:gd name="connsiteX11" fmla="*/ 228600 w 952500"/>
              <a:gd name="connsiteY11" fmla="*/ 1228725 h 3486150"/>
              <a:gd name="connsiteX12" fmla="*/ 257175 w 952500"/>
              <a:gd name="connsiteY12" fmla="*/ 1362075 h 3486150"/>
              <a:gd name="connsiteX13" fmla="*/ 276225 w 952500"/>
              <a:gd name="connsiteY13" fmla="*/ 1419225 h 3486150"/>
              <a:gd name="connsiteX14" fmla="*/ 295275 w 952500"/>
              <a:gd name="connsiteY14" fmla="*/ 1447800 h 3486150"/>
              <a:gd name="connsiteX15" fmla="*/ 314325 w 952500"/>
              <a:gd name="connsiteY15" fmla="*/ 1524000 h 3486150"/>
              <a:gd name="connsiteX16" fmla="*/ 342900 w 952500"/>
              <a:gd name="connsiteY16" fmla="*/ 1562100 h 3486150"/>
              <a:gd name="connsiteX17" fmla="*/ 352425 w 952500"/>
              <a:gd name="connsiteY17" fmla="*/ 1590675 h 3486150"/>
              <a:gd name="connsiteX18" fmla="*/ 361950 w 952500"/>
              <a:gd name="connsiteY18" fmla="*/ 1676400 h 3486150"/>
              <a:gd name="connsiteX19" fmla="*/ 381000 w 952500"/>
              <a:gd name="connsiteY19" fmla="*/ 1704975 h 3486150"/>
              <a:gd name="connsiteX20" fmla="*/ 390525 w 952500"/>
              <a:gd name="connsiteY20" fmla="*/ 1781175 h 3486150"/>
              <a:gd name="connsiteX21" fmla="*/ 400050 w 952500"/>
              <a:gd name="connsiteY21" fmla="*/ 1847850 h 3486150"/>
              <a:gd name="connsiteX22" fmla="*/ 409575 w 952500"/>
              <a:gd name="connsiteY22" fmla="*/ 1943100 h 3486150"/>
              <a:gd name="connsiteX23" fmla="*/ 428625 w 952500"/>
              <a:gd name="connsiteY23" fmla="*/ 2028825 h 3486150"/>
              <a:gd name="connsiteX24" fmla="*/ 447675 w 952500"/>
              <a:gd name="connsiteY24" fmla="*/ 2219325 h 3486150"/>
              <a:gd name="connsiteX25" fmla="*/ 466725 w 952500"/>
              <a:gd name="connsiteY25" fmla="*/ 2295525 h 3486150"/>
              <a:gd name="connsiteX26" fmla="*/ 476250 w 952500"/>
              <a:gd name="connsiteY26" fmla="*/ 2381250 h 3486150"/>
              <a:gd name="connsiteX27" fmla="*/ 476250 w 952500"/>
              <a:gd name="connsiteY27" fmla="*/ 2647950 h 3486150"/>
              <a:gd name="connsiteX28" fmla="*/ 495300 w 952500"/>
              <a:gd name="connsiteY28" fmla="*/ 2762250 h 3486150"/>
              <a:gd name="connsiteX29" fmla="*/ 504825 w 952500"/>
              <a:gd name="connsiteY29" fmla="*/ 2819400 h 3486150"/>
              <a:gd name="connsiteX30" fmla="*/ 523875 w 952500"/>
              <a:gd name="connsiteY30" fmla="*/ 2847975 h 3486150"/>
              <a:gd name="connsiteX31" fmla="*/ 581025 w 952500"/>
              <a:gd name="connsiteY31" fmla="*/ 2914650 h 3486150"/>
              <a:gd name="connsiteX32" fmla="*/ 600075 w 952500"/>
              <a:gd name="connsiteY32" fmla="*/ 2943225 h 3486150"/>
              <a:gd name="connsiteX33" fmla="*/ 619125 w 952500"/>
              <a:gd name="connsiteY33" fmla="*/ 2981325 h 3486150"/>
              <a:gd name="connsiteX34" fmla="*/ 647700 w 952500"/>
              <a:gd name="connsiteY34" fmla="*/ 3009900 h 3486150"/>
              <a:gd name="connsiteX35" fmla="*/ 695325 w 952500"/>
              <a:gd name="connsiteY35" fmla="*/ 3095625 h 3486150"/>
              <a:gd name="connsiteX36" fmla="*/ 704850 w 952500"/>
              <a:gd name="connsiteY36" fmla="*/ 3143250 h 3486150"/>
              <a:gd name="connsiteX37" fmla="*/ 733425 w 952500"/>
              <a:gd name="connsiteY37" fmla="*/ 3162300 h 3486150"/>
              <a:gd name="connsiteX38" fmla="*/ 771525 w 952500"/>
              <a:gd name="connsiteY38" fmla="*/ 3200400 h 3486150"/>
              <a:gd name="connsiteX39" fmla="*/ 819150 w 952500"/>
              <a:gd name="connsiteY39" fmla="*/ 3286125 h 3486150"/>
              <a:gd name="connsiteX40" fmla="*/ 838200 w 952500"/>
              <a:gd name="connsiteY40" fmla="*/ 3314700 h 3486150"/>
              <a:gd name="connsiteX41" fmla="*/ 866775 w 952500"/>
              <a:gd name="connsiteY41" fmla="*/ 3352800 h 3486150"/>
              <a:gd name="connsiteX42" fmla="*/ 885825 w 952500"/>
              <a:gd name="connsiteY42" fmla="*/ 3381375 h 3486150"/>
              <a:gd name="connsiteX43" fmla="*/ 933450 w 952500"/>
              <a:gd name="connsiteY43" fmla="*/ 3438525 h 3486150"/>
              <a:gd name="connsiteX44" fmla="*/ 952500 w 952500"/>
              <a:gd name="connsiteY44" fmla="*/ 3486150 h 3486150"/>
              <a:gd name="connsiteX0" fmla="*/ 0 w 952500"/>
              <a:gd name="connsiteY0" fmla="*/ 0 h 3486150"/>
              <a:gd name="connsiteX1" fmla="*/ 9525 w 952500"/>
              <a:gd name="connsiteY1" fmla="*/ 200025 h 3486150"/>
              <a:gd name="connsiteX2" fmla="*/ 38100 w 952500"/>
              <a:gd name="connsiteY2" fmla="*/ 333375 h 3486150"/>
              <a:gd name="connsiteX3" fmla="*/ 57150 w 952500"/>
              <a:gd name="connsiteY3" fmla="*/ 466725 h 3486150"/>
              <a:gd name="connsiteX4" fmla="*/ 76200 w 952500"/>
              <a:gd name="connsiteY4" fmla="*/ 533400 h 3486150"/>
              <a:gd name="connsiteX5" fmla="*/ 85725 w 952500"/>
              <a:gd name="connsiteY5" fmla="*/ 581025 h 3486150"/>
              <a:gd name="connsiteX6" fmla="*/ 114300 w 952500"/>
              <a:gd name="connsiteY6" fmla="*/ 676275 h 3486150"/>
              <a:gd name="connsiteX7" fmla="*/ 133350 w 952500"/>
              <a:gd name="connsiteY7" fmla="*/ 781050 h 3486150"/>
              <a:gd name="connsiteX8" fmla="*/ 161925 w 952500"/>
              <a:gd name="connsiteY8" fmla="*/ 866775 h 3486150"/>
              <a:gd name="connsiteX9" fmla="*/ 180975 w 952500"/>
              <a:gd name="connsiteY9" fmla="*/ 1009650 h 3486150"/>
              <a:gd name="connsiteX10" fmla="*/ 200025 w 952500"/>
              <a:gd name="connsiteY10" fmla="*/ 1114425 h 3486150"/>
              <a:gd name="connsiteX11" fmla="*/ 228600 w 952500"/>
              <a:gd name="connsiteY11" fmla="*/ 1228725 h 3486150"/>
              <a:gd name="connsiteX12" fmla="*/ 257175 w 952500"/>
              <a:gd name="connsiteY12" fmla="*/ 1362075 h 3486150"/>
              <a:gd name="connsiteX13" fmla="*/ 276225 w 952500"/>
              <a:gd name="connsiteY13" fmla="*/ 1419225 h 3486150"/>
              <a:gd name="connsiteX14" fmla="*/ 295275 w 952500"/>
              <a:gd name="connsiteY14" fmla="*/ 1447800 h 3486150"/>
              <a:gd name="connsiteX15" fmla="*/ 314325 w 952500"/>
              <a:gd name="connsiteY15" fmla="*/ 1524000 h 3486150"/>
              <a:gd name="connsiteX16" fmla="*/ 342900 w 952500"/>
              <a:gd name="connsiteY16" fmla="*/ 1562100 h 3486150"/>
              <a:gd name="connsiteX17" fmla="*/ 352425 w 952500"/>
              <a:gd name="connsiteY17" fmla="*/ 1590675 h 3486150"/>
              <a:gd name="connsiteX18" fmla="*/ 361950 w 952500"/>
              <a:gd name="connsiteY18" fmla="*/ 1676400 h 3486150"/>
              <a:gd name="connsiteX19" fmla="*/ 381000 w 952500"/>
              <a:gd name="connsiteY19" fmla="*/ 1704975 h 3486150"/>
              <a:gd name="connsiteX20" fmla="*/ 390525 w 952500"/>
              <a:gd name="connsiteY20" fmla="*/ 1781175 h 3486150"/>
              <a:gd name="connsiteX21" fmla="*/ 400050 w 952500"/>
              <a:gd name="connsiteY21" fmla="*/ 1847850 h 3486150"/>
              <a:gd name="connsiteX22" fmla="*/ 409575 w 952500"/>
              <a:gd name="connsiteY22" fmla="*/ 1943100 h 3486150"/>
              <a:gd name="connsiteX23" fmla="*/ 428625 w 952500"/>
              <a:gd name="connsiteY23" fmla="*/ 2028825 h 3486150"/>
              <a:gd name="connsiteX24" fmla="*/ 447675 w 952500"/>
              <a:gd name="connsiteY24" fmla="*/ 2219325 h 3486150"/>
              <a:gd name="connsiteX25" fmla="*/ 466725 w 952500"/>
              <a:gd name="connsiteY25" fmla="*/ 2295525 h 3486150"/>
              <a:gd name="connsiteX26" fmla="*/ 476250 w 952500"/>
              <a:gd name="connsiteY26" fmla="*/ 2381250 h 3486150"/>
              <a:gd name="connsiteX27" fmla="*/ 533400 w 952500"/>
              <a:gd name="connsiteY27" fmla="*/ 2647950 h 3486150"/>
              <a:gd name="connsiteX28" fmla="*/ 495300 w 952500"/>
              <a:gd name="connsiteY28" fmla="*/ 2762250 h 3486150"/>
              <a:gd name="connsiteX29" fmla="*/ 504825 w 952500"/>
              <a:gd name="connsiteY29" fmla="*/ 2819400 h 3486150"/>
              <a:gd name="connsiteX30" fmla="*/ 523875 w 952500"/>
              <a:gd name="connsiteY30" fmla="*/ 2847975 h 3486150"/>
              <a:gd name="connsiteX31" fmla="*/ 581025 w 952500"/>
              <a:gd name="connsiteY31" fmla="*/ 2914650 h 3486150"/>
              <a:gd name="connsiteX32" fmla="*/ 600075 w 952500"/>
              <a:gd name="connsiteY32" fmla="*/ 2943225 h 3486150"/>
              <a:gd name="connsiteX33" fmla="*/ 619125 w 952500"/>
              <a:gd name="connsiteY33" fmla="*/ 2981325 h 3486150"/>
              <a:gd name="connsiteX34" fmla="*/ 647700 w 952500"/>
              <a:gd name="connsiteY34" fmla="*/ 3009900 h 3486150"/>
              <a:gd name="connsiteX35" fmla="*/ 695325 w 952500"/>
              <a:gd name="connsiteY35" fmla="*/ 3095625 h 3486150"/>
              <a:gd name="connsiteX36" fmla="*/ 704850 w 952500"/>
              <a:gd name="connsiteY36" fmla="*/ 3143250 h 3486150"/>
              <a:gd name="connsiteX37" fmla="*/ 733425 w 952500"/>
              <a:gd name="connsiteY37" fmla="*/ 3162300 h 3486150"/>
              <a:gd name="connsiteX38" fmla="*/ 771525 w 952500"/>
              <a:gd name="connsiteY38" fmla="*/ 3200400 h 3486150"/>
              <a:gd name="connsiteX39" fmla="*/ 819150 w 952500"/>
              <a:gd name="connsiteY39" fmla="*/ 3286125 h 3486150"/>
              <a:gd name="connsiteX40" fmla="*/ 838200 w 952500"/>
              <a:gd name="connsiteY40" fmla="*/ 3314700 h 3486150"/>
              <a:gd name="connsiteX41" fmla="*/ 866775 w 952500"/>
              <a:gd name="connsiteY41" fmla="*/ 3352800 h 3486150"/>
              <a:gd name="connsiteX42" fmla="*/ 885825 w 952500"/>
              <a:gd name="connsiteY42" fmla="*/ 3381375 h 3486150"/>
              <a:gd name="connsiteX43" fmla="*/ 933450 w 952500"/>
              <a:gd name="connsiteY43" fmla="*/ 3438525 h 3486150"/>
              <a:gd name="connsiteX44" fmla="*/ 952500 w 952500"/>
              <a:gd name="connsiteY44" fmla="*/ 3486150 h 3486150"/>
              <a:gd name="connsiteX0" fmla="*/ 0 w 952500"/>
              <a:gd name="connsiteY0" fmla="*/ 0 h 3486150"/>
              <a:gd name="connsiteX1" fmla="*/ 9525 w 952500"/>
              <a:gd name="connsiteY1" fmla="*/ 200025 h 3486150"/>
              <a:gd name="connsiteX2" fmla="*/ 38100 w 952500"/>
              <a:gd name="connsiteY2" fmla="*/ 333375 h 3486150"/>
              <a:gd name="connsiteX3" fmla="*/ 57150 w 952500"/>
              <a:gd name="connsiteY3" fmla="*/ 466725 h 3486150"/>
              <a:gd name="connsiteX4" fmla="*/ 76200 w 952500"/>
              <a:gd name="connsiteY4" fmla="*/ 533400 h 3486150"/>
              <a:gd name="connsiteX5" fmla="*/ 85725 w 952500"/>
              <a:gd name="connsiteY5" fmla="*/ 581025 h 3486150"/>
              <a:gd name="connsiteX6" fmla="*/ 114300 w 952500"/>
              <a:gd name="connsiteY6" fmla="*/ 676275 h 3486150"/>
              <a:gd name="connsiteX7" fmla="*/ 133350 w 952500"/>
              <a:gd name="connsiteY7" fmla="*/ 781050 h 3486150"/>
              <a:gd name="connsiteX8" fmla="*/ 161925 w 952500"/>
              <a:gd name="connsiteY8" fmla="*/ 866775 h 3486150"/>
              <a:gd name="connsiteX9" fmla="*/ 180975 w 952500"/>
              <a:gd name="connsiteY9" fmla="*/ 1009650 h 3486150"/>
              <a:gd name="connsiteX10" fmla="*/ 200025 w 952500"/>
              <a:gd name="connsiteY10" fmla="*/ 1114425 h 3486150"/>
              <a:gd name="connsiteX11" fmla="*/ 228600 w 952500"/>
              <a:gd name="connsiteY11" fmla="*/ 1228725 h 3486150"/>
              <a:gd name="connsiteX12" fmla="*/ 257175 w 952500"/>
              <a:gd name="connsiteY12" fmla="*/ 1362075 h 3486150"/>
              <a:gd name="connsiteX13" fmla="*/ 276225 w 952500"/>
              <a:gd name="connsiteY13" fmla="*/ 1419225 h 3486150"/>
              <a:gd name="connsiteX14" fmla="*/ 295275 w 952500"/>
              <a:gd name="connsiteY14" fmla="*/ 1447800 h 3486150"/>
              <a:gd name="connsiteX15" fmla="*/ 314325 w 952500"/>
              <a:gd name="connsiteY15" fmla="*/ 1524000 h 3486150"/>
              <a:gd name="connsiteX16" fmla="*/ 342900 w 952500"/>
              <a:gd name="connsiteY16" fmla="*/ 1562100 h 3486150"/>
              <a:gd name="connsiteX17" fmla="*/ 352425 w 952500"/>
              <a:gd name="connsiteY17" fmla="*/ 1590675 h 3486150"/>
              <a:gd name="connsiteX18" fmla="*/ 361950 w 952500"/>
              <a:gd name="connsiteY18" fmla="*/ 1676400 h 3486150"/>
              <a:gd name="connsiteX19" fmla="*/ 381000 w 952500"/>
              <a:gd name="connsiteY19" fmla="*/ 1704975 h 3486150"/>
              <a:gd name="connsiteX20" fmla="*/ 390525 w 952500"/>
              <a:gd name="connsiteY20" fmla="*/ 1781175 h 3486150"/>
              <a:gd name="connsiteX21" fmla="*/ 400050 w 952500"/>
              <a:gd name="connsiteY21" fmla="*/ 1847850 h 3486150"/>
              <a:gd name="connsiteX22" fmla="*/ 409575 w 952500"/>
              <a:gd name="connsiteY22" fmla="*/ 1943100 h 3486150"/>
              <a:gd name="connsiteX23" fmla="*/ 428625 w 952500"/>
              <a:gd name="connsiteY23" fmla="*/ 2028825 h 3486150"/>
              <a:gd name="connsiteX24" fmla="*/ 447675 w 952500"/>
              <a:gd name="connsiteY24" fmla="*/ 2219325 h 3486150"/>
              <a:gd name="connsiteX25" fmla="*/ 466725 w 952500"/>
              <a:gd name="connsiteY25" fmla="*/ 2295525 h 3486150"/>
              <a:gd name="connsiteX26" fmla="*/ 476250 w 952500"/>
              <a:gd name="connsiteY26" fmla="*/ 2381250 h 3486150"/>
              <a:gd name="connsiteX27" fmla="*/ 485775 w 952500"/>
              <a:gd name="connsiteY27" fmla="*/ 2628900 h 3486150"/>
              <a:gd name="connsiteX28" fmla="*/ 495300 w 952500"/>
              <a:gd name="connsiteY28" fmla="*/ 2762250 h 3486150"/>
              <a:gd name="connsiteX29" fmla="*/ 504825 w 952500"/>
              <a:gd name="connsiteY29" fmla="*/ 2819400 h 3486150"/>
              <a:gd name="connsiteX30" fmla="*/ 523875 w 952500"/>
              <a:gd name="connsiteY30" fmla="*/ 2847975 h 3486150"/>
              <a:gd name="connsiteX31" fmla="*/ 581025 w 952500"/>
              <a:gd name="connsiteY31" fmla="*/ 2914650 h 3486150"/>
              <a:gd name="connsiteX32" fmla="*/ 600075 w 952500"/>
              <a:gd name="connsiteY32" fmla="*/ 2943225 h 3486150"/>
              <a:gd name="connsiteX33" fmla="*/ 619125 w 952500"/>
              <a:gd name="connsiteY33" fmla="*/ 2981325 h 3486150"/>
              <a:gd name="connsiteX34" fmla="*/ 647700 w 952500"/>
              <a:gd name="connsiteY34" fmla="*/ 3009900 h 3486150"/>
              <a:gd name="connsiteX35" fmla="*/ 695325 w 952500"/>
              <a:gd name="connsiteY35" fmla="*/ 3095625 h 3486150"/>
              <a:gd name="connsiteX36" fmla="*/ 704850 w 952500"/>
              <a:gd name="connsiteY36" fmla="*/ 3143250 h 3486150"/>
              <a:gd name="connsiteX37" fmla="*/ 733425 w 952500"/>
              <a:gd name="connsiteY37" fmla="*/ 3162300 h 3486150"/>
              <a:gd name="connsiteX38" fmla="*/ 771525 w 952500"/>
              <a:gd name="connsiteY38" fmla="*/ 3200400 h 3486150"/>
              <a:gd name="connsiteX39" fmla="*/ 819150 w 952500"/>
              <a:gd name="connsiteY39" fmla="*/ 3286125 h 3486150"/>
              <a:gd name="connsiteX40" fmla="*/ 838200 w 952500"/>
              <a:gd name="connsiteY40" fmla="*/ 3314700 h 3486150"/>
              <a:gd name="connsiteX41" fmla="*/ 866775 w 952500"/>
              <a:gd name="connsiteY41" fmla="*/ 3352800 h 3486150"/>
              <a:gd name="connsiteX42" fmla="*/ 885825 w 952500"/>
              <a:gd name="connsiteY42" fmla="*/ 3381375 h 3486150"/>
              <a:gd name="connsiteX43" fmla="*/ 933450 w 952500"/>
              <a:gd name="connsiteY43" fmla="*/ 3438525 h 3486150"/>
              <a:gd name="connsiteX44" fmla="*/ 952500 w 952500"/>
              <a:gd name="connsiteY44" fmla="*/ 3486150 h 34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2500" h="3486150">
                <a:moveTo>
                  <a:pt x="0" y="0"/>
                </a:moveTo>
                <a:cubicBezTo>
                  <a:pt x="3175" y="66675"/>
                  <a:pt x="4769" y="133444"/>
                  <a:pt x="9525" y="200025"/>
                </a:cubicBezTo>
                <a:cubicBezTo>
                  <a:pt x="15166" y="278997"/>
                  <a:pt x="20247" y="256011"/>
                  <a:pt x="38100" y="333375"/>
                </a:cubicBezTo>
                <a:cubicBezTo>
                  <a:pt x="57972" y="419486"/>
                  <a:pt x="37093" y="366442"/>
                  <a:pt x="57150" y="466725"/>
                </a:cubicBezTo>
                <a:cubicBezTo>
                  <a:pt x="61683" y="489390"/>
                  <a:pt x="70594" y="510976"/>
                  <a:pt x="76200" y="533400"/>
                </a:cubicBezTo>
                <a:cubicBezTo>
                  <a:pt x="80127" y="549106"/>
                  <a:pt x="81798" y="565319"/>
                  <a:pt x="85725" y="581025"/>
                </a:cubicBezTo>
                <a:cubicBezTo>
                  <a:pt x="111233" y="683059"/>
                  <a:pt x="72523" y="481314"/>
                  <a:pt x="114300" y="676275"/>
                </a:cubicBezTo>
                <a:cubicBezTo>
                  <a:pt x="130822" y="753378"/>
                  <a:pt x="115380" y="722646"/>
                  <a:pt x="133350" y="781050"/>
                </a:cubicBezTo>
                <a:cubicBezTo>
                  <a:pt x="142208" y="809839"/>
                  <a:pt x="161925" y="866775"/>
                  <a:pt x="161925" y="866775"/>
                </a:cubicBezTo>
                <a:cubicBezTo>
                  <a:pt x="169239" y="925285"/>
                  <a:pt x="172212" y="952688"/>
                  <a:pt x="180975" y="1009650"/>
                </a:cubicBezTo>
                <a:cubicBezTo>
                  <a:pt x="184372" y="1031730"/>
                  <a:pt x="194081" y="1090647"/>
                  <a:pt x="200025" y="1114425"/>
                </a:cubicBezTo>
                <a:cubicBezTo>
                  <a:pt x="224665" y="1212983"/>
                  <a:pt x="213742" y="1147006"/>
                  <a:pt x="228600" y="1228725"/>
                </a:cubicBezTo>
                <a:cubicBezTo>
                  <a:pt x="241510" y="1299729"/>
                  <a:pt x="234688" y="1283369"/>
                  <a:pt x="257175" y="1362075"/>
                </a:cubicBezTo>
                <a:cubicBezTo>
                  <a:pt x="262692" y="1381383"/>
                  <a:pt x="265086" y="1402517"/>
                  <a:pt x="276225" y="1419225"/>
                </a:cubicBezTo>
                <a:lnTo>
                  <a:pt x="295275" y="1447800"/>
                </a:lnTo>
                <a:cubicBezTo>
                  <a:pt x="297687" y="1459859"/>
                  <a:pt x="305313" y="1508229"/>
                  <a:pt x="314325" y="1524000"/>
                </a:cubicBezTo>
                <a:cubicBezTo>
                  <a:pt x="322201" y="1537783"/>
                  <a:pt x="333375" y="1549400"/>
                  <a:pt x="342900" y="1562100"/>
                </a:cubicBezTo>
                <a:cubicBezTo>
                  <a:pt x="346075" y="1571625"/>
                  <a:pt x="350774" y="1580771"/>
                  <a:pt x="352425" y="1590675"/>
                </a:cubicBezTo>
                <a:cubicBezTo>
                  <a:pt x="357152" y="1619035"/>
                  <a:pt x="354977" y="1648508"/>
                  <a:pt x="361950" y="1676400"/>
                </a:cubicBezTo>
                <a:cubicBezTo>
                  <a:pt x="364726" y="1687506"/>
                  <a:pt x="374650" y="1695450"/>
                  <a:pt x="381000" y="1704975"/>
                </a:cubicBezTo>
                <a:cubicBezTo>
                  <a:pt x="384175" y="1730375"/>
                  <a:pt x="387142" y="1755802"/>
                  <a:pt x="390525" y="1781175"/>
                </a:cubicBezTo>
                <a:cubicBezTo>
                  <a:pt x="393492" y="1803429"/>
                  <a:pt x="397427" y="1825553"/>
                  <a:pt x="400050" y="1847850"/>
                </a:cubicBezTo>
                <a:cubicBezTo>
                  <a:pt x="403778" y="1879540"/>
                  <a:pt x="404598" y="1911582"/>
                  <a:pt x="409575" y="1943100"/>
                </a:cubicBezTo>
                <a:cubicBezTo>
                  <a:pt x="414140" y="1972014"/>
                  <a:pt x="422275" y="2000250"/>
                  <a:pt x="428625" y="2028825"/>
                </a:cubicBezTo>
                <a:cubicBezTo>
                  <a:pt x="431752" y="2066351"/>
                  <a:pt x="439115" y="2173670"/>
                  <a:pt x="447675" y="2219325"/>
                </a:cubicBezTo>
                <a:cubicBezTo>
                  <a:pt x="452500" y="2245058"/>
                  <a:pt x="460375" y="2270125"/>
                  <a:pt x="466725" y="2295525"/>
                </a:cubicBezTo>
                <a:cubicBezTo>
                  <a:pt x="469900" y="2324100"/>
                  <a:pt x="473075" y="2325688"/>
                  <a:pt x="476250" y="2381250"/>
                </a:cubicBezTo>
                <a:cubicBezTo>
                  <a:pt x="479425" y="2436812"/>
                  <a:pt x="463077" y="2447317"/>
                  <a:pt x="485775" y="2628900"/>
                </a:cubicBezTo>
                <a:cubicBezTo>
                  <a:pt x="490566" y="2667227"/>
                  <a:pt x="492125" y="2730500"/>
                  <a:pt x="495300" y="2762250"/>
                </a:cubicBezTo>
                <a:cubicBezTo>
                  <a:pt x="498475" y="2794000"/>
                  <a:pt x="494112" y="2803331"/>
                  <a:pt x="504825" y="2819400"/>
                </a:cubicBezTo>
                <a:cubicBezTo>
                  <a:pt x="511175" y="2828925"/>
                  <a:pt x="516546" y="2839181"/>
                  <a:pt x="523875" y="2847975"/>
                </a:cubicBezTo>
                <a:cubicBezTo>
                  <a:pt x="593107" y="2931054"/>
                  <a:pt x="509682" y="2814769"/>
                  <a:pt x="581025" y="2914650"/>
                </a:cubicBezTo>
                <a:cubicBezTo>
                  <a:pt x="587679" y="2923965"/>
                  <a:pt x="594395" y="2933286"/>
                  <a:pt x="600075" y="2943225"/>
                </a:cubicBezTo>
                <a:cubicBezTo>
                  <a:pt x="607120" y="2955553"/>
                  <a:pt x="610872" y="2969771"/>
                  <a:pt x="619125" y="2981325"/>
                </a:cubicBezTo>
                <a:cubicBezTo>
                  <a:pt x="626955" y="2992286"/>
                  <a:pt x="638175" y="3000375"/>
                  <a:pt x="647700" y="3009900"/>
                </a:cubicBezTo>
                <a:cubicBezTo>
                  <a:pt x="671010" y="3079829"/>
                  <a:pt x="652551" y="3052851"/>
                  <a:pt x="695325" y="3095625"/>
                </a:cubicBezTo>
                <a:cubicBezTo>
                  <a:pt x="698500" y="3111500"/>
                  <a:pt x="696818" y="3129194"/>
                  <a:pt x="704850" y="3143250"/>
                </a:cubicBezTo>
                <a:cubicBezTo>
                  <a:pt x="710530" y="3153189"/>
                  <a:pt x="724733" y="3154850"/>
                  <a:pt x="733425" y="3162300"/>
                </a:cubicBezTo>
                <a:cubicBezTo>
                  <a:pt x="747062" y="3173989"/>
                  <a:pt x="760498" y="3186223"/>
                  <a:pt x="771525" y="3200400"/>
                </a:cubicBezTo>
                <a:cubicBezTo>
                  <a:pt x="797152" y="3233349"/>
                  <a:pt x="799684" y="3252060"/>
                  <a:pt x="819150" y="3286125"/>
                </a:cubicBezTo>
                <a:cubicBezTo>
                  <a:pt x="824830" y="3296064"/>
                  <a:pt x="831546" y="3305385"/>
                  <a:pt x="838200" y="3314700"/>
                </a:cubicBezTo>
                <a:cubicBezTo>
                  <a:pt x="847427" y="3327618"/>
                  <a:pt x="857548" y="3339882"/>
                  <a:pt x="866775" y="3352800"/>
                </a:cubicBezTo>
                <a:cubicBezTo>
                  <a:pt x="873429" y="3362115"/>
                  <a:pt x="878496" y="3372581"/>
                  <a:pt x="885825" y="3381375"/>
                </a:cubicBezTo>
                <a:cubicBezTo>
                  <a:pt x="946941" y="3454714"/>
                  <a:pt x="886152" y="3367579"/>
                  <a:pt x="933450" y="3438525"/>
                </a:cubicBezTo>
                <a:cubicBezTo>
                  <a:pt x="944064" y="3480981"/>
                  <a:pt x="933718" y="3467368"/>
                  <a:pt x="952500" y="3486150"/>
                </a:cubicBezTo>
              </a:path>
            </a:pathLst>
          </a:custGeom>
          <a:ln w="38100">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6" name="Freeform 5"/>
          <p:cNvSpPr/>
          <p:nvPr/>
        </p:nvSpPr>
        <p:spPr>
          <a:xfrm>
            <a:off x="5004048" y="2060848"/>
            <a:ext cx="952500" cy="3486150"/>
          </a:xfrm>
          <a:custGeom>
            <a:avLst/>
            <a:gdLst>
              <a:gd name="connsiteX0" fmla="*/ 0 w 952500"/>
              <a:gd name="connsiteY0" fmla="*/ 0 h 3486150"/>
              <a:gd name="connsiteX1" fmla="*/ 9525 w 952500"/>
              <a:gd name="connsiteY1" fmla="*/ 200025 h 3486150"/>
              <a:gd name="connsiteX2" fmla="*/ 38100 w 952500"/>
              <a:gd name="connsiteY2" fmla="*/ 333375 h 3486150"/>
              <a:gd name="connsiteX3" fmla="*/ 57150 w 952500"/>
              <a:gd name="connsiteY3" fmla="*/ 466725 h 3486150"/>
              <a:gd name="connsiteX4" fmla="*/ 76200 w 952500"/>
              <a:gd name="connsiteY4" fmla="*/ 533400 h 3486150"/>
              <a:gd name="connsiteX5" fmla="*/ 85725 w 952500"/>
              <a:gd name="connsiteY5" fmla="*/ 581025 h 3486150"/>
              <a:gd name="connsiteX6" fmla="*/ 114300 w 952500"/>
              <a:gd name="connsiteY6" fmla="*/ 676275 h 3486150"/>
              <a:gd name="connsiteX7" fmla="*/ 133350 w 952500"/>
              <a:gd name="connsiteY7" fmla="*/ 781050 h 3486150"/>
              <a:gd name="connsiteX8" fmla="*/ 161925 w 952500"/>
              <a:gd name="connsiteY8" fmla="*/ 866775 h 3486150"/>
              <a:gd name="connsiteX9" fmla="*/ 180975 w 952500"/>
              <a:gd name="connsiteY9" fmla="*/ 1009650 h 3486150"/>
              <a:gd name="connsiteX10" fmla="*/ 200025 w 952500"/>
              <a:gd name="connsiteY10" fmla="*/ 1114425 h 3486150"/>
              <a:gd name="connsiteX11" fmla="*/ 228600 w 952500"/>
              <a:gd name="connsiteY11" fmla="*/ 1228725 h 3486150"/>
              <a:gd name="connsiteX12" fmla="*/ 257175 w 952500"/>
              <a:gd name="connsiteY12" fmla="*/ 1362075 h 3486150"/>
              <a:gd name="connsiteX13" fmla="*/ 276225 w 952500"/>
              <a:gd name="connsiteY13" fmla="*/ 1419225 h 3486150"/>
              <a:gd name="connsiteX14" fmla="*/ 295275 w 952500"/>
              <a:gd name="connsiteY14" fmla="*/ 1447800 h 3486150"/>
              <a:gd name="connsiteX15" fmla="*/ 314325 w 952500"/>
              <a:gd name="connsiteY15" fmla="*/ 1524000 h 3486150"/>
              <a:gd name="connsiteX16" fmla="*/ 342900 w 952500"/>
              <a:gd name="connsiteY16" fmla="*/ 1562100 h 3486150"/>
              <a:gd name="connsiteX17" fmla="*/ 352425 w 952500"/>
              <a:gd name="connsiteY17" fmla="*/ 1590675 h 3486150"/>
              <a:gd name="connsiteX18" fmla="*/ 361950 w 952500"/>
              <a:gd name="connsiteY18" fmla="*/ 1676400 h 3486150"/>
              <a:gd name="connsiteX19" fmla="*/ 381000 w 952500"/>
              <a:gd name="connsiteY19" fmla="*/ 1704975 h 3486150"/>
              <a:gd name="connsiteX20" fmla="*/ 390525 w 952500"/>
              <a:gd name="connsiteY20" fmla="*/ 1781175 h 3486150"/>
              <a:gd name="connsiteX21" fmla="*/ 400050 w 952500"/>
              <a:gd name="connsiteY21" fmla="*/ 1847850 h 3486150"/>
              <a:gd name="connsiteX22" fmla="*/ 409575 w 952500"/>
              <a:gd name="connsiteY22" fmla="*/ 1943100 h 3486150"/>
              <a:gd name="connsiteX23" fmla="*/ 428625 w 952500"/>
              <a:gd name="connsiteY23" fmla="*/ 2028825 h 3486150"/>
              <a:gd name="connsiteX24" fmla="*/ 447675 w 952500"/>
              <a:gd name="connsiteY24" fmla="*/ 2219325 h 3486150"/>
              <a:gd name="connsiteX25" fmla="*/ 466725 w 952500"/>
              <a:gd name="connsiteY25" fmla="*/ 2295525 h 3486150"/>
              <a:gd name="connsiteX26" fmla="*/ 476250 w 952500"/>
              <a:gd name="connsiteY26" fmla="*/ 2381250 h 3486150"/>
              <a:gd name="connsiteX27" fmla="*/ 476250 w 952500"/>
              <a:gd name="connsiteY27" fmla="*/ 2647950 h 3486150"/>
              <a:gd name="connsiteX28" fmla="*/ 495300 w 952500"/>
              <a:gd name="connsiteY28" fmla="*/ 2762250 h 3486150"/>
              <a:gd name="connsiteX29" fmla="*/ 504825 w 952500"/>
              <a:gd name="connsiteY29" fmla="*/ 2819400 h 3486150"/>
              <a:gd name="connsiteX30" fmla="*/ 523875 w 952500"/>
              <a:gd name="connsiteY30" fmla="*/ 2847975 h 3486150"/>
              <a:gd name="connsiteX31" fmla="*/ 581025 w 952500"/>
              <a:gd name="connsiteY31" fmla="*/ 2914650 h 3486150"/>
              <a:gd name="connsiteX32" fmla="*/ 600075 w 952500"/>
              <a:gd name="connsiteY32" fmla="*/ 2943225 h 3486150"/>
              <a:gd name="connsiteX33" fmla="*/ 619125 w 952500"/>
              <a:gd name="connsiteY33" fmla="*/ 2981325 h 3486150"/>
              <a:gd name="connsiteX34" fmla="*/ 647700 w 952500"/>
              <a:gd name="connsiteY34" fmla="*/ 3009900 h 3486150"/>
              <a:gd name="connsiteX35" fmla="*/ 695325 w 952500"/>
              <a:gd name="connsiteY35" fmla="*/ 3095625 h 3486150"/>
              <a:gd name="connsiteX36" fmla="*/ 704850 w 952500"/>
              <a:gd name="connsiteY36" fmla="*/ 3143250 h 3486150"/>
              <a:gd name="connsiteX37" fmla="*/ 733425 w 952500"/>
              <a:gd name="connsiteY37" fmla="*/ 3162300 h 3486150"/>
              <a:gd name="connsiteX38" fmla="*/ 771525 w 952500"/>
              <a:gd name="connsiteY38" fmla="*/ 3200400 h 3486150"/>
              <a:gd name="connsiteX39" fmla="*/ 819150 w 952500"/>
              <a:gd name="connsiteY39" fmla="*/ 3286125 h 3486150"/>
              <a:gd name="connsiteX40" fmla="*/ 838200 w 952500"/>
              <a:gd name="connsiteY40" fmla="*/ 3314700 h 3486150"/>
              <a:gd name="connsiteX41" fmla="*/ 866775 w 952500"/>
              <a:gd name="connsiteY41" fmla="*/ 3352800 h 3486150"/>
              <a:gd name="connsiteX42" fmla="*/ 885825 w 952500"/>
              <a:gd name="connsiteY42" fmla="*/ 3381375 h 3486150"/>
              <a:gd name="connsiteX43" fmla="*/ 933450 w 952500"/>
              <a:gd name="connsiteY43" fmla="*/ 3438525 h 3486150"/>
              <a:gd name="connsiteX44" fmla="*/ 952500 w 952500"/>
              <a:gd name="connsiteY44" fmla="*/ 3486150 h 3486150"/>
              <a:gd name="connsiteX0" fmla="*/ 0 w 952500"/>
              <a:gd name="connsiteY0" fmla="*/ 0 h 3486150"/>
              <a:gd name="connsiteX1" fmla="*/ 9525 w 952500"/>
              <a:gd name="connsiteY1" fmla="*/ 200025 h 3486150"/>
              <a:gd name="connsiteX2" fmla="*/ 38100 w 952500"/>
              <a:gd name="connsiteY2" fmla="*/ 333375 h 3486150"/>
              <a:gd name="connsiteX3" fmla="*/ 57150 w 952500"/>
              <a:gd name="connsiteY3" fmla="*/ 466725 h 3486150"/>
              <a:gd name="connsiteX4" fmla="*/ 76200 w 952500"/>
              <a:gd name="connsiteY4" fmla="*/ 533400 h 3486150"/>
              <a:gd name="connsiteX5" fmla="*/ 85725 w 952500"/>
              <a:gd name="connsiteY5" fmla="*/ 581025 h 3486150"/>
              <a:gd name="connsiteX6" fmla="*/ 114300 w 952500"/>
              <a:gd name="connsiteY6" fmla="*/ 676275 h 3486150"/>
              <a:gd name="connsiteX7" fmla="*/ 133350 w 952500"/>
              <a:gd name="connsiteY7" fmla="*/ 781050 h 3486150"/>
              <a:gd name="connsiteX8" fmla="*/ 161925 w 952500"/>
              <a:gd name="connsiteY8" fmla="*/ 866775 h 3486150"/>
              <a:gd name="connsiteX9" fmla="*/ 180975 w 952500"/>
              <a:gd name="connsiteY9" fmla="*/ 1009650 h 3486150"/>
              <a:gd name="connsiteX10" fmla="*/ 200025 w 952500"/>
              <a:gd name="connsiteY10" fmla="*/ 1114425 h 3486150"/>
              <a:gd name="connsiteX11" fmla="*/ 228600 w 952500"/>
              <a:gd name="connsiteY11" fmla="*/ 1228725 h 3486150"/>
              <a:gd name="connsiteX12" fmla="*/ 257175 w 952500"/>
              <a:gd name="connsiteY12" fmla="*/ 1362075 h 3486150"/>
              <a:gd name="connsiteX13" fmla="*/ 276225 w 952500"/>
              <a:gd name="connsiteY13" fmla="*/ 1419225 h 3486150"/>
              <a:gd name="connsiteX14" fmla="*/ 295275 w 952500"/>
              <a:gd name="connsiteY14" fmla="*/ 1447800 h 3486150"/>
              <a:gd name="connsiteX15" fmla="*/ 314325 w 952500"/>
              <a:gd name="connsiteY15" fmla="*/ 1524000 h 3486150"/>
              <a:gd name="connsiteX16" fmla="*/ 342900 w 952500"/>
              <a:gd name="connsiteY16" fmla="*/ 1562100 h 3486150"/>
              <a:gd name="connsiteX17" fmla="*/ 352425 w 952500"/>
              <a:gd name="connsiteY17" fmla="*/ 1590675 h 3486150"/>
              <a:gd name="connsiteX18" fmla="*/ 361950 w 952500"/>
              <a:gd name="connsiteY18" fmla="*/ 1676400 h 3486150"/>
              <a:gd name="connsiteX19" fmla="*/ 381000 w 952500"/>
              <a:gd name="connsiteY19" fmla="*/ 1704975 h 3486150"/>
              <a:gd name="connsiteX20" fmla="*/ 390525 w 952500"/>
              <a:gd name="connsiteY20" fmla="*/ 1781175 h 3486150"/>
              <a:gd name="connsiteX21" fmla="*/ 400050 w 952500"/>
              <a:gd name="connsiteY21" fmla="*/ 1847850 h 3486150"/>
              <a:gd name="connsiteX22" fmla="*/ 409575 w 952500"/>
              <a:gd name="connsiteY22" fmla="*/ 1943100 h 3486150"/>
              <a:gd name="connsiteX23" fmla="*/ 428625 w 952500"/>
              <a:gd name="connsiteY23" fmla="*/ 2028825 h 3486150"/>
              <a:gd name="connsiteX24" fmla="*/ 447675 w 952500"/>
              <a:gd name="connsiteY24" fmla="*/ 2219325 h 3486150"/>
              <a:gd name="connsiteX25" fmla="*/ 466725 w 952500"/>
              <a:gd name="connsiteY25" fmla="*/ 2295525 h 3486150"/>
              <a:gd name="connsiteX26" fmla="*/ 476250 w 952500"/>
              <a:gd name="connsiteY26" fmla="*/ 2381250 h 3486150"/>
              <a:gd name="connsiteX27" fmla="*/ 533400 w 952500"/>
              <a:gd name="connsiteY27" fmla="*/ 2647950 h 3486150"/>
              <a:gd name="connsiteX28" fmla="*/ 495300 w 952500"/>
              <a:gd name="connsiteY28" fmla="*/ 2762250 h 3486150"/>
              <a:gd name="connsiteX29" fmla="*/ 504825 w 952500"/>
              <a:gd name="connsiteY29" fmla="*/ 2819400 h 3486150"/>
              <a:gd name="connsiteX30" fmla="*/ 523875 w 952500"/>
              <a:gd name="connsiteY30" fmla="*/ 2847975 h 3486150"/>
              <a:gd name="connsiteX31" fmla="*/ 581025 w 952500"/>
              <a:gd name="connsiteY31" fmla="*/ 2914650 h 3486150"/>
              <a:gd name="connsiteX32" fmla="*/ 600075 w 952500"/>
              <a:gd name="connsiteY32" fmla="*/ 2943225 h 3486150"/>
              <a:gd name="connsiteX33" fmla="*/ 619125 w 952500"/>
              <a:gd name="connsiteY33" fmla="*/ 2981325 h 3486150"/>
              <a:gd name="connsiteX34" fmla="*/ 647700 w 952500"/>
              <a:gd name="connsiteY34" fmla="*/ 3009900 h 3486150"/>
              <a:gd name="connsiteX35" fmla="*/ 695325 w 952500"/>
              <a:gd name="connsiteY35" fmla="*/ 3095625 h 3486150"/>
              <a:gd name="connsiteX36" fmla="*/ 704850 w 952500"/>
              <a:gd name="connsiteY36" fmla="*/ 3143250 h 3486150"/>
              <a:gd name="connsiteX37" fmla="*/ 733425 w 952500"/>
              <a:gd name="connsiteY37" fmla="*/ 3162300 h 3486150"/>
              <a:gd name="connsiteX38" fmla="*/ 771525 w 952500"/>
              <a:gd name="connsiteY38" fmla="*/ 3200400 h 3486150"/>
              <a:gd name="connsiteX39" fmla="*/ 819150 w 952500"/>
              <a:gd name="connsiteY39" fmla="*/ 3286125 h 3486150"/>
              <a:gd name="connsiteX40" fmla="*/ 838200 w 952500"/>
              <a:gd name="connsiteY40" fmla="*/ 3314700 h 3486150"/>
              <a:gd name="connsiteX41" fmla="*/ 866775 w 952500"/>
              <a:gd name="connsiteY41" fmla="*/ 3352800 h 3486150"/>
              <a:gd name="connsiteX42" fmla="*/ 885825 w 952500"/>
              <a:gd name="connsiteY42" fmla="*/ 3381375 h 3486150"/>
              <a:gd name="connsiteX43" fmla="*/ 933450 w 952500"/>
              <a:gd name="connsiteY43" fmla="*/ 3438525 h 3486150"/>
              <a:gd name="connsiteX44" fmla="*/ 952500 w 952500"/>
              <a:gd name="connsiteY44" fmla="*/ 3486150 h 3486150"/>
              <a:gd name="connsiteX0" fmla="*/ 0 w 952500"/>
              <a:gd name="connsiteY0" fmla="*/ 0 h 3486150"/>
              <a:gd name="connsiteX1" fmla="*/ 9525 w 952500"/>
              <a:gd name="connsiteY1" fmla="*/ 200025 h 3486150"/>
              <a:gd name="connsiteX2" fmla="*/ 38100 w 952500"/>
              <a:gd name="connsiteY2" fmla="*/ 333375 h 3486150"/>
              <a:gd name="connsiteX3" fmla="*/ 57150 w 952500"/>
              <a:gd name="connsiteY3" fmla="*/ 466725 h 3486150"/>
              <a:gd name="connsiteX4" fmla="*/ 76200 w 952500"/>
              <a:gd name="connsiteY4" fmla="*/ 533400 h 3486150"/>
              <a:gd name="connsiteX5" fmla="*/ 85725 w 952500"/>
              <a:gd name="connsiteY5" fmla="*/ 581025 h 3486150"/>
              <a:gd name="connsiteX6" fmla="*/ 114300 w 952500"/>
              <a:gd name="connsiteY6" fmla="*/ 676275 h 3486150"/>
              <a:gd name="connsiteX7" fmla="*/ 133350 w 952500"/>
              <a:gd name="connsiteY7" fmla="*/ 781050 h 3486150"/>
              <a:gd name="connsiteX8" fmla="*/ 161925 w 952500"/>
              <a:gd name="connsiteY8" fmla="*/ 866775 h 3486150"/>
              <a:gd name="connsiteX9" fmla="*/ 180975 w 952500"/>
              <a:gd name="connsiteY9" fmla="*/ 1009650 h 3486150"/>
              <a:gd name="connsiteX10" fmla="*/ 200025 w 952500"/>
              <a:gd name="connsiteY10" fmla="*/ 1114425 h 3486150"/>
              <a:gd name="connsiteX11" fmla="*/ 228600 w 952500"/>
              <a:gd name="connsiteY11" fmla="*/ 1228725 h 3486150"/>
              <a:gd name="connsiteX12" fmla="*/ 257175 w 952500"/>
              <a:gd name="connsiteY12" fmla="*/ 1362075 h 3486150"/>
              <a:gd name="connsiteX13" fmla="*/ 276225 w 952500"/>
              <a:gd name="connsiteY13" fmla="*/ 1419225 h 3486150"/>
              <a:gd name="connsiteX14" fmla="*/ 295275 w 952500"/>
              <a:gd name="connsiteY14" fmla="*/ 1447800 h 3486150"/>
              <a:gd name="connsiteX15" fmla="*/ 314325 w 952500"/>
              <a:gd name="connsiteY15" fmla="*/ 1524000 h 3486150"/>
              <a:gd name="connsiteX16" fmla="*/ 342900 w 952500"/>
              <a:gd name="connsiteY16" fmla="*/ 1562100 h 3486150"/>
              <a:gd name="connsiteX17" fmla="*/ 352425 w 952500"/>
              <a:gd name="connsiteY17" fmla="*/ 1590675 h 3486150"/>
              <a:gd name="connsiteX18" fmla="*/ 361950 w 952500"/>
              <a:gd name="connsiteY18" fmla="*/ 1676400 h 3486150"/>
              <a:gd name="connsiteX19" fmla="*/ 381000 w 952500"/>
              <a:gd name="connsiteY19" fmla="*/ 1704975 h 3486150"/>
              <a:gd name="connsiteX20" fmla="*/ 390525 w 952500"/>
              <a:gd name="connsiteY20" fmla="*/ 1781175 h 3486150"/>
              <a:gd name="connsiteX21" fmla="*/ 400050 w 952500"/>
              <a:gd name="connsiteY21" fmla="*/ 1847850 h 3486150"/>
              <a:gd name="connsiteX22" fmla="*/ 409575 w 952500"/>
              <a:gd name="connsiteY22" fmla="*/ 1943100 h 3486150"/>
              <a:gd name="connsiteX23" fmla="*/ 428625 w 952500"/>
              <a:gd name="connsiteY23" fmla="*/ 2028825 h 3486150"/>
              <a:gd name="connsiteX24" fmla="*/ 447675 w 952500"/>
              <a:gd name="connsiteY24" fmla="*/ 2219325 h 3486150"/>
              <a:gd name="connsiteX25" fmla="*/ 466725 w 952500"/>
              <a:gd name="connsiteY25" fmla="*/ 2295525 h 3486150"/>
              <a:gd name="connsiteX26" fmla="*/ 476250 w 952500"/>
              <a:gd name="connsiteY26" fmla="*/ 2381250 h 3486150"/>
              <a:gd name="connsiteX27" fmla="*/ 485775 w 952500"/>
              <a:gd name="connsiteY27" fmla="*/ 2628900 h 3486150"/>
              <a:gd name="connsiteX28" fmla="*/ 495300 w 952500"/>
              <a:gd name="connsiteY28" fmla="*/ 2762250 h 3486150"/>
              <a:gd name="connsiteX29" fmla="*/ 504825 w 952500"/>
              <a:gd name="connsiteY29" fmla="*/ 2819400 h 3486150"/>
              <a:gd name="connsiteX30" fmla="*/ 523875 w 952500"/>
              <a:gd name="connsiteY30" fmla="*/ 2847975 h 3486150"/>
              <a:gd name="connsiteX31" fmla="*/ 581025 w 952500"/>
              <a:gd name="connsiteY31" fmla="*/ 2914650 h 3486150"/>
              <a:gd name="connsiteX32" fmla="*/ 600075 w 952500"/>
              <a:gd name="connsiteY32" fmla="*/ 2943225 h 3486150"/>
              <a:gd name="connsiteX33" fmla="*/ 619125 w 952500"/>
              <a:gd name="connsiteY33" fmla="*/ 2981325 h 3486150"/>
              <a:gd name="connsiteX34" fmla="*/ 647700 w 952500"/>
              <a:gd name="connsiteY34" fmla="*/ 3009900 h 3486150"/>
              <a:gd name="connsiteX35" fmla="*/ 695325 w 952500"/>
              <a:gd name="connsiteY35" fmla="*/ 3095625 h 3486150"/>
              <a:gd name="connsiteX36" fmla="*/ 704850 w 952500"/>
              <a:gd name="connsiteY36" fmla="*/ 3143250 h 3486150"/>
              <a:gd name="connsiteX37" fmla="*/ 733425 w 952500"/>
              <a:gd name="connsiteY37" fmla="*/ 3162300 h 3486150"/>
              <a:gd name="connsiteX38" fmla="*/ 771525 w 952500"/>
              <a:gd name="connsiteY38" fmla="*/ 3200400 h 3486150"/>
              <a:gd name="connsiteX39" fmla="*/ 819150 w 952500"/>
              <a:gd name="connsiteY39" fmla="*/ 3286125 h 3486150"/>
              <a:gd name="connsiteX40" fmla="*/ 838200 w 952500"/>
              <a:gd name="connsiteY40" fmla="*/ 3314700 h 3486150"/>
              <a:gd name="connsiteX41" fmla="*/ 866775 w 952500"/>
              <a:gd name="connsiteY41" fmla="*/ 3352800 h 3486150"/>
              <a:gd name="connsiteX42" fmla="*/ 885825 w 952500"/>
              <a:gd name="connsiteY42" fmla="*/ 3381375 h 3486150"/>
              <a:gd name="connsiteX43" fmla="*/ 933450 w 952500"/>
              <a:gd name="connsiteY43" fmla="*/ 3438525 h 3486150"/>
              <a:gd name="connsiteX44" fmla="*/ 952500 w 952500"/>
              <a:gd name="connsiteY44" fmla="*/ 3486150 h 34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2500" h="3486150">
                <a:moveTo>
                  <a:pt x="0" y="0"/>
                </a:moveTo>
                <a:cubicBezTo>
                  <a:pt x="3175" y="66675"/>
                  <a:pt x="4769" y="133444"/>
                  <a:pt x="9525" y="200025"/>
                </a:cubicBezTo>
                <a:cubicBezTo>
                  <a:pt x="15166" y="278997"/>
                  <a:pt x="20247" y="256011"/>
                  <a:pt x="38100" y="333375"/>
                </a:cubicBezTo>
                <a:cubicBezTo>
                  <a:pt x="57972" y="419486"/>
                  <a:pt x="37093" y="366442"/>
                  <a:pt x="57150" y="466725"/>
                </a:cubicBezTo>
                <a:cubicBezTo>
                  <a:pt x="61683" y="489390"/>
                  <a:pt x="70594" y="510976"/>
                  <a:pt x="76200" y="533400"/>
                </a:cubicBezTo>
                <a:cubicBezTo>
                  <a:pt x="80127" y="549106"/>
                  <a:pt x="81798" y="565319"/>
                  <a:pt x="85725" y="581025"/>
                </a:cubicBezTo>
                <a:cubicBezTo>
                  <a:pt x="111233" y="683059"/>
                  <a:pt x="72523" y="481314"/>
                  <a:pt x="114300" y="676275"/>
                </a:cubicBezTo>
                <a:cubicBezTo>
                  <a:pt x="130822" y="753378"/>
                  <a:pt x="115380" y="722646"/>
                  <a:pt x="133350" y="781050"/>
                </a:cubicBezTo>
                <a:cubicBezTo>
                  <a:pt x="142208" y="809839"/>
                  <a:pt x="161925" y="866775"/>
                  <a:pt x="161925" y="866775"/>
                </a:cubicBezTo>
                <a:cubicBezTo>
                  <a:pt x="169239" y="925285"/>
                  <a:pt x="172212" y="952688"/>
                  <a:pt x="180975" y="1009650"/>
                </a:cubicBezTo>
                <a:cubicBezTo>
                  <a:pt x="184372" y="1031730"/>
                  <a:pt x="194081" y="1090647"/>
                  <a:pt x="200025" y="1114425"/>
                </a:cubicBezTo>
                <a:cubicBezTo>
                  <a:pt x="224665" y="1212983"/>
                  <a:pt x="213742" y="1147006"/>
                  <a:pt x="228600" y="1228725"/>
                </a:cubicBezTo>
                <a:cubicBezTo>
                  <a:pt x="241510" y="1299729"/>
                  <a:pt x="234688" y="1283369"/>
                  <a:pt x="257175" y="1362075"/>
                </a:cubicBezTo>
                <a:cubicBezTo>
                  <a:pt x="262692" y="1381383"/>
                  <a:pt x="265086" y="1402517"/>
                  <a:pt x="276225" y="1419225"/>
                </a:cubicBezTo>
                <a:lnTo>
                  <a:pt x="295275" y="1447800"/>
                </a:lnTo>
                <a:cubicBezTo>
                  <a:pt x="297687" y="1459859"/>
                  <a:pt x="305313" y="1508229"/>
                  <a:pt x="314325" y="1524000"/>
                </a:cubicBezTo>
                <a:cubicBezTo>
                  <a:pt x="322201" y="1537783"/>
                  <a:pt x="333375" y="1549400"/>
                  <a:pt x="342900" y="1562100"/>
                </a:cubicBezTo>
                <a:cubicBezTo>
                  <a:pt x="346075" y="1571625"/>
                  <a:pt x="350774" y="1580771"/>
                  <a:pt x="352425" y="1590675"/>
                </a:cubicBezTo>
                <a:cubicBezTo>
                  <a:pt x="357152" y="1619035"/>
                  <a:pt x="354977" y="1648508"/>
                  <a:pt x="361950" y="1676400"/>
                </a:cubicBezTo>
                <a:cubicBezTo>
                  <a:pt x="364726" y="1687506"/>
                  <a:pt x="374650" y="1695450"/>
                  <a:pt x="381000" y="1704975"/>
                </a:cubicBezTo>
                <a:cubicBezTo>
                  <a:pt x="384175" y="1730375"/>
                  <a:pt x="387142" y="1755802"/>
                  <a:pt x="390525" y="1781175"/>
                </a:cubicBezTo>
                <a:cubicBezTo>
                  <a:pt x="393492" y="1803429"/>
                  <a:pt x="397427" y="1825553"/>
                  <a:pt x="400050" y="1847850"/>
                </a:cubicBezTo>
                <a:cubicBezTo>
                  <a:pt x="403778" y="1879540"/>
                  <a:pt x="404598" y="1911582"/>
                  <a:pt x="409575" y="1943100"/>
                </a:cubicBezTo>
                <a:cubicBezTo>
                  <a:pt x="414140" y="1972014"/>
                  <a:pt x="422275" y="2000250"/>
                  <a:pt x="428625" y="2028825"/>
                </a:cubicBezTo>
                <a:cubicBezTo>
                  <a:pt x="431752" y="2066351"/>
                  <a:pt x="439115" y="2173670"/>
                  <a:pt x="447675" y="2219325"/>
                </a:cubicBezTo>
                <a:cubicBezTo>
                  <a:pt x="452500" y="2245058"/>
                  <a:pt x="460375" y="2270125"/>
                  <a:pt x="466725" y="2295525"/>
                </a:cubicBezTo>
                <a:cubicBezTo>
                  <a:pt x="469900" y="2324100"/>
                  <a:pt x="473075" y="2325688"/>
                  <a:pt x="476250" y="2381250"/>
                </a:cubicBezTo>
                <a:cubicBezTo>
                  <a:pt x="479425" y="2436812"/>
                  <a:pt x="463077" y="2447317"/>
                  <a:pt x="485775" y="2628900"/>
                </a:cubicBezTo>
                <a:cubicBezTo>
                  <a:pt x="490566" y="2667227"/>
                  <a:pt x="492125" y="2730500"/>
                  <a:pt x="495300" y="2762250"/>
                </a:cubicBezTo>
                <a:cubicBezTo>
                  <a:pt x="498475" y="2794000"/>
                  <a:pt x="494112" y="2803331"/>
                  <a:pt x="504825" y="2819400"/>
                </a:cubicBezTo>
                <a:cubicBezTo>
                  <a:pt x="511175" y="2828925"/>
                  <a:pt x="516546" y="2839181"/>
                  <a:pt x="523875" y="2847975"/>
                </a:cubicBezTo>
                <a:cubicBezTo>
                  <a:pt x="593107" y="2931054"/>
                  <a:pt x="509682" y="2814769"/>
                  <a:pt x="581025" y="2914650"/>
                </a:cubicBezTo>
                <a:cubicBezTo>
                  <a:pt x="587679" y="2923965"/>
                  <a:pt x="594395" y="2933286"/>
                  <a:pt x="600075" y="2943225"/>
                </a:cubicBezTo>
                <a:cubicBezTo>
                  <a:pt x="607120" y="2955553"/>
                  <a:pt x="610872" y="2969771"/>
                  <a:pt x="619125" y="2981325"/>
                </a:cubicBezTo>
                <a:cubicBezTo>
                  <a:pt x="626955" y="2992286"/>
                  <a:pt x="638175" y="3000375"/>
                  <a:pt x="647700" y="3009900"/>
                </a:cubicBezTo>
                <a:cubicBezTo>
                  <a:pt x="671010" y="3079829"/>
                  <a:pt x="652551" y="3052851"/>
                  <a:pt x="695325" y="3095625"/>
                </a:cubicBezTo>
                <a:cubicBezTo>
                  <a:pt x="698500" y="3111500"/>
                  <a:pt x="696818" y="3129194"/>
                  <a:pt x="704850" y="3143250"/>
                </a:cubicBezTo>
                <a:cubicBezTo>
                  <a:pt x="710530" y="3153189"/>
                  <a:pt x="724733" y="3154850"/>
                  <a:pt x="733425" y="3162300"/>
                </a:cubicBezTo>
                <a:cubicBezTo>
                  <a:pt x="747062" y="3173989"/>
                  <a:pt x="760498" y="3186223"/>
                  <a:pt x="771525" y="3200400"/>
                </a:cubicBezTo>
                <a:cubicBezTo>
                  <a:pt x="797152" y="3233349"/>
                  <a:pt x="799684" y="3252060"/>
                  <a:pt x="819150" y="3286125"/>
                </a:cubicBezTo>
                <a:cubicBezTo>
                  <a:pt x="824830" y="3296064"/>
                  <a:pt x="831546" y="3305385"/>
                  <a:pt x="838200" y="3314700"/>
                </a:cubicBezTo>
                <a:cubicBezTo>
                  <a:pt x="847427" y="3327618"/>
                  <a:pt x="857548" y="3339882"/>
                  <a:pt x="866775" y="3352800"/>
                </a:cubicBezTo>
                <a:cubicBezTo>
                  <a:pt x="873429" y="3362115"/>
                  <a:pt x="878496" y="3372581"/>
                  <a:pt x="885825" y="3381375"/>
                </a:cubicBezTo>
                <a:cubicBezTo>
                  <a:pt x="946941" y="3454714"/>
                  <a:pt x="886152" y="3367579"/>
                  <a:pt x="933450" y="3438525"/>
                </a:cubicBezTo>
                <a:cubicBezTo>
                  <a:pt x="944064" y="3480981"/>
                  <a:pt x="933718" y="3467368"/>
                  <a:pt x="952500" y="3486150"/>
                </a:cubicBezTo>
              </a:path>
            </a:pathLst>
          </a:custGeom>
          <a:ln w="38100">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7" name="Down Arrow 6"/>
          <p:cNvSpPr/>
          <p:nvPr/>
        </p:nvSpPr>
        <p:spPr bwMode="auto">
          <a:xfrm>
            <a:off x="3851920" y="2852936"/>
            <a:ext cx="432048" cy="18002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8" name="Down Arrow 7"/>
          <p:cNvSpPr/>
          <p:nvPr/>
        </p:nvSpPr>
        <p:spPr bwMode="auto">
          <a:xfrm rot="9856905">
            <a:off x="5592578" y="2891391"/>
            <a:ext cx="216024" cy="900100"/>
          </a:xfrm>
          <a:prstGeom prst="down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Tree>
    <p:extLst>
      <p:ext uri="{BB962C8B-B14F-4D97-AF65-F5344CB8AC3E}">
        <p14:creationId xmlns:p14="http://schemas.microsoft.com/office/powerpoint/2010/main" val="387405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6" descr="IMOS_Observing_Systems_schematic.jpg"/>
          <p:cNvPicPr>
            <a:picLocks noChangeAspect="1"/>
          </p:cNvPicPr>
          <p:nvPr/>
        </p:nvPicPr>
        <p:blipFill>
          <a:blip r:embed="rId2" cstate="print"/>
          <a:srcRect/>
          <a:stretch>
            <a:fillRect/>
          </a:stretch>
        </p:blipFill>
        <p:spPr bwMode="auto">
          <a:xfrm>
            <a:off x="0" y="1052736"/>
            <a:ext cx="5796136" cy="5715493"/>
          </a:xfrm>
          <a:prstGeom prst="rect">
            <a:avLst/>
          </a:prstGeom>
          <a:noFill/>
          <a:ln w="9525">
            <a:noFill/>
            <a:miter lim="800000"/>
            <a:headEnd/>
            <a:tailEnd/>
          </a:ln>
        </p:spPr>
      </p:pic>
      <p:pic>
        <p:nvPicPr>
          <p:cNvPr id="4101" name="Picture 12" descr="IMOS_logo-wide"/>
          <p:cNvPicPr>
            <a:picLocks noChangeAspect="1" noChangeArrowheads="1"/>
          </p:cNvPicPr>
          <p:nvPr/>
        </p:nvPicPr>
        <p:blipFill>
          <a:blip r:embed="rId3" cstate="print"/>
          <a:srcRect/>
          <a:stretch>
            <a:fillRect/>
          </a:stretch>
        </p:blipFill>
        <p:spPr bwMode="auto">
          <a:xfrm>
            <a:off x="0" y="285750"/>
            <a:ext cx="6072188" cy="604838"/>
          </a:xfrm>
          <a:prstGeom prst="rect">
            <a:avLst/>
          </a:prstGeom>
          <a:noFill/>
          <a:ln w="9525">
            <a:noFill/>
            <a:miter lim="800000"/>
            <a:headEnd/>
            <a:tailEnd/>
          </a:ln>
        </p:spPr>
      </p:pic>
      <p:pic>
        <p:nvPicPr>
          <p:cNvPr id="4" name="Picture 19" descr="NCRIS_Initiative_inline"/>
          <p:cNvPicPr>
            <a:picLocks noChangeAspect="1" noChangeArrowheads="1"/>
          </p:cNvPicPr>
          <p:nvPr/>
        </p:nvPicPr>
        <p:blipFill>
          <a:blip r:embed="rId4" cstate="print"/>
          <a:srcRect/>
          <a:stretch>
            <a:fillRect/>
          </a:stretch>
        </p:blipFill>
        <p:spPr bwMode="auto">
          <a:xfrm>
            <a:off x="0" y="6093296"/>
            <a:ext cx="2915816" cy="668661"/>
          </a:xfrm>
          <a:prstGeom prst="rect">
            <a:avLst/>
          </a:prstGeom>
          <a:noFill/>
          <a:ln w="9525">
            <a:noFill/>
            <a:miter lim="800000"/>
            <a:headEnd/>
            <a:tailEnd/>
          </a:ln>
        </p:spPr>
      </p:pic>
      <p:sp>
        <p:nvSpPr>
          <p:cNvPr id="5" name="Rectangle 4"/>
          <p:cNvSpPr/>
          <p:nvPr/>
        </p:nvSpPr>
        <p:spPr>
          <a:xfrm>
            <a:off x="5827712" y="1841242"/>
            <a:ext cx="2887329" cy="3477875"/>
          </a:xfrm>
          <a:prstGeom prst="rect">
            <a:avLst/>
          </a:prstGeom>
        </p:spPr>
        <p:txBody>
          <a:bodyPr wrap="none">
            <a:spAutoFit/>
          </a:bodyPr>
          <a:lstStyle/>
          <a:p>
            <a:r>
              <a:rPr lang="en-AU" sz="2000" dirty="0" smtClean="0">
                <a:solidFill>
                  <a:srgbClr val="002060"/>
                </a:solidFill>
              </a:rPr>
              <a:t>$ 102 million Initiative</a:t>
            </a:r>
          </a:p>
          <a:p>
            <a:r>
              <a:rPr lang="en-AU" sz="2000" dirty="0" smtClean="0">
                <a:solidFill>
                  <a:srgbClr val="002060"/>
                </a:solidFill>
              </a:rPr>
              <a:t>(2007-2013)</a:t>
            </a:r>
          </a:p>
          <a:p>
            <a:endParaRPr lang="en-AU" sz="2000" dirty="0" smtClean="0">
              <a:solidFill>
                <a:srgbClr val="002060"/>
              </a:solidFill>
            </a:endParaRPr>
          </a:p>
          <a:p>
            <a:endParaRPr lang="en-AU" sz="2000" dirty="0" smtClean="0">
              <a:solidFill>
                <a:srgbClr val="002060"/>
              </a:solidFill>
            </a:endParaRPr>
          </a:p>
          <a:p>
            <a:r>
              <a:rPr lang="en-AU" sz="2000" dirty="0" smtClean="0">
                <a:solidFill>
                  <a:srgbClr val="002060"/>
                </a:solidFill>
              </a:rPr>
              <a:t>Western Australia</a:t>
            </a:r>
          </a:p>
          <a:p>
            <a:r>
              <a:rPr lang="en-AU" sz="2000" dirty="0" smtClean="0">
                <a:solidFill>
                  <a:srgbClr val="002060"/>
                </a:solidFill>
              </a:rPr>
              <a:t>$ 32 million</a:t>
            </a:r>
          </a:p>
          <a:p>
            <a:endParaRPr lang="en-AU" sz="2000" dirty="0">
              <a:solidFill>
                <a:srgbClr val="002060"/>
              </a:solidFill>
            </a:endParaRPr>
          </a:p>
          <a:p>
            <a:r>
              <a:rPr lang="en-AU" sz="2000" dirty="0" smtClean="0">
                <a:solidFill>
                  <a:srgbClr val="002060"/>
                </a:solidFill>
              </a:rPr>
              <a:t>WA </a:t>
            </a:r>
            <a:r>
              <a:rPr lang="en-AU" sz="2000" dirty="0" err="1" smtClean="0">
                <a:solidFill>
                  <a:srgbClr val="002060"/>
                </a:solidFill>
              </a:rPr>
              <a:t>Govt</a:t>
            </a:r>
            <a:r>
              <a:rPr lang="en-AU" sz="2000" dirty="0" smtClean="0">
                <a:solidFill>
                  <a:srgbClr val="002060"/>
                </a:solidFill>
              </a:rPr>
              <a:t> co-investment</a:t>
            </a:r>
            <a:endParaRPr lang="en-AU" sz="2000" dirty="0">
              <a:solidFill>
                <a:srgbClr val="002060"/>
              </a:solidFill>
            </a:endParaRPr>
          </a:p>
          <a:p>
            <a:r>
              <a:rPr lang="en-AU" sz="2000" dirty="0" smtClean="0">
                <a:solidFill>
                  <a:srgbClr val="002060"/>
                </a:solidFill>
              </a:rPr>
              <a:t>$6 million</a:t>
            </a:r>
          </a:p>
          <a:p>
            <a:endParaRPr lang="en-AU" sz="2000" dirty="0" smtClean="0"/>
          </a:p>
          <a:p>
            <a:endParaRPr lang="en-AU"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dissolv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dissolve">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dissolve">
                                      <p:cBhvr>
                                        <p:cTn id="3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6" y="181089"/>
            <a:ext cx="6552728" cy="646331"/>
          </a:xfrm>
          <a:prstGeom prst="rect">
            <a:avLst/>
          </a:prstGeom>
        </p:spPr>
        <p:txBody>
          <a:bodyPr wrap="square">
            <a:spAutoFit/>
          </a:bodyPr>
          <a:lstStyle/>
          <a:p>
            <a:r>
              <a:rPr lang="en-AU" sz="3600" dirty="0" smtClean="0">
                <a:solidFill>
                  <a:srgbClr val="002060"/>
                </a:solidFill>
              </a:rPr>
              <a:t>Mean Currents: March 2010</a:t>
            </a:r>
            <a:endParaRPr lang="en-AU" sz="3600" dirty="0">
              <a:solidFill>
                <a:srgbClr val="002060"/>
              </a:solidFill>
            </a:endParaRPr>
          </a:p>
        </p:txBody>
      </p:sp>
      <p:pic>
        <p:nvPicPr>
          <p:cNvPr id="3" name="Picture 5" descr="2010_03.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980727"/>
            <a:ext cx="7677150" cy="57610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0583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0_05.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479" y="980728"/>
            <a:ext cx="7678737" cy="57594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5496" y="181089"/>
            <a:ext cx="6552728" cy="646331"/>
          </a:xfrm>
          <a:prstGeom prst="rect">
            <a:avLst/>
          </a:prstGeom>
        </p:spPr>
        <p:txBody>
          <a:bodyPr wrap="square">
            <a:spAutoFit/>
          </a:bodyPr>
          <a:lstStyle/>
          <a:p>
            <a:r>
              <a:rPr lang="en-AU" sz="3600" dirty="0" smtClean="0"/>
              <a:t>Mean Currents: May 2010</a:t>
            </a:r>
            <a:endParaRPr lang="en-AU" sz="3600" dirty="0"/>
          </a:p>
        </p:txBody>
      </p:sp>
      <p:grpSp>
        <p:nvGrpSpPr>
          <p:cNvPr id="6" name="Group 11"/>
          <p:cNvGrpSpPr>
            <a:grpSpLocks noChangeAspect="1"/>
          </p:cNvGrpSpPr>
          <p:nvPr/>
        </p:nvGrpSpPr>
        <p:grpSpPr bwMode="auto">
          <a:xfrm flipH="1">
            <a:off x="4135071" y="3789104"/>
            <a:ext cx="571419" cy="576000"/>
            <a:chOff x="2496" y="2016"/>
            <a:chExt cx="624" cy="629"/>
          </a:xfrm>
        </p:grpSpPr>
        <p:sp>
          <p:nvSpPr>
            <p:cNvPr id="8" name="Oval 12"/>
            <p:cNvSpPr>
              <a:spLocks noChangeArrowheads="1"/>
            </p:cNvSpPr>
            <p:nvPr/>
          </p:nvSpPr>
          <p:spPr bwMode="auto">
            <a:xfrm>
              <a:off x="2496" y="2021"/>
              <a:ext cx="624" cy="624"/>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9" name="Line 13"/>
            <p:cNvSpPr>
              <a:spLocks noChangeShapeType="1"/>
            </p:cNvSpPr>
            <p:nvPr/>
          </p:nvSpPr>
          <p:spPr bwMode="auto">
            <a:xfrm rot="-5400000">
              <a:off x="2808" y="1944"/>
              <a:ext cx="0" cy="144"/>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a:p>
          </p:txBody>
        </p:sp>
        <p:sp>
          <p:nvSpPr>
            <p:cNvPr id="10" name="Line 14"/>
            <p:cNvSpPr>
              <a:spLocks noChangeShapeType="1"/>
            </p:cNvSpPr>
            <p:nvPr/>
          </p:nvSpPr>
          <p:spPr bwMode="auto">
            <a:xfrm rot="5400000" flipH="1">
              <a:off x="2808" y="2568"/>
              <a:ext cx="0" cy="144"/>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a:p>
          </p:txBody>
        </p:sp>
        <p:sp>
          <p:nvSpPr>
            <p:cNvPr id="11" name="Line 15"/>
            <p:cNvSpPr>
              <a:spLocks noChangeShapeType="1"/>
            </p:cNvSpPr>
            <p:nvPr/>
          </p:nvSpPr>
          <p:spPr bwMode="auto">
            <a:xfrm rot="10800000" flipH="1">
              <a:off x="2496" y="2256"/>
              <a:ext cx="0" cy="144"/>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a:p>
          </p:txBody>
        </p:sp>
        <p:sp>
          <p:nvSpPr>
            <p:cNvPr id="12" name="Line 16"/>
            <p:cNvSpPr>
              <a:spLocks noChangeShapeType="1"/>
            </p:cNvSpPr>
            <p:nvPr/>
          </p:nvSpPr>
          <p:spPr bwMode="auto">
            <a:xfrm rot="10800000" flipH="1" flipV="1">
              <a:off x="3120" y="2304"/>
              <a:ext cx="0" cy="144"/>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a:p>
          </p:txBody>
        </p:sp>
      </p:grpSp>
    </p:spTree>
    <p:extLst>
      <p:ext uri="{BB962C8B-B14F-4D97-AF65-F5344CB8AC3E}">
        <p14:creationId xmlns:p14="http://schemas.microsoft.com/office/powerpoint/2010/main" val="421096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0_08.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053926"/>
            <a:ext cx="7677150" cy="57594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5496" y="181089"/>
            <a:ext cx="6552728" cy="646331"/>
          </a:xfrm>
          <a:prstGeom prst="rect">
            <a:avLst/>
          </a:prstGeom>
        </p:spPr>
        <p:txBody>
          <a:bodyPr wrap="square">
            <a:spAutoFit/>
          </a:bodyPr>
          <a:lstStyle/>
          <a:p>
            <a:r>
              <a:rPr lang="en-AU" sz="3600" dirty="0" smtClean="0"/>
              <a:t>Mean Currents: August 2010</a:t>
            </a:r>
            <a:endParaRPr lang="en-AU" sz="3600" dirty="0"/>
          </a:p>
        </p:txBody>
      </p:sp>
      <p:grpSp>
        <p:nvGrpSpPr>
          <p:cNvPr id="4" name="Group 11"/>
          <p:cNvGrpSpPr>
            <a:grpSpLocks noChangeAspect="1"/>
          </p:cNvGrpSpPr>
          <p:nvPr/>
        </p:nvGrpSpPr>
        <p:grpSpPr bwMode="auto">
          <a:xfrm flipH="1">
            <a:off x="3707904" y="3933120"/>
            <a:ext cx="571419" cy="576000"/>
            <a:chOff x="2496" y="2016"/>
            <a:chExt cx="624" cy="629"/>
          </a:xfrm>
        </p:grpSpPr>
        <p:sp>
          <p:nvSpPr>
            <p:cNvPr id="5" name="Oval 12"/>
            <p:cNvSpPr>
              <a:spLocks noChangeArrowheads="1"/>
            </p:cNvSpPr>
            <p:nvPr/>
          </p:nvSpPr>
          <p:spPr bwMode="auto">
            <a:xfrm>
              <a:off x="2496" y="2021"/>
              <a:ext cx="624" cy="624"/>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6" name="Line 13"/>
            <p:cNvSpPr>
              <a:spLocks noChangeShapeType="1"/>
            </p:cNvSpPr>
            <p:nvPr/>
          </p:nvSpPr>
          <p:spPr bwMode="auto">
            <a:xfrm rot="-5400000">
              <a:off x="2808" y="1944"/>
              <a:ext cx="0" cy="144"/>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a:p>
          </p:txBody>
        </p:sp>
        <p:sp>
          <p:nvSpPr>
            <p:cNvPr id="7" name="Line 14"/>
            <p:cNvSpPr>
              <a:spLocks noChangeShapeType="1"/>
            </p:cNvSpPr>
            <p:nvPr/>
          </p:nvSpPr>
          <p:spPr bwMode="auto">
            <a:xfrm rot="5400000" flipH="1">
              <a:off x="2808" y="2568"/>
              <a:ext cx="0" cy="144"/>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a:p>
          </p:txBody>
        </p:sp>
        <p:sp>
          <p:nvSpPr>
            <p:cNvPr id="8" name="Line 15"/>
            <p:cNvSpPr>
              <a:spLocks noChangeShapeType="1"/>
            </p:cNvSpPr>
            <p:nvPr/>
          </p:nvSpPr>
          <p:spPr bwMode="auto">
            <a:xfrm rot="10800000" flipH="1">
              <a:off x="2496" y="2256"/>
              <a:ext cx="0" cy="144"/>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a:p>
          </p:txBody>
        </p:sp>
        <p:sp>
          <p:nvSpPr>
            <p:cNvPr id="9" name="Line 16"/>
            <p:cNvSpPr>
              <a:spLocks noChangeShapeType="1"/>
            </p:cNvSpPr>
            <p:nvPr/>
          </p:nvSpPr>
          <p:spPr bwMode="auto">
            <a:xfrm rot="10800000" flipH="1" flipV="1">
              <a:off x="3120" y="2304"/>
              <a:ext cx="0" cy="144"/>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a:p>
          </p:txBody>
        </p:sp>
      </p:grpSp>
    </p:spTree>
    <p:extLst>
      <p:ext uri="{BB962C8B-B14F-4D97-AF65-F5344CB8AC3E}">
        <p14:creationId xmlns:p14="http://schemas.microsoft.com/office/powerpoint/2010/main" val="387405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0_09.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277" y="980728"/>
            <a:ext cx="7678737" cy="57594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5496" y="181089"/>
            <a:ext cx="6552728" cy="646331"/>
          </a:xfrm>
          <a:prstGeom prst="rect">
            <a:avLst/>
          </a:prstGeom>
        </p:spPr>
        <p:txBody>
          <a:bodyPr wrap="square">
            <a:spAutoFit/>
          </a:bodyPr>
          <a:lstStyle/>
          <a:p>
            <a:r>
              <a:rPr lang="en-AU" sz="3600" dirty="0" smtClean="0"/>
              <a:t>Mean Currents: Sep 2010</a:t>
            </a:r>
            <a:endParaRPr lang="en-AU" sz="3600" dirty="0"/>
          </a:p>
        </p:txBody>
      </p:sp>
      <p:grpSp>
        <p:nvGrpSpPr>
          <p:cNvPr id="4" name="Group 11"/>
          <p:cNvGrpSpPr>
            <a:grpSpLocks noChangeAspect="1"/>
          </p:cNvGrpSpPr>
          <p:nvPr/>
        </p:nvGrpSpPr>
        <p:grpSpPr bwMode="auto">
          <a:xfrm flipH="1">
            <a:off x="4072589" y="4077136"/>
            <a:ext cx="571419" cy="576000"/>
            <a:chOff x="2496" y="2016"/>
            <a:chExt cx="624" cy="629"/>
          </a:xfrm>
        </p:grpSpPr>
        <p:sp>
          <p:nvSpPr>
            <p:cNvPr id="5" name="Oval 12"/>
            <p:cNvSpPr>
              <a:spLocks noChangeArrowheads="1"/>
            </p:cNvSpPr>
            <p:nvPr/>
          </p:nvSpPr>
          <p:spPr bwMode="auto">
            <a:xfrm>
              <a:off x="2496" y="2021"/>
              <a:ext cx="624" cy="624"/>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6" name="Line 13"/>
            <p:cNvSpPr>
              <a:spLocks noChangeShapeType="1"/>
            </p:cNvSpPr>
            <p:nvPr/>
          </p:nvSpPr>
          <p:spPr bwMode="auto">
            <a:xfrm rot="-5400000">
              <a:off x="2808" y="1944"/>
              <a:ext cx="0" cy="144"/>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a:p>
          </p:txBody>
        </p:sp>
        <p:sp>
          <p:nvSpPr>
            <p:cNvPr id="7" name="Line 14"/>
            <p:cNvSpPr>
              <a:spLocks noChangeShapeType="1"/>
            </p:cNvSpPr>
            <p:nvPr/>
          </p:nvSpPr>
          <p:spPr bwMode="auto">
            <a:xfrm rot="5400000" flipH="1">
              <a:off x="2808" y="2568"/>
              <a:ext cx="0" cy="144"/>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a:p>
          </p:txBody>
        </p:sp>
        <p:sp>
          <p:nvSpPr>
            <p:cNvPr id="8" name="Line 15"/>
            <p:cNvSpPr>
              <a:spLocks noChangeShapeType="1"/>
            </p:cNvSpPr>
            <p:nvPr/>
          </p:nvSpPr>
          <p:spPr bwMode="auto">
            <a:xfrm rot="10800000" flipH="1">
              <a:off x="2496" y="2256"/>
              <a:ext cx="0" cy="144"/>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a:p>
          </p:txBody>
        </p:sp>
        <p:sp>
          <p:nvSpPr>
            <p:cNvPr id="9" name="Line 16"/>
            <p:cNvSpPr>
              <a:spLocks noChangeShapeType="1"/>
            </p:cNvSpPr>
            <p:nvPr/>
          </p:nvSpPr>
          <p:spPr bwMode="auto">
            <a:xfrm rot="10800000" flipH="1" flipV="1">
              <a:off x="3120" y="2304"/>
              <a:ext cx="0" cy="144"/>
            </a:xfrm>
            <a:prstGeom prst="line">
              <a:avLst/>
            </a:prstGeom>
            <a:noFill/>
            <a:ln w="635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AU"/>
            </a:p>
          </p:txBody>
        </p:sp>
      </p:grpSp>
    </p:spTree>
    <p:extLst>
      <p:ext uri="{BB962C8B-B14F-4D97-AF65-F5344CB8AC3E}">
        <p14:creationId xmlns:p14="http://schemas.microsoft.com/office/powerpoint/2010/main" val="169245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764704"/>
            <a:ext cx="6120680" cy="6029042"/>
          </a:xfrm>
          <a:prstGeom prst="rect">
            <a:avLst/>
          </a:prstGeom>
        </p:spPr>
      </p:pic>
      <p:sp>
        <p:nvSpPr>
          <p:cNvPr id="3" name="Rectangle 2"/>
          <p:cNvSpPr/>
          <p:nvPr/>
        </p:nvSpPr>
        <p:spPr>
          <a:xfrm>
            <a:off x="107504" y="44624"/>
            <a:ext cx="6333785" cy="646331"/>
          </a:xfrm>
          <a:prstGeom prst="rect">
            <a:avLst/>
          </a:prstGeom>
        </p:spPr>
        <p:txBody>
          <a:bodyPr wrap="none">
            <a:spAutoFit/>
          </a:bodyPr>
          <a:lstStyle/>
          <a:p>
            <a:r>
              <a:rPr lang="en-AU" sz="3600" dirty="0"/>
              <a:t>Self-organizing maps (SOMs)</a:t>
            </a:r>
          </a:p>
        </p:txBody>
      </p:sp>
      <p:sp>
        <p:nvSpPr>
          <p:cNvPr id="4" name="Rectangle 3"/>
          <p:cNvSpPr/>
          <p:nvPr/>
        </p:nvSpPr>
        <p:spPr>
          <a:xfrm>
            <a:off x="6228184" y="1556791"/>
            <a:ext cx="2520280" cy="1077218"/>
          </a:xfrm>
          <a:prstGeom prst="rect">
            <a:avLst/>
          </a:prstGeom>
        </p:spPr>
        <p:txBody>
          <a:bodyPr wrap="square">
            <a:spAutoFit/>
          </a:bodyPr>
          <a:lstStyle/>
          <a:p>
            <a:r>
              <a:rPr lang="en-AU" sz="1600" dirty="0" smtClean="0"/>
              <a:t>Identify most common flow patterns in the HF Radar data (10,000 hours) </a:t>
            </a:r>
            <a:endParaRPr lang="en-AU" sz="1600" dirty="0"/>
          </a:p>
        </p:txBody>
      </p:sp>
    </p:spTree>
    <p:extLst>
      <p:ext uri="{BB962C8B-B14F-4D97-AF65-F5344CB8AC3E}">
        <p14:creationId xmlns:p14="http://schemas.microsoft.com/office/powerpoint/2010/main" val="42784114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5067" t="48837" b="2051"/>
          <a:stretch/>
        </p:blipFill>
        <p:spPr>
          <a:xfrm>
            <a:off x="4986711" y="1052736"/>
            <a:ext cx="2909155" cy="5644683"/>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6216" r="49196" b="75103"/>
          <a:stretch/>
        </p:blipFill>
        <p:spPr>
          <a:xfrm>
            <a:off x="1179067" y="836713"/>
            <a:ext cx="3104901" cy="3096866"/>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6216" t="49587" r="49196" b="26357"/>
          <a:stretch/>
        </p:blipFill>
        <p:spPr>
          <a:xfrm>
            <a:off x="1221070" y="3933579"/>
            <a:ext cx="3062898" cy="2951805"/>
          </a:xfrm>
          <a:prstGeom prst="rect">
            <a:avLst/>
          </a:prstGeom>
        </p:spPr>
      </p:pic>
      <p:sp>
        <p:nvSpPr>
          <p:cNvPr id="5" name="Rectangle 4"/>
          <p:cNvSpPr/>
          <p:nvPr/>
        </p:nvSpPr>
        <p:spPr>
          <a:xfrm>
            <a:off x="107504" y="44624"/>
            <a:ext cx="6333785" cy="646331"/>
          </a:xfrm>
          <a:prstGeom prst="rect">
            <a:avLst/>
          </a:prstGeom>
        </p:spPr>
        <p:txBody>
          <a:bodyPr wrap="none">
            <a:spAutoFit/>
          </a:bodyPr>
          <a:lstStyle/>
          <a:p>
            <a:r>
              <a:rPr lang="en-AU" sz="3600" dirty="0"/>
              <a:t>Self-organizing maps (SOMs)</a:t>
            </a:r>
          </a:p>
        </p:txBody>
      </p:sp>
      <p:sp>
        <p:nvSpPr>
          <p:cNvPr id="6" name="Rectangle 5"/>
          <p:cNvSpPr/>
          <p:nvPr/>
        </p:nvSpPr>
        <p:spPr bwMode="auto">
          <a:xfrm>
            <a:off x="1331640" y="980728"/>
            <a:ext cx="792088"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7" name="Rectangle 6"/>
          <p:cNvSpPr/>
          <p:nvPr/>
        </p:nvSpPr>
        <p:spPr bwMode="auto">
          <a:xfrm>
            <a:off x="1331640" y="4005064"/>
            <a:ext cx="792088"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8" name="Rectangle 7"/>
          <p:cNvSpPr/>
          <p:nvPr/>
        </p:nvSpPr>
        <p:spPr bwMode="auto">
          <a:xfrm>
            <a:off x="5112060" y="4005064"/>
            <a:ext cx="792088"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9" name="Rectangle 8"/>
          <p:cNvSpPr/>
          <p:nvPr/>
        </p:nvSpPr>
        <p:spPr bwMode="auto">
          <a:xfrm>
            <a:off x="5112060" y="1196752"/>
            <a:ext cx="792088"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10" name="Rectangle 9"/>
          <p:cNvSpPr/>
          <p:nvPr/>
        </p:nvSpPr>
        <p:spPr>
          <a:xfrm>
            <a:off x="0" y="980728"/>
            <a:ext cx="1328317" cy="830997"/>
          </a:xfrm>
          <a:prstGeom prst="rect">
            <a:avLst/>
          </a:prstGeom>
        </p:spPr>
        <p:txBody>
          <a:bodyPr wrap="square">
            <a:spAutoFit/>
          </a:bodyPr>
          <a:lstStyle/>
          <a:p>
            <a:r>
              <a:rPr lang="en-AU" sz="1600" dirty="0" smtClean="0"/>
              <a:t>Moderate southerly winds </a:t>
            </a:r>
            <a:endParaRPr lang="en-AU" sz="1600" dirty="0"/>
          </a:p>
        </p:txBody>
      </p:sp>
      <p:sp>
        <p:nvSpPr>
          <p:cNvPr id="11" name="Rectangle 10"/>
          <p:cNvSpPr/>
          <p:nvPr/>
        </p:nvSpPr>
        <p:spPr>
          <a:xfrm>
            <a:off x="7812360" y="1484784"/>
            <a:ext cx="1150615" cy="830997"/>
          </a:xfrm>
          <a:prstGeom prst="rect">
            <a:avLst/>
          </a:prstGeom>
        </p:spPr>
        <p:txBody>
          <a:bodyPr wrap="square">
            <a:spAutoFit/>
          </a:bodyPr>
          <a:lstStyle/>
          <a:p>
            <a:r>
              <a:rPr lang="en-AU" sz="1600" dirty="0" smtClean="0"/>
              <a:t>Strong southerly winds </a:t>
            </a:r>
            <a:endParaRPr lang="en-AU" sz="1600" dirty="0"/>
          </a:p>
        </p:txBody>
      </p:sp>
      <p:sp>
        <p:nvSpPr>
          <p:cNvPr id="12" name="Rectangle 11"/>
          <p:cNvSpPr/>
          <p:nvPr/>
        </p:nvSpPr>
        <p:spPr>
          <a:xfrm>
            <a:off x="7840220" y="3733581"/>
            <a:ext cx="1150615" cy="584775"/>
          </a:xfrm>
          <a:prstGeom prst="rect">
            <a:avLst/>
          </a:prstGeom>
        </p:spPr>
        <p:txBody>
          <a:bodyPr wrap="square">
            <a:spAutoFit/>
          </a:bodyPr>
          <a:lstStyle/>
          <a:p>
            <a:r>
              <a:rPr lang="en-AU" sz="1600" dirty="0" smtClean="0"/>
              <a:t>Eddy ‘spin-up’</a:t>
            </a:r>
            <a:endParaRPr lang="en-AU" sz="1600" dirty="0"/>
          </a:p>
        </p:txBody>
      </p:sp>
    </p:spTree>
    <p:extLst>
      <p:ext uri="{BB962C8B-B14F-4D97-AF65-F5344CB8AC3E}">
        <p14:creationId xmlns:p14="http://schemas.microsoft.com/office/powerpoint/2010/main" val="199826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00317T063000_MODIS_WERA_GDOP_60perc_33LP.gif"/>
          <p:cNvPicPr>
            <a:picLocks noChangeAspect="1"/>
          </p:cNvPicPr>
          <p:nvPr/>
        </p:nvPicPr>
        <p:blipFill>
          <a:blip r:embed="rId2" cstate="print"/>
          <a:srcRect l="8938" t="18294" r="5113" b="22430"/>
          <a:stretch>
            <a:fillRect/>
          </a:stretch>
        </p:blipFill>
        <p:spPr>
          <a:xfrm>
            <a:off x="72008" y="1669000"/>
            <a:ext cx="9036496" cy="3560200"/>
          </a:xfrm>
          <a:prstGeom prst="rect">
            <a:avLst/>
          </a:prstGeom>
        </p:spPr>
      </p:pic>
      <p:sp>
        <p:nvSpPr>
          <p:cNvPr id="3" name="Rectangle 2"/>
          <p:cNvSpPr/>
          <p:nvPr/>
        </p:nvSpPr>
        <p:spPr>
          <a:xfrm>
            <a:off x="178024" y="260647"/>
            <a:ext cx="6552728" cy="646331"/>
          </a:xfrm>
          <a:prstGeom prst="rect">
            <a:avLst/>
          </a:prstGeom>
        </p:spPr>
        <p:txBody>
          <a:bodyPr wrap="square">
            <a:spAutoFit/>
          </a:bodyPr>
          <a:lstStyle/>
          <a:p>
            <a:r>
              <a:rPr lang="en-AU" sz="3600" dirty="0" smtClean="0"/>
              <a:t>Capes Current</a:t>
            </a:r>
            <a:endParaRPr lang="en-AU" sz="3600" dirty="0"/>
          </a:p>
        </p:txBody>
      </p:sp>
    </p:spTree>
    <p:extLst>
      <p:ext uri="{BB962C8B-B14F-4D97-AF65-F5344CB8AC3E}">
        <p14:creationId xmlns:p14="http://schemas.microsoft.com/office/powerpoint/2010/main" val="41401757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0205T053000_MODIS_WERA_GDOP_60perc_33LP.gif"/>
          <p:cNvPicPr>
            <a:picLocks noChangeAspect="1"/>
          </p:cNvPicPr>
          <p:nvPr/>
        </p:nvPicPr>
        <p:blipFill>
          <a:blip r:embed="rId2" cstate="print"/>
          <a:srcRect l="9051" t="17921" r="5113" b="22803"/>
          <a:stretch>
            <a:fillRect/>
          </a:stretch>
        </p:blipFill>
        <p:spPr>
          <a:xfrm>
            <a:off x="-1" y="1628800"/>
            <a:ext cx="9126595" cy="3600400"/>
          </a:xfrm>
          <a:prstGeom prst="rect">
            <a:avLst/>
          </a:prstGeom>
        </p:spPr>
      </p:pic>
      <p:sp>
        <p:nvSpPr>
          <p:cNvPr id="3" name="Rectangle 2"/>
          <p:cNvSpPr/>
          <p:nvPr/>
        </p:nvSpPr>
        <p:spPr>
          <a:xfrm>
            <a:off x="178024" y="260647"/>
            <a:ext cx="6552728" cy="646331"/>
          </a:xfrm>
          <a:prstGeom prst="rect">
            <a:avLst/>
          </a:prstGeom>
        </p:spPr>
        <p:txBody>
          <a:bodyPr wrap="square">
            <a:spAutoFit/>
          </a:bodyPr>
          <a:lstStyle/>
          <a:p>
            <a:r>
              <a:rPr lang="en-AU" sz="3600" dirty="0" smtClean="0"/>
              <a:t>Capes Current</a:t>
            </a:r>
            <a:endParaRPr lang="en-AU" sz="3600" dirty="0"/>
          </a:p>
        </p:txBody>
      </p:sp>
    </p:spTree>
    <p:extLst>
      <p:ext uri="{BB962C8B-B14F-4D97-AF65-F5344CB8AC3E}">
        <p14:creationId xmlns:p14="http://schemas.microsoft.com/office/powerpoint/2010/main" val="3449206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88640"/>
            <a:ext cx="6912768" cy="1569660"/>
          </a:xfrm>
          <a:prstGeom prst="rect">
            <a:avLst/>
          </a:prstGeom>
          <a:noFill/>
        </p:spPr>
        <p:txBody>
          <a:bodyPr wrap="square" rtlCol="0">
            <a:spAutoFit/>
          </a:bodyPr>
          <a:lstStyle/>
          <a:p>
            <a:r>
              <a:rPr lang="en-AU" sz="3200" dirty="0" smtClean="0">
                <a:solidFill>
                  <a:srgbClr val="002060"/>
                </a:solidFill>
              </a:rPr>
              <a:t>Capes/Leeuwin </a:t>
            </a:r>
            <a:r>
              <a:rPr lang="en-AU" sz="3200" dirty="0">
                <a:solidFill>
                  <a:srgbClr val="002060"/>
                </a:solidFill>
              </a:rPr>
              <a:t>Current </a:t>
            </a:r>
            <a:endParaRPr lang="en-AU" sz="3200" dirty="0" smtClean="0">
              <a:solidFill>
                <a:srgbClr val="002060"/>
              </a:solidFill>
            </a:endParaRPr>
          </a:p>
          <a:p>
            <a:r>
              <a:rPr lang="en-AU" sz="3200" dirty="0" smtClean="0">
                <a:solidFill>
                  <a:srgbClr val="002060"/>
                </a:solidFill>
                <a:latin typeface="Georgia" pitchFamily="18" charset="0"/>
              </a:rPr>
              <a:t>Interaction:</a:t>
            </a:r>
          </a:p>
          <a:p>
            <a:r>
              <a:rPr lang="en-AU" sz="3200" dirty="0" smtClean="0">
                <a:solidFill>
                  <a:srgbClr val="002060"/>
                </a:solidFill>
              </a:rPr>
              <a:t>Fronts and ‘</a:t>
            </a:r>
            <a:r>
              <a:rPr lang="en-AU" sz="3200" dirty="0" err="1" smtClean="0">
                <a:solidFill>
                  <a:srgbClr val="002060"/>
                </a:solidFill>
              </a:rPr>
              <a:t>Peddies</a:t>
            </a:r>
            <a:r>
              <a:rPr lang="en-AU" sz="3200" dirty="0" smtClean="0">
                <a:solidFill>
                  <a:srgbClr val="002060"/>
                </a:solidFill>
              </a:rPr>
              <a:t>’ (Petite eddies)</a:t>
            </a:r>
            <a:endParaRPr lang="en-AU" sz="3200" dirty="0">
              <a:solidFill>
                <a:srgbClr val="002060"/>
              </a:solidFill>
              <a:latin typeface="Georgia" pitchFamily="18" charset="0"/>
            </a:endParaRPr>
          </a:p>
        </p:txBody>
      </p:sp>
      <p:pic>
        <p:nvPicPr>
          <p:cNvPr id="3" name="Picture 2" descr="20110202T063000_MODIS_WERA_GDOP_60perc_33LP.gif"/>
          <p:cNvPicPr>
            <a:picLocks noChangeAspect="1"/>
          </p:cNvPicPr>
          <p:nvPr/>
        </p:nvPicPr>
        <p:blipFill>
          <a:blip r:embed="rId2" cstate="print"/>
          <a:srcRect l="9051" t="19673" r="4326" b="22429"/>
          <a:stretch>
            <a:fillRect/>
          </a:stretch>
        </p:blipFill>
        <p:spPr>
          <a:xfrm>
            <a:off x="107504" y="1916832"/>
            <a:ext cx="8863842" cy="3384376"/>
          </a:xfrm>
          <a:prstGeom prst="rect">
            <a:avLst/>
          </a:prstGeom>
        </p:spPr>
      </p:pic>
      <p:sp>
        <p:nvSpPr>
          <p:cNvPr id="4" name="Rectangle 3"/>
          <p:cNvSpPr/>
          <p:nvPr/>
        </p:nvSpPr>
        <p:spPr>
          <a:xfrm>
            <a:off x="550303" y="5447180"/>
            <a:ext cx="2797561" cy="461665"/>
          </a:xfrm>
          <a:prstGeom prst="rect">
            <a:avLst/>
          </a:prstGeom>
        </p:spPr>
        <p:txBody>
          <a:bodyPr wrap="none">
            <a:spAutoFit/>
          </a:bodyPr>
          <a:lstStyle/>
          <a:p>
            <a:r>
              <a:rPr lang="en-AU" dirty="0" smtClean="0"/>
              <a:t>2-16 February 2011</a:t>
            </a:r>
            <a:endParaRPr lang="en-AU" dirty="0"/>
          </a:p>
        </p:txBody>
      </p:sp>
    </p:spTree>
    <p:extLst>
      <p:ext uri="{BB962C8B-B14F-4D97-AF65-F5344CB8AC3E}">
        <p14:creationId xmlns:p14="http://schemas.microsoft.com/office/powerpoint/2010/main" val="4803046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0203T053000_MODIS_WERA_GDOP_60perc_33LP.gif"/>
          <p:cNvPicPr>
            <a:picLocks noChangeAspect="1"/>
          </p:cNvPicPr>
          <p:nvPr/>
        </p:nvPicPr>
        <p:blipFill>
          <a:blip r:embed="rId2" cstate="print"/>
          <a:srcRect l="9051" t="18294" r="5113" b="22430"/>
          <a:stretch>
            <a:fillRect/>
          </a:stretch>
        </p:blipFill>
        <p:spPr>
          <a:xfrm>
            <a:off x="-3186" y="1988840"/>
            <a:ext cx="9144001" cy="3607267"/>
          </a:xfrm>
          <a:prstGeom prst="rect">
            <a:avLst/>
          </a:prstGeom>
        </p:spPr>
      </p:pic>
      <p:sp>
        <p:nvSpPr>
          <p:cNvPr id="5" name="TextBox 4"/>
          <p:cNvSpPr txBox="1"/>
          <p:nvPr/>
        </p:nvSpPr>
        <p:spPr>
          <a:xfrm>
            <a:off x="179512" y="188640"/>
            <a:ext cx="6912768" cy="1569660"/>
          </a:xfrm>
          <a:prstGeom prst="rect">
            <a:avLst/>
          </a:prstGeom>
          <a:noFill/>
        </p:spPr>
        <p:txBody>
          <a:bodyPr wrap="square" rtlCol="0">
            <a:spAutoFit/>
          </a:bodyPr>
          <a:lstStyle/>
          <a:p>
            <a:r>
              <a:rPr lang="en-AU" sz="3200" dirty="0" smtClean="0">
                <a:solidFill>
                  <a:srgbClr val="002060"/>
                </a:solidFill>
              </a:rPr>
              <a:t>Capes/Leeuwin </a:t>
            </a:r>
            <a:r>
              <a:rPr lang="en-AU" sz="3200" dirty="0">
                <a:solidFill>
                  <a:srgbClr val="002060"/>
                </a:solidFill>
              </a:rPr>
              <a:t>Current </a:t>
            </a:r>
            <a:endParaRPr lang="en-AU" sz="3200" dirty="0" smtClean="0">
              <a:solidFill>
                <a:srgbClr val="002060"/>
              </a:solidFill>
            </a:endParaRPr>
          </a:p>
          <a:p>
            <a:r>
              <a:rPr lang="en-AU" sz="3200" dirty="0" smtClean="0">
                <a:solidFill>
                  <a:srgbClr val="002060"/>
                </a:solidFill>
                <a:latin typeface="Georgia" pitchFamily="18" charset="0"/>
              </a:rPr>
              <a:t>Interaction:</a:t>
            </a:r>
          </a:p>
          <a:p>
            <a:r>
              <a:rPr lang="en-AU" sz="3200" dirty="0" smtClean="0">
                <a:solidFill>
                  <a:srgbClr val="002060"/>
                </a:solidFill>
              </a:rPr>
              <a:t>Fronts and ‘</a:t>
            </a:r>
            <a:r>
              <a:rPr lang="en-AU" sz="3200" dirty="0" err="1" smtClean="0">
                <a:solidFill>
                  <a:srgbClr val="002060"/>
                </a:solidFill>
              </a:rPr>
              <a:t>Peddies</a:t>
            </a:r>
            <a:r>
              <a:rPr lang="en-AU" sz="3200" dirty="0" smtClean="0">
                <a:solidFill>
                  <a:srgbClr val="002060"/>
                </a:solidFill>
              </a:rPr>
              <a:t>’ (Petite eddies)</a:t>
            </a:r>
            <a:endParaRPr lang="en-AU" sz="3200" dirty="0">
              <a:solidFill>
                <a:srgbClr val="002060"/>
              </a:solidFill>
              <a:latin typeface="Georgia" pitchFamily="18" charset="0"/>
            </a:endParaRPr>
          </a:p>
        </p:txBody>
      </p:sp>
    </p:spTree>
    <p:extLst>
      <p:ext uri="{BB962C8B-B14F-4D97-AF65-F5344CB8AC3E}">
        <p14:creationId xmlns:p14="http://schemas.microsoft.com/office/powerpoint/2010/main" val="1535987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IMOS_logo-wide"/>
          <p:cNvPicPr>
            <a:picLocks noChangeAspect="1" noChangeArrowheads="1"/>
          </p:cNvPicPr>
          <p:nvPr/>
        </p:nvPicPr>
        <p:blipFill>
          <a:blip r:embed="rId3" cstate="print"/>
          <a:srcRect/>
          <a:stretch>
            <a:fillRect/>
          </a:stretch>
        </p:blipFill>
        <p:spPr bwMode="auto">
          <a:xfrm>
            <a:off x="107504" y="231874"/>
            <a:ext cx="6072188" cy="604838"/>
          </a:xfrm>
          <a:prstGeom prst="rect">
            <a:avLst/>
          </a:prstGeom>
          <a:noFill/>
          <a:ln w="9525">
            <a:noFill/>
            <a:miter lim="800000"/>
            <a:headEnd/>
            <a:tailEnd/>
          </a:ln>
        </p:spPr>
      </p:pic>
      <p:sp>
        <p:nvSpPr>
          <p:cNvPr id="3" name="Rectangle 2"/>
          <p:cNvSpPr/>
          <p:nvPr/>
        </p:nvSpPr>
        <p:spPr>
          <a:xfrm>
            <a:off x="395536" y="1053297"/>
            <a:ext cx="7848872" cy="584775"/>
          </a:xfrm>
          <a:prstGeom prst="rect">
            <a:avLst/>
          </a:prstGeom>
          <a:ln w="19050">
            <a:solidFill>
              <a:srgbClr val="FF0000"/>
            </a:solidFill>
          </a:ln>
        </p:spPr>
        <p:txBody>
          <a:bodyPr wrap="square">
            <a:spAutoFit/>
          </a:bodyPr>
          <a:lstStyle/>
          <a:p>
            <a:r>
              <a:rPr lang="en-AU" sz="3200" dirty="0" smtClean="0">
                <a:solidFill>
                  <a:srgbClr val="002060"/>
                </a:solidFill>
              </a:rPr>
              <a:t>All data collected through IMOS is </a:t>
            </a:r>
            <a:r>
              <a:rPr lang="en-AU" sz="3200" dirty="0" smtClean="0">
                <a:solidFill>
                  <a:srgbClr val="FF0000"/>
                </a:solidFill>
              </a:rPr>
              <a:t>FREE</a:t>
            </a:r>
            <a:endParaRPr lang="en-AU" sz="3200" dirty="0">
              <a:solidFill>
                <a:srgbClr val="FF0000"/>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987" y="1822352"/>
            <a:ext cx="2160240" cy="2876955"/>
          </a:xfrm>
          <a:prstGeom prst="rect">
            <a:avLst/>
          </a:prstGeom>
        </p:spPr>
      </p:pic>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184" t="45144" r="60622" b="11430"/>
          <a:stretch/>
        </p:blipFill>
        <p:spPr bwMode="auto">
          <a:xfrm>
            <a:off x="2539707" y="1822352"/>
            <a:ext cx="1207782"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DSCF0662.JPG"/>
          <p:cNvPicPr>
            <a:picLocks noChangeAspect="1"/>
          </p:cNvPicPr>
          <p:nvPr/>
        </p:nvPicPr>
        <p:blipFill>
          <a:blip r:embed="rId6" cstate="print"/>
          <a:srcRect l="16903" b="32208"/>
          <a:stretch>
            <a:fillRect/>
          </a:stretch>
        </p:blipFill>
        <p:spPr>
          <a:xfrm>
            <a:off x="76300" y="4941168"/>
            <a:ext cx="2483768" cy="1519710"/>
          </a:xfrm>
          <a:prstGeom prst="rect">
            <a:avLst/>
          </a:prstGeom>
        </p:spPr>
      </p:pic>
      <p:pic>
        <p:nvPicPr>
          <p:cNvPr id="9" name="Picture 8" descr="P6010358.JPG"/>
          <p:cNvPicPr>
            <a:picLocks noChangeAspect="1"/>
          </p:cNvPicPr>
          <p:nvPr/>
        </p:nvPicPr>
        <p:blipFill>
          <a:blip r:embed="rId7" cstate="print"/>
          <a:srcRect t="33200" r="18500" b="21650"/>
          <a:stretch>
            <a:fillRect/>
          </a:stretch>
        </p:blipFill>
        <p:spPr>
          <a:xfrm rot="5400000">
            <a:off x="1743902" y="4603542"/>
            <a:ext cx="3024337" cy="1256573"/>
          </a:xfrm>
          <a:prstGeom prst="rect">
            <a:avLst/>
          </a:prstGeom>
        </p:spPr>
      </p:pic>
      <p:pic>
        <p:nvPicPr>
          <p:cNvPr id="10" name="HeronCal.wmv">
            <a:hlinkClick r:id="" action="ppaction://media"/>
          </p:cNvPr>
          <p:cNvPicPr>
            <a:picLocks noRot="1" noChangeAspect="1" noChangeArrowheads="1"/>
          </p:cNvPicPr>
          <p:nvPr>
            <a:videoFile r:link="rId1"/>
          </p:nvPr>
        </p:nvPicPr>
        <p:blipFill>
          <a:blip r:embed="rId8">
            <a:extLst>
              <a:ext uri="{28A0092B-C50C-407E-A947-70E740481C1C}">
                <a14:useLocalDpi xmlns:a14="http://schemas.microsoft.com/office/drawing/2010/main" val="0"/>
              </a:ext>
            </a:extLst>
          </a:blip>
          <a:srcRect/>
          <a:stretch>
            <a:fillRect/>
          </a:stretch>
        </p:blipFill>
        <p:spPr>
          <a:xfrm>
            <a:off x="3779912" y="1822352"/>
            <a:ext cx="2137283" cy="1710317"/>
          </a:xfrm>
          <a:prstGeom prst="rect">
            <a:avLst/>
          </a:prstGeom>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17195" y="2159570"/>
            <a:ext cx="3226805" cy="46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876256" y="1938318"/>
            <a:ext cx="1513556" cy="338554"/>
          </a:xfrm>
          <a:prstGeom prst="rect">
            <a:avLst/>
          </a:prstGeom>
        </p:spPr>
        <p:txBody>
          <a:bodyPr wrap="none">
            <a:spAutoFit/>
          </a:bodyPr>
          <a:lstStyle/>
          <a:p>
            <a:r>
              <a:rPr lang="en-AU" sz="1600" dirty="0" smtClean="0">
                <a:solidFill>
                  <a:srgbClr val="002060"/>
                </a:solidFill>
              </a:rPr>
              <a:t>Ocean Current</a:t>
            </a:r>
            <a:endParaRPr lang="en-AU" sz="1600" dirty="0"/>
          </a:p>
        </p:txBody>
      </p:sp>
      <p:pic>
        <p:nvPicPr>
          <p:cNvPr id="13" name="Picture 11" descr="Title strip72"/>
          <p:cNvPicPr>
            <a:picLocks noChangeAspect="1" noChangeArrowheads="1"/>
          </p:cNvPicPr>
          <p:nvPr/>
        </p:nvPicPr>
        <p:blipFill rotWithShape="1">
          <a:blip r:embed="rId10">
            <a:extLst>
              <a:ext uri="{28A0092B-C50C-407E-A947-70E740481C1C}">
                <a14:useLocalDpi xmlns:a14="http://schemas.microsoft.com/office/drawing/2010/main" val="0"/>
              </a:ext>
            </a:extLst>
          </a:blip>
          <a:srcRect l="32844" r="44344"/>
          <a:stretch/>
        </p:blipFill>
        <p:spPr bwMode="auto">
          <a:xfrm>
            <a:off x="3997907" y="3719660"/>
            <a:ext cx="195262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descr="20090129 072.jpg"/>
          <p:cNvPicPr>
            <a:picLocks noChangeAspect="1"/>
          </p:cNvPicPr>
          <p:nvPr/>
        </p:nvPicPr>
        <p:blipFill>
          <a:blip r:embed="rId11"/>
          <a:srcRect/>
          <a:stretch>
            <a:fillRect/>
          </a:stretch>
        </p:blipFill>
        <p:spPr bwMode="auto">
          <a:xfrm>
            <a:off x="3997906" y="4797152"/>
            <a:ext cx="1952625" cy="1464469"/>
          </a:xfrm>
          <a:prstGeom prst="rect">
            <a:avLst/>
          </a:prstGeom>
          <a:noFill/>
          <a:ln w="9525">
            <a:noFill/>
            <a:miter lim="800000"/>
            <a:headEnd/>
            <a:tailEnd/>
          </a:ln>
        </p:spPr>
      </p:pic>
    </p:spTree>
    <p:extLst>
      <p:ext uri="{BB962C8B-B14F-4D97-AF65-F5344CB8AC3E}">
        <p14:creationId xmlns:p14="http://schemas.microsoft.com/office/powerpoint/2010/main" val="289934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2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video>
              <p:cMediaNode>
                <p:cTn id="18" fill="hold" display="0">
                  <p:stCondLst>
                    <p:cond delay="indefinite"/>
                  </p:stCondLst>
                  <p:endCondLst>
                    <p:cond evt="onNext" delay="0">
                      <p:tgtEl>
                        <p:sldTgt/>
                      </p:tgtEl>
                    </p:cond>
                    <p:cond evt="onPrev" delay="0">
                      <p:tgtEl>
                        <p:sldTgt/>
                      </p:tgtEl>
                    </p:cond>
                  </p:endCondLst>
                </p:cTn>
                <p:tgtEl>
                  <p:spTgt spid="10"/>
                </p:tgtEl>
              </p:cMediaNode>
            </p:video>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0204T063000_MODIS_WERA_GDOP_60perc_33LP.gif"/>
          <p:cNvPicPr>
            <a:picLocks noChangeAspect="1"/>
          </p:cNvPicPr>
          <p:nvPr/>
        </p:nvPicPr>
        <p:blipFill>
          <a:blip r:embed="rId2" cstate="print"/>
          <a:srcRect l="9051" t="19299" r="5113" b="22803"/>
          <a:stretch>
            <a:fillRect/>
          </a:stretch>
        </p:blipFill>
        <p:spPr>
          <a:xfrm>
            <a:off x="-18471" y="2060848"/>
            <a:ext cx="9157017" cy="3528392"/>
          </a:xfrm>
          <a:prstGeom prst="rect">
            <a:avLst/>
          </a:prstGeom>
        </p:spPr>
      </p:pic>
      <p:sp>
        <p:nvSpPr>
          <p:cNvPr id="13" name="Rectangle 12"/>
          <p:cNvSpPr/>
          <p:nvPr/>
        </p:nvSpPr>
        <p:spPr>
          <a:xfrm>
            <a:off x="7020272" y="1681297"/>
            <a:ext cx="1901483" cy="369332"/>
          </a:xfrm>
          <a:prstGeom prst="rect">
            <a:avLst/>
          </a:prstGeom>
          <a:ln>
            <a:solidFill>
              <a:schemeClr val="tx1"/>
            </a:solidFill>
          </a:ln>
        </p:spPr>
        <p:txBody>
          <a:bodyPr wrap="none">
            <a:spAutoFit/>
          </a:bodyPr>
          <a:lstStyle/>
          <a:p>
            <a:r>
              <a:rPr lang="en-AU" sz="1800" dirty="0" smtClean="0">
                <a:solidFill>
                  <a:srgbClr val="002060"/>
                </a:solidFill>
              </a:rPr>
              <a:t>Front - initiation</a:t>
            </a:r>
            <a:endParaRPr lang="en-AU" sz="1800" dirty="0">
              <a:solidFill>
                <a:srgbClr val="002060"/>
              </a:solidFill>
            </a:endParaRPr>
          </a:p>
        </p:txBody>
      </p:sp>
      <p:cxnSp>
        <p:nvCxnSpPr>
          <p:cNvPr id="14" name="Straight Arrow Connector 13"/>
          <p:cNvCxnSpPr/>
          <p:nvPr/>
        </p:nvCxnSpPr>
        <p:spPr>
          <a:xfrm flipH="1">
            <a:off x="6822054" y="2060848"/>
            <a:ext cx="1062314" cy="8033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9512" y="188640"/>
            <a:ext cx="6912768" cy="1569660"/>
          </a:xfrm>
          <a:prstGeom prst="rect">
            <a:avLst/>
          </a:prstGeom>
          <a:noFill/>
        </p:spPr>
        <p:txBody>
          <a:bodyPr wrap="square" rtlCol="0">
            <a:spAutoFit/>
          </a:bodyPr>
          <a:lstStyle/>
          <a:p>
            <a:r>
              <a:rPr lang="en-AU" sz="3200" dirty="0" smtClean="0">
                <a:solidFill>
                  <a:srgbClr val="002060"/>
                </a:solidFill>
              </a:rPr>
              <a:t>Capes/Leeuwin </a:t>
            </a:r>
            <a:r>
              <a:rPr lang="en-AU" sz="3200" dirty="0">
                <a:solidFill>
                  <a:srgbClr val="002060"/>
                </a:solidFill>
              </a:rPr>
              <a:t>Current </a:t>
            </a:r>
            <a:endParaRPr lang="en-AU" sz="3200" dirty="0" smtClean="0">
              <a:solidFill>
                <a:srgbClr val="002060"/>
              </a:solidFill>
            </a:endParaRPr>
          </a:p>
          <a:p>
            <a:r>
              <a:rPr lang="en-AU" sz="3200" dirty="0" smtClean="0">
                <a:solidFill>
                  <a:srgbClr val="002060"/>
                </a:solidFill>
                <a:latin typeface="Georgia" pitchFamily="18" charset="0"/>
              </a:rPr>
              <a:t>Interaction:</a:t>
            </a:r>
          </a:p>
          <a:p>
            <a:r>
              <a:rPr lang="en-AU" sz="3200" dirty="0" smtClean="0">
                <a:solidFill>
                  <a:srgbClr val="002060"/>
                </a:solidFill>
              </a:rPr>
              <a:t>Fronts and ‘</a:t>
            </a:r>
            <a:r>
              <a:rPr lang="en-AU" sz="3200" dirty="0" err="1" smtClean="0">
                <a:solidFill>
                  <a:srgbClr val="002060"/>
                </a:solidFill>
              </a:rPr>
              <a:t>Peddies</a:t>
            </a:r>
            <a:r>
              <a:rPr lang="en-AU" sz="3200" dirty="0" smtClean="0">
                <a:solidFill>
                  <a:srgbClr val="002060"/>
                </a:solidFill>
              </a:rPr>
              <a:t>’ (Petite eddies)</a:t>
            </a:r>
            <a:endParaRPr lang="en-AU" sz="3200" dirty="0">
              <a:solidFill>
                <a:srgbClr val="002060"/>
              </a:solidFill>
              <a:latin typeface="Georgia" pitchFamily="18" charset="0"/>
            </a:endParaRPr>
          </a:p>
        </p:txBody>
      </p:sp>
    </p:spTree>
    <p:extLst>
      <p:ext uri="{BB962C8B-B14F-4D97-AF65-F5344CB8AC3E}">
        <p14:creationId xmlns:p14="http://schemas.microsoft.com/office/powerpoint/2010/main" val="27174815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10205T053000_MODIS_WERA_GDOP_60perc_33LP.gif"/>
          <p:cNvPicPr>
            <a:picLocks noChangeAspect="1"/>
          </p:cNvPicPr>
          <p:nvPr/>
        </p:nvPicPr>
        <p:blipFill>
          <a:blip r:embed="rId2" cstate="print"/>
          <a:srcRect l="9051" t="17921" r="5113" b="22803"/>
          <a:stretch>
            <a:fillRect/>
          </a:stretch>
        </p:blipFill>
        <p:spPr>
          <a:xfrm>
            <a:off x="-17893" y="1988840"/>
            <a:ext cx="9126595" cy="3600400"/>
          </a:xfrm>
          <a:prstGeom prst="rect">
            <a:avLst/>
          </a:prstGeom>
        </p:spPr>
      </p:pic>
      <p:sp>
        <p:nvSpPr>
          <p:cNvPr id="13" name="Rectangle 12"/>
          <p:cNvSpPr/>
          <p:nvPr/>
        </p:nvSpPr>
        <p:spPr>
          <a:xfrm>
            <a:off x="6948264" y="1573634"/>
            <a:ext cx="1901483" cy="369332"/>
          </a:xfrm>
          <a:prstGeom prst="rect">
            <a:avLst/>
          </a:prstGeom>
          <a:ln>
            <a:solidFill>
              <a:schemeClr val="tx1"/>
            </a:solidFill>
          </a:ln>
        </p:spPr>
        <p:txBody>
          <a:bodyPr wrap="none">
            <a:spAutoFit/>
          </a:bodyPr>
          <a:lstStyle/>
          <a:p>
            <a:r>
              <a:rPr lang="en-AU" sz="1800" dirty="0" smtClean="0">
                <a:solidFill>
                  <a:srgbClr val="002060"/>
                </a:solidFill>
              </a:rPr>
              <a:t>Front</a:t>
            </a:r>
            <a:r>
              <a:rPr lang="en-AU" sz="1800" dirty="0" smtClean="0"/>
              <a:t> - initiation</a:t>
            </a:r>
            <a:endParaRPr lang="en-AU" sz="1800" dirty="0"/>
          </a:p>
        </p:txBody>
      </p:sp>
      <p:cxnSp>
        <p:nvCxnSpPr>
          <p:cNvPr id="14" name="Straight Arrow Connector 13"/>
          <p:cNvCxnSpPr/>
          <p:nvPr/>
        </p:nvCxnSpPr>
        <p:spPr>
          <a:xfrm flipH="1">
            <a:off x="6750496" y="1988840"/>
            <a:ext cx="1148509" cy="75608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195736" y="5949280"/>
            <a:ext cx="1646605" cy="369332"/>
          </a:xfrm>
          <a:prstGeom prst="rect">
            <a:avLst/>
          </a:prstGeom>
        </p:spPr>
        <p:txBody>
          <a:bodyPr wrap="none">
            <a:spAutoFit/>
          </a:bodyPr>
          <a:lstStyle/>
          <a:p>
            <a:r>
              <a:rPr lang="en-AU" sz="1800" dirty="0" smtClean="0"/>
              <a:t>Capes Current</a:t>
            </a:r>
            <a:endParaRPr lang="en-AU" sz="1800" dirty="0"/>
          </a:p>
        </p:txBody>
      </p:sp>
      <p:cxnSp>
        <p:nvCxnSpPr>
          <p:cNvPr id="8" name="Straight Arrow Connector 7"/>
          <p:cNvCxnSpPr/>
          <p:nvPr/>
        </p:nvCxnSpPr>
        <p:spPr>
          <a:xfrm flipH="1" flipV="1">
            <a:off x="2632122" y="3928952"/>
            <a:ext cx="139678" cy="20203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914" y="188640"/>
            <a:ext cx="6912768" cy="1569660"/>
          </a:xfrm>
          <a:prstGeom prst="rect">
            <a:avLst/>
          </a:prstGeom>
          <a:noFill/>
        </p:spPr>
        <p:txBody>
          <a:bodyPr wrap="square" rtlCol="0">
            <a:spAutoFit/>
          </a:bodyPr>
          <a:lstStyle/>
          <a:p>
            <a:r>
              <a:rPr lang="en-AU" sz="3200" dirty="0" smtClean="0">
                <a:solidFill>
                  <a:srgbClr val="002060"/>
                </a:solidFill>
              </a:rPr>
              <a:t>Capes/Leeuwin </a:t>
            </a:r>
            <a:r>
              <a:rPr lang="en-AU" sz="3200" dirty="0">
                <a:solidFill>
                  <a:srgbClr val="002060"/>
                </a:solidFill>
              </a:rPr>
              <a:t>Current </a:t>
            </a:r>
            <a:endParaRPr lang="en-AU" sz="3200" dirty="0" smtClean="0">
              <a:solidFill>
                <a:srgbClr val="002060"/>
              </a:solidFill>
            </a:endParaRPr>
          </a:p>
          <a:p>
            <a:r>
              <a:rPr lang="en-AU" sz="3200" dirty="0" smtClean="0">
                <a:solidFill>
                  <a:srgbClr val="002060"/>
                </a:solidFill>
                <a:latin typeface="Georgia" pitchFamily="18" charset="0"/>
              </a:rPr>
              <a:t>Interaction:</a:t>
            </a:r>
          </a:p>
          <a:p>
            <a:r>
              <a:rPr lang="en-AU" sz="3200" dirty="0" smtClean="0">
                <a:solidFill>
                  <a:srgbClr val="002060"/>
                </a:solidFill>
              </a:rPr>
              <a:t>Fronts and ‘</a:t>
            </a:r>
            <a:r>
              <a:rPr lang="en-AU" sz="3200" dirty="0" err="1" smtClean="0">
                <a:solidFill>
                  <a:srgbClr val="002060"/>
                </a:solidFill>
              </a:rPr>
              <a:t>Peddies</a:t>
            </a:r>
            <a:r>
              <a:rPr lang="en-AU" sz="3200" dirty="0" smtClean="0">
                <a:solidFill>
                  <a:srgbClr val="002060"/>
                </a:solidFill>
              </a:rPr>
              <a:t>’ (Petite eddies)</a:t>
            </a:r>
            <a:endParaRPr lang="en-AU" sz="3200" dirty="0">
              <a:solidFill>
                <a:srgbClr val="002060"/>
              </a:solidFill>
              <a:latin typeface="Georgia" pitchFamily="18" charset="0"/>
            </a:endParaRPr>
          </a:p>
        </p:txBody>
      </p:sp>
    </p:spTree>
    <p:extLst>
      <p:ext uri="{BB962C8B-B14F-4D97-AF65-F5344CB8AC3E}">
        <p14:creationId xmlns:p14="http://schemas.microsoft.com/office/powerpoint/2010/main" val="39476608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10206T063000_MODIS_WERA_GDOP_60perc_33LP.gif"/>
          <p:cNvPicPr>
            <a:picLocks noChangeAspect="1"/>
          </p:cNvPicPr>
          <p:nvPr/>
        </p:nvPicPr>
        <p:blipFill>
          <a:blip r:embed="rId2" cstate="print"/>
          <a:srcRect l="9051" t="19299" r="5113" b="22803"/>
          <a:stretch>
            <a:fillRect/>
          </a:stretch>
        </p:blipFill>
        <p:spPr>
          <a:xfrm>
            <a:off x="1" y="2060848"/>
            <a:ext cx="9180512" cy="3528392"/>
          </a:xfrm>
          <a:prstGeom prst="rect">
            <a:avLst/>
          </a:prstGeom>
        </p:spPr>
      </p:pic>
      <p:sp>
        <p:nvSpPr>
          <p:cNvPr id="13" name="Rectangle 12"/>
          <p:cNvSpPr/>
          <p:nvPr/>
        </p:nvSpPr>
        <p:spPr>
          <a:xfrm>
            <a:off x="7753777" y="1655512"/>
            <a:ext cx="758541" cy="369332"/>
          </a:xfrm>
          <a:prstGeom prst="rect">
            <a:avLst/>
          </a:prstGeom>
          <a:ln>
            <a:solidFill>
              <a:schemeClr val="tx1"/>
            </a:solidFill>
          </a:ln>
        </p:spPr>
        <p:txBody>
          <a:bodyPr wrap="none">
            <a:spAutoFit/>
          </a:bodyPr>
          <a:lstStyle/>
          <a:p>
            <a:r>
              <a:rPr lang="en-AU" sz="1800" dirty="0" smtClean="0"/>
              <a:t>Front</a:t>
            </a:r>
            <a:endParaRPr lang="en-AU" sz="1800" dirty="0"/>
          </a:p>
        </p:txBody>
      </p:sp>
      <p:cxnSp>
        <p:nvCxnSpPr>
          <p:cNvPr id="15" name="Straight Arrow Connector 14"/>
          <p:cNvCxnSpPr/>
          <p:nvPr/>
        </p:nvCxnSpPr>
        <p:spPr>
          <a:xfrm flipH="1">
            <a:off x="6876256" y="2024844"/>
            <a:ext cx="936104" cy="7920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79512" y="188640"/>
            <a:ext cx="6912768" cy="1569660"/>
          </a:xfrm>
          <a:prstGeom prst="rect">
            <a:avLst/>
          </a:prstGeom>
          <a:noFill/>
        </p:spPr>
        <p:txBody>
          <a:bodyPr wrap="square" rtlCol="0">
            <a:spAutoFit/>
          </a:bodyPr>
          <a:lstStyle/>
          <a:p>
            <a:r>
              <a:rPr lang="en-AU" sz="3200" dirty="0" smtClean="0">
                <a:solidFill>
                  <a:srgbClr val="002060"/>
                </a:solidFill>
              </a:rPr>
              <a:t>Capes/Leeuwin </a:t>
            </a:r>
            <a:r>
              <a:rPr lang="en-AU" sz="3200" dirty="0">
                <a:solidFill>
                  <a:srgbClr val="002060"/>
                </a:solidFill>
              </a:rPr>
              <a:t>Current </a:t>
            </a:r>
            <a:endParaRPr lang="en-AU" sz="3200" dirty="0" smtClean="0">
              <a:solidFill>
                <a:srgbClr val="002060"/>
              </a:solidFill>
            </a:endParaRPr>
          </a:p>
          <a:p>
            <a:r>
              <a:rPr lang="en-AU" sz="3200" dirty="0" smtClean="0">
                <a:solidFill>
                  <a:srgbClr val="002060"/>
                </a:solidFill>
                <a:latin typeface="Georgia" pitchFamily="18" charset="0"/>
              </a:rPr>
              <a:t>Interaction:</a:t>
            </a:r>
          </a:p>
          <a:p>
            <a:r>
              <a:rPr lang="en-AU" sz="3200" dirty="0" smtClean="0">
                <a:solidFill>
                  <a:srgbClr val="002060"/>
                </a:solidFill>
              </a:rPr>
              <a:t>Fronts and ‘</a:t>
            </a:r>
            <a:r>
              <a:rPr lang="en-AU" sz="3200" dirty="0" err="1" smtClean="0">
                <a:solidFill>
                  <a:srgbClr val="002060"/>
                </a:solidFill>
              </a:rPr>
              <a:t>Peddies</a:t>
            </a:r>
            <a:r>
              <a:rPr lang="en-AU" sz="3200" dirty="0" smtClean="0">
                <a:solidFill>
                  <a:srgbClr val="002060"/>
                </a:solidFill>
              </a:rPr>
              <a:t>’ (Petite eddies)</a:t>
            </a:r>
            <a:endParaRPr lang="en-AU" sz="3200" dirty="0">
              <a:solidFill>
                <a:srgbClr val="002060"/>
              </a:solidFill>
              <a:latin typeface="Georgia" pitchFamily="18" charset="0"/>
            </a:endParaRPr>
          </a:p>
        </p:txBody>
      </p:sp>
    </p:spTree>
    <p:extLst>
      <p:ext uri="{BB962C8B-B14F-4D97-AF65-F5344CB8AC3E}">
        <p14:creationId xmlns:p14="http://schemas.microsoft.com/office/powerpoint/2010/main" val="41724303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10208T063000_MODIS_WERA_GDOP_60perc_33LP.gif"/>
          <p:cNvPicPr>
            <a:picLocks noChangeAspect="1"/>
          </p:cNvPicPr>
          <p:nvPr/>
        </p:nvPicPr>
        <p:blipFill rotWithShape="1">
          <a:blip r:embed="rId2" cstate="print"/>
          <a:srcRect t="16667"/>
          <a:stretch/>
        </p:blipFill>
        <p:spPr>
          <a:xfrm>
            <a:off x="-31421" y="2139351"/>
            <a:ext cx="9144000" cy="4352974"/>
          </a:xfrm>
          <a:prstGeom prst="rect">
            <a:avLst/>
          </a:prstGeom>
        </p:spPr>
      </p:pic>
      <p:sp>
        <p:nvSpPr>
          <p:cNvPr id="4" name="TextBox 3"/>
          <p:cNvSpPr txBox="1"/>
          <p:nvPr/>
        </p:nvSpPr>
        <p:spPr>
          <a:xfrm>
            <a:off x="179512" y="188640"/>
            <a:ext cx="6912768" cy="1569660"/>
          </a:xfrm>
          <a:prstGeom prst="rect">
            <a:avLst/>
          </a:prstGeom>
          <a:noFill/>
        </p:spPr>
        <p:txBody>
          <a:bodyPr wrap="square" rtlCol="0">
            <a:spAutoFit/>
          </a:bodyPr>
          <a:lstStyle/>
          <a:p>
            <a:r>
              <a:rPr lang="en-AU" sz="3200" dirty="0" smtClean="0">
                <a:solidFill>
                  <a:srgbClr val="002060"/>
                </a:solidFill>
              </a:rPr>
              <a:t>Capes/Leeuwin </a:t>
            </a:r>
            <a:r>
              <a:rPr lang="en-AU" sz="3200" dirty="0">
                <a:solidFill>
                  <a:srgbClr val="002060"/>
                </a:solidFill>
              </a:rPr>
              <a:t>Current </a:t>
            </a:r>
            <a:endParaRPr lang="en-AU" sz="3200" dirty="0" smtClean="0">
              <a:solidFill>
                <a:srgbClr val="002060"/>
              </a:solidFill>
            </a:endParaRPr>
          </a:p>
          <a:p>
            <a:r>
              <a:rPr lang="en-AU" sz="3200" dirty="0" smtClean="0">
                <a:solidFill>
                  <a:srgbClr val="002060"/>
                </a:solidFill>
                <a:latin typeface="Georgia" pitchFamily="18" charset="0"/>
              </a:rPr>
              <a:t>Interaction:</a:t>
            </a:r>
          </a:p>
          <a:p>
            <a:r>
              <a:rPr lang="en-AU" sz="3200" dirty="0" smtClean="0">
                <a:solidFill>
                  <a:srgbClr val="002060"/>
                </a:solidFill>
              </a:rPr>
              <a:t>Fronts and ‘</a:t>
            </a:r>
            <a:r>
              <a:rPr lang="en-AU" sz="3200" dirty="0" err="1" smtClean="0">
                <a:solidFill>
                  <a:srgbClr val="002060"/>
                </a:solidFill>
              </a:rPr>
              <a:t>Peddies</a:t>
            </a:r>
            <a:r>
              <a:rPr lang="en-AU" sz="3200" dirty="0" smtClean="0">
                <a:solidFill>
                  <a:srgbClr val="002060"/>
                </a:solidFill>
              </a:rPr>
              <a:t>’ (Petite eddies)</a:t>
            </a:r>
            <a:endParaRPr lang="en-AU" sz="3200" dirty="0">
              <a:solidFill>
                <a:srgbClr val="002060"/>
              </a:solidFill>
              <a:latin typeface="Georgia" pitchFamily="18" charset="0"/>
            </a:endParaRPr>
          </a:p>
        </p:txBody>
      </p:sp>
    </p:spTree>
    <p:extLst>
      <p:ext uri="{BB962C8B-B14F-4D97-AF65-F5344CB8AC3E}">
        <p14:creationId xmlns:p14="http://schemas.microsoft.com/office/powerpoint/2010/main" val="37853569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10209T063000_MODIS_WERA_GDOP_60perc_33LP.gif"/>
          <p:cNvPicPr>
            <a:picLocks noChangeAspect="1"/>
          </p:cNvPicPr>
          <p:nvPr/>
        </p:nvPicPr>
        <p:blipFill>
          <a:blip r:embed="rId2" cstate="print"/>
          <a:srcRect l="9051" t="19299" r="5113" b="22803"/>
          <a:stretch>
            <a:fillRect/>
          </a:stretch>
        </p:blipFill>
        <p:spPr>
          <a:xfrm>
            <a:off x="23495" y="2060848"/>
            <a:ext cx="9157017" cy="3528392"/>
          </a:xfrm>
          <a:prstGeom prst="rect">
            <a:avLst/>
          </a:prstGeom>
        </p:spPr>
      </p:pic>
      <p:sp>
        <p:nvSpPr>
          <p:cNvPr id="13" name="Rectangle 12"/>
          <p:cNvSpPr/>
          <p:nvPr/>
        </p:nvSpPr>
        <p:spPr>
          <a:xfrm>
            <a:off x="6804248" y="1628800"/>
            <a:ext cx="1997663" cy="369332"/>
          </a:xfrm>
          <a:prstGeom prst="rect">
            <a:avLst/>
          </a:prstGeom>
          <a:ln>
            <a:solidFill>
              <a:schemeClr val="tx1"/>
            </a:solidFill>
          </a:ln>
        </p:spPr>
        <p:txBody>
          <a:bodyPr wrap="none">
            <a:spAutoFit/>
          </a:bodyPr>
          <a:lstStyle/>
          <a:p>
            <a:r>
              <a:rPr lang="en-AU" sz="1800" dirty="0" smtClean="0">
                <a:solidFill>
                  <a:srgbClr val="002060"/>
                </a:solidFill>
              </a:rPr>
              <a:t>Front - dissipated</a:t>
            </a:r>
            <a:endParaRPr lang="en-AU" sz="1800" dirty="0">
              <a:solidFill>
                <a:srgbClr val="002060"/>
              </a:solidFill>
            </a:endParaRPr>
          </a:p>
        </p:txBody>
      </p:sp>
      <p:cxnSp>
        <p:nvCxnSpPr>
          <p:cNvPr id="14" name="Straight Arrow Connector 13"/>
          <p:cNvCxnSpPr/>
          <p:nvPr/>
        </p:nvCxnSpPr>
        <p:spPr>
          <a:xfrm flipH="1">
            <a:off x="6948264" y="1998132"/>
            <a:ext cx="854815" cy="818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9512" y="188640"/>
            <a:ext cx="6912768" cy="1569660"/>
          </a:xfrm>
          <a:prstGeom prst="rect">
            <a:avLst/>
          </a:prstGeom>
          <a:noFill/>
        </p:spPr>
        <p:txBody>
          <a:bodyPr wrap="square" rtlCol="0">
            <a:spAutoFit/>
          </a:bodyPr>
          <a:lstStyle/>
          <a:p>
            <a:r>
              <a:rPr lang="en-AU" sz="3200" dirty="0" smtClean="0">
                <a:solidFill>
                  <a:srgbClr val="002060"/>
                </a:solidFill>
              </a:rPr>
              <a:t>Capes/Leeuwin </a:t>
            </a:r>
            <a:r>
              <a:rPr lang="en-AU" sz="3200" dirty="0">
                <a:solidFill>
                  <a:srgbClr val="002060"/>
                </a:solidFill>
              </a:rPr>
              <a:t>Current </a:t>
            </a:r>
            <a:endParaRPr lang="en-AU" sz="3200" dirty="0" smtClean="0">
              <a:solidFill>
                <a:srgbClr val="002060"/>
              </a:solidFill>
            </a:endParaRPr>
          </a:p>
          <a:p>
            <a:r>
              <a:rPr lang="en-AU" sz="3200" dirty="0" smtClean="0">
                <a:solidFill>
                  <a:srgbClr val="002060"/>
                </a:solidFill>
                <a:latin typeface="Georgia" pitchFamily="18" charset="0"/>
              </a:rPr>
              <a:t>Interaction:</a:t>
            </a:r>
          </a:p>
          <a:p>
            <a:r>
              <a:rPr lang="en-AU" sz="3200" dirty="0" smtClean="0">
                <a:solidFill>
                  <a:srgbClr val="002060"/>
                </a:solidFill>
              </a:rPr>
              <a:t>Fronts and ‘</a:t>
            </a:r>
            <a:r>
              <a:rPr lang="en-AU" sz="3200" dirty="0" err="1" smtClean="0">
                <a:solidFill>
                  <a:srgbClr val="002060"/>
                </a:solidFill>
              </a:rPr>
              <a:t>Peddies</a:t>
            </a:r>
            <a:r>
              <a:rPr lang="en-AU" sz="3200" dirty="0" smtClean="0">
                <a:solidFill>
                  <a:srgbClr val="002060"/>
                </a:solidFill>
              </a:rPr>
              <a:t>’ (Petite eddies)</a:t>
            </a:r>
            <a:endParaRPr lang="en-AU" sz="3200" dirty="0">
              <a:solidFill>
                <a:srgbClr val="002060"/>
              </a:solidFill>
              <a:latin typeface="Georgia" pitchFamily="18" charset="0"/>
            </a:endParaRPr>
          </a:p>
        </p:txBody>
      </p:sp>
    </p:spTree>
    <p:extLst>
      <p:ext uri="{BB962C8B-B14F-4D97-AF65-F5344CB8AC3E}">
        <p14:creationId xmlns:p14="http://schemas.microsoft.com/office/powerpoint/2010/main" val="38530274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10210T053000_MODIS_WERA_GDOP_60perc_33LP.gif"/>
          <p:cNvPicPr>
            <a:picLocks noChangeAspect="1"/>
          </p:cNvPicPr>
          <p:nvPr/>
        </p:nvPicPr>
        <p:blipFill>
          <a:blip r:embed="rId2" cstate="print"/>
          <a:srcRect l="9051" t="19299" r="5113" b="22803"/>
          <a:stretch>
            <a:fillRect/>
          </a:stretch>
        </p:blipFill>
        <p:spPr>
          <a:xfrm>
            <a:off x="-27461" y="1988840"/>
            <a:ext cx="9157017" cy="3528392"/>
          </a:xfrm>
          <a:prstGeom prst="rect">
            <a:avLst/>
          </a:prstGeom>
        </p:spPr>
      </p:pic>
      <p:sp>
        <p:nvSpPr>
          <p:cNvPr id="4" name="TextBox 3"/>
          <p:cNvSpPr txBox="1"/>
          <p:nvPr/>
        </p:nvSpPr>
        <p:spPr>
          <a:xfrm>
            <a:off x="179512" y="188640"/>
            <a:ext cx="6912768" cy="1569660"/>
          </a:xfrm>
          <a:prstGeom prst="rect">
            <a:avLst/>
          </a:prstGeom>
          <a:noFill/>
        </p:spPr>
        <p:txBody>
          <a:bodyPr wrap="square" rtlCol="0">
            <a:spAutoFit/>
          </a:bodyPr>
          <a:lstStyle/>
          <a:p>
            <a:r>
              <a:rPr lang="en-AU" sz="3200" dirty="0" smtClean="0">
                <a:solidFill>
                  <a:srgbClr val="002060"/>
                </a:solidFill>
              </a:rPr>
              <a:t>Capes/Leeuwin </a:t>
            </a:r>
            <a:r>
              <a:rPr lang="en-AU" sz="3200" dirty="0">
                <a:solidFill>
                  <a:srgbClr val="002060"/>
                </a:solidFill>
              </a:rPr>
              <a:t>Current </a:t>
            </a:r>
            <a:endParaRPr lang="en-AU" sz="3200" dirty="0" smtClean="0">
              <a:solidFill>
                <a:srgbClr val="002060"/>
              </a:solidFill>
            </a:endParaRPr>
          </a:p>
          <a:p>
            <a:r>
              <a:rPr lang="en-AU" sz="3200" dirty="0" smtClean="0">
                <a:solidFill>
                  <a:srgbClr val="002060"/>
                </a:solidFill>
                <a:latin typeface="Georgia" pitchFamily="18" charset="0"/>
              </a:rPr>
              <a:t>Interaction:</a:t>
            </a:r>
          </a:p>
          <a:p>
            <a:r>
              <a:rPr lang="en-AU" sz="3200" dirty="0" smtClean="0">
                <a:solidFill>
                  <a:srgbClr val="002060"/>
                </a:solidFill>
              </a:rPr>
              <a:t>Fronts and ‘</a:t>
            </a:r>
            <a:r>
              <a:rPr lang="en-AU" sz="3200" dirty="0" err="1" smtClean="0">
                <a:solidFill>
                  <a:srgbClr val="002060"/>
                </a:solidFill>
              </a:rPr>
              <a:t>Peddies</a:t>
            </a:r>
            <a:r>
              <a:rPr lang="en-AU" sz="3200" dirty="0" smtClean="0">
                <a:solidFill>
                  <a:srgbClr val="002060"/>
                </a:solidFill>
              </a:rPr>
              <a:t>’ (Petite eddies)</a:t>
            </a:r>
            <a:endParaRPr lang="en-AU" sz="3200" dirty="0">
              <a:solidFill>
                <a:srgbClr val="002060"/>
              </a:solidFill>
              <a:latin typeface="Georgia" pitchFamily="18" charset="0"/>
            </a:endParaRPr>
          </a:p>
        </p:txBody>
      </p:sp>
    </p:spTree>
    <p:extLst>
      <p:ext uri="{BB962C8B-B14F-4D97-AF65-F5344CB8AC3E}">
        <p14:creationId xmlns:p14="http://schemas.microsoft.com/office/powerpoint/2010/main" val="13701996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10212T053000_MODIS_WERA_GDOP_60perc_33LP.gif"/>
          <p:cNvPicPr>
            <a:picLocks noChangeAspect="1"/>
          </p:cNvPicPr>
          <p:nvPr/>
        </p:nvPicPr>
        <p:blipFill rotWithShape="1">
          <a:blip r:embed="rId2" cstate="print"/>
          <a:srcRect l="8868" t="19187" r="4528" b="22654"/>
          <a:stretch/>
        </p:blipFill>
        <p:spPr>
          <a:xfrm>
            <a:off x="0" y="2050558"/>
            <a:ext cx="9144000" cy="3466674"/>
          </a:xfrm>
          <a:prstGeom prst="rect">
            <a:avLst/>
          </a:prstGeom>
        </p:spPr>
      </p:pic>
      <p:sp>
        <p:nvSpPr>
          <p:cNvPr id="3" name="TextBox 2"/>
          <p:cNvSpPr txBox="1"/>
          <p:nvPr/>
        </p:nvSpPr>
        <p:spPr>
          <a:xfrm>
            <a:off x="179512" y="188640"/>
            <a:ext cx="6336704" cy="1569660"/>
          </a:xfrm>
          <a:prstGeom prst="rect">
            <a:avLst/>
          </a:prstGeom>
          <a:noFill/>
        </p:spPr>
        <p:txBody>
          <a:bodyPr wrap="square" rtlCol="0">
            <a:spAutoFit/>
          </a:bodyPr>
          <a:lstStyle/>
          <a:p>
            <a:r>
              <a:rPr lang="en-AU" sz="3200" dirty="0" smtClean="0">
                <a:solidFill>
                  <a:srgbClr val="002060"/>
                </a:solidFill>
                <a:latin typeface="Georgia" pitchFamily="18" charset="0"/>
              </a:rPr>
              <a:t>Development </a:t>
            </a:r>
            <a:r>
              <a:rPr lang="en-AU" sz="3200" dirty="0" smtClean="0">
                <a:solidFill>
                  <a:srgbClr val="002060"/>
                </a:solidFill>
              </a:rPr>
              <a:t>of small scale features (fronts/eddies) </a:t>
            </a:r>
            <a:endParaRPr lang="en-AU" sz="3200" dirty="0">
              <a:solidFill>
                <a:srgbClr val="002060"/>
              </a:solidFill>
            </a:endParaRPr>
          </a:p>
          <a:p>
            <a:r>
              <a:rPr lang="en-AU" sz="3200" dirty="0" smtClean="0">
                <a:solidFill>
                  <a:srgbClr val="002060"/>
                </a:solidFill>
                <a:latin typeface="Georgia" pitchFamily="18" charset="0"/>
              </a:rPr>
              <a:t>+ Capes Current</a:t>
            </a:r>
            <a:endParaRPr lang="en-AU" sz="3200" dirty="0">
              <a:solidFill>
                <a:srgbClr val="002060"/>
              </a:solidFill>
              <a:latin typeface="Georgia" pitchFamily="18" charset="0"/>
            </a:endParaRPr>
          </a:p>
        </p:txBody>
      </p:sp>
    </p:spTree>
    <p:extLst>
      <p:ext uri="{BB962C8B-B14F-4D97-AF65-F5344CB8AC3E}">
        <p14:creationId xmlns:p14="http://schemas.microsoft.com/office/powerpoint/2010/main" val="267210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20110214T053000_MODIS_WERA_GDOP_60perc_33LP.gif"/>
          <p:cNvPicPr>
            <a:picLocks noChangeAspect="1"/>
          </p:cNvPicPr>
          <p:nvPr/>
        </p:nvPicPr>
        <p:blipFill>
          <a:blip r:embed="rId2" cstate="print"/>
          <a:srcRect l="9051" t="19299" r="5113" b="22803"/>
          <a:stretch>
            <a:fillRect/>
          </a:stretch>
        </p:blipFill>
        <p:spPr>
          <a:xfrm>
            <a:off x="-1" y="2060848"/>
            <a:ext cx="9157017" cy="3528392"/>
          </a:xfrm>
          <a:prstGeom prst="rect">
            <a:avLst/>
          </a:prstGeom>
        </p:spPr>
      </p:pic>
      <p:sp>
        <p:nvSpPr>
          <p:cNvPr id="13" name="Rectangle 12"/>
          <p:cNvSpPr/>
          <p:nvPr/>
        </p:nvSpPr>
        <p:spPr>
          <a:xfrm>
            <a:off x="6817602" y="1691516"/>
            <a:ext cx="1983235" cy="369332"/>
          </a:xfrm>
          <a:prstGeom prst="rect">
            <a:avLst/>
          </a:prstGeom>
          <a:ln>
            <a:solidFill>
              <a:schemeClr val="tx1"/>
            </a:solidFill>
          </a:ln>
        </p:spPr>
        <p:txBody>
          <a:bodyPr wrap="none">
            <a:spAutoFit/>
          </a:bodyPr>
          <a:lstStyle/>
          <a:p>
            <a:r>
              <a:rPr lang="en-AU" sz="1800" dirty="0" smtClean="0">
                <a:solidFill>
                  <a:srgbClr val="002060"/>
                </a:solidFill>
              </a:rPr>
              <a:t>Front - reforming</a:t>
            </a:r>
            <a:endParaRPr lang="en-AU" sz="1800" dirty="0">
              <a:solidFill>
                <a:srgbClr val="002060"/>
              </a:solidFill>
            </a:endParaRPr>
          </a:p>
        </p:txBody>
      </p:sp>
      <p:cxnSp>
        <p:nvCxnSpPr>
          <p:cNvPr id="14" name="Straight Arrow Connector 13"/>
          <p:cNvCxnSpPr/>
          <p:nvPr/>
        </p:nvCxnSpPr>
        <p:spPr>
          <a:xfrm flipH="1">
            <a:off x="6942795" y="2060848"/>
            <a:ext cx="866424" cy="74679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9512" y="188640"/>
            <a:ext cx="6912768" cy="1569660"/>
          </a:xfrm>
          <a:prstGeom prst="rect">
            <a:avLst/>
          </a:prstGeom>
          <a:noFill/>
        </p:spPr>
        <p:txBody>
          <a:bodyPr wrap="square" rtlCol="0">
            <a:spAutoFit/>
          </a:bodyPr>
          <a:lstStyle/>
          <a:p>
            <a:r>
              <a:rPr lang="en-AU" sz="3200" dirty="0" smtClean="0">
                <a:solidFill>
                  <a:srgbClr val="002060"/>
                </a:solidFill>
              </a:rPr>
              <a:t>Capes/Leeuwin </a:t>
            </a:r>
            <a:r>
              <a:rPr lang="en-AU" sz="3200" dirty="0">
                <a:solidFill>
                  <a:srgbClr val="002060"/>
                </a:solidFill>
              </a:rPr>
              <a:t>Current </a:t>
            </a:r>
            <a:endParaRPr lang="en-AU" sz="3200" dirty="0" smtClean="0">
              <a:solidFill>
                <a:srgbClr val="002060"/>
              </a:solidFill>
            </a:endParaRPr>
          </a:p>
          <a:p>
            <a:r>
              <a:rPr lang="en-AU" sz="3200" dirty="0" smtClean="0">
                <a:solidFill>
                  <a:srgbClr val="002060"/>
                </a:solidFill>
                <a:latin typeface="Georgia" pitchFamily="18" charset="0"/>
              </a:rPr>
              <a:t>Interaction:</a:t>
            </a:r>
          </a:p>
          <a:p>
            <a:r>
              <a:rPr lang="en-AU" sz="3200" dirty="0" smtClean="0">
                <a:solidFill>
                  <a:srgbClr val="002060"/>
                </a:solidFill>
              </a:rPr>
              <a:t>Fronts and ‘</a:t>
            </a:r>
            <a:r>
              <a:rPr lang="en-AU" sz="3200" dirty="0" err="1" smtClean="0">
                <a:solidFill>
                  <a:srgbClr val="002060"/>
                </a:solidFill>
              </a:rPr>
              <a:t>Peddies</a:t>
            </a:r>
            <a:r>
              <a:rPr lang="en-AU" sz="3200" dirty="0" smtClean="0">
                <a:solidFill>
                  <a:srgbClr val="002060"/>
                </a:solidFill>
              </a:rPr>
              <a:t>’ (Petite eddies)</a:t>
            </a:r>
            <a:endParaRPr lang="en-AU" sz="3200" dirty="0">
              <a:solidFill>
                <a:srgbClr val="002060"/>
              </a:solidFill>
              <a:latin typeface="Georgia" pitchFamily="18" charset="0"/>
            </a:endParaRPr>
          </a:p>
        </p:txBody>
      </p:sp>
    </p:spTree>
    <p:extLst>
      <p:ext uri="{BB962C8B-B14F-4D97-AF65-F5344CB8AC3E}">
        <p14:creationId xmlns:p14="http://schemas.microsoft.com/office/powerpoint/2010/main" val="17674637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0110215T063000_MODIS_WERA_GDOP_60perc_33LP.gif"/>
          <p:cNvPicPr>
            <a:picLocks noChangeAspect="1"/>
          </p:cNvPicPr>
          <p:nvPr/>
        </p:nvPicPr>
        <p:blipFill>
          <a:blip r:embed="rId2" cstate="print"/>
          <a:srcRect l="9051" t="19299" r="5113" b="22803"/>
          <a:stretch>
            <a:fillRect/>
          </a:stretch>
        </p:blipFill>
        <p:spPr>
          <a:xfrm>
            <a:off x="-1" y="1988840"/>
            <a:ext cx="9157017" cy="3528392"/>
          </a:xfrm>
          <a:prstGeom prst="rect">
            <a:avLst/>
          </a:prstGeom>
        </p:spPr>
      </p:pic>
      <p:sp>
        <p:nvSpPr>
          <p:cNvPr id="13" name="Rectangle 12"/>
          <p:cNvSpPr/>
          <p:nvPr/>
        </p:nvSpPr>
        <p:spPr>
          <a:xfrm>
            <a:off x="6464470" y="1305634"/>
            <a:ext cx="2267744" cy="646331"/>
          </a:xfrm>
          <a:prstGeom prst="rect">
            <a:avLst/>
          </a:prstGeom>
          <a:ln>
            <a:solidFill>
              <a:schemeClr val="tx1"/>
            </a:solidFill>
          </a:ln>
        </p:spPr>
        <p:txBody>
          <a:bodyPr wrap="square">
            <a:spAutoFit/>
          </a:bodyPr>
          <a:lstStyle/>
          <a:p>
            <a:r>
              <a:rPr lang="en-AU" sz="1800" dirty="0" smtClean="0">
                <a:solidFill>
                  <a:srgbClr val="002060"/>
                </a:solidFill>
              </a:rPr>
              <a:t>Front – established with eddy</a:t>
            </a:r>
            <a:endParaRPr lang="en-AU" sz="1800" dirty="0">
              <a:solidFill>
                <a:srgbClr val="002060"/>
              </a:solidFill>
            </a:endParaRPr>
          </a:p>
        </p:txBody>
      </p:sp>
      <p:cxnSp>
        <p:nvCxnSpPr>
          <p:cNvPr id="14" name="Straight Arrow Connector 13"/>
          <p:cNvCxnSpPr/>
          <p:nvPr/>
        </p:nvCxnSpPr>
        <p:spPr>
          <a:xfrm flipH="1">
            <a:off x="7003934" y="1976715"/>
            <a:ext cx="648072" cy="10081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9512" y="188640"/>
            <a:ext cx="6336704" cy="1569660"/>
          </a:xfrm>
          <a:prstGeom prst="rect">
            <a:avLst/>
          </a:prstGeom>
          <a:noFill/>
        </p:spPr>
        <p:txBody>
          <a:bodyPr wrap="square" rtlCol="0">
            <a:spAutoFit/>
          </a:bodyPr>
          <a:lstStyle/>
          <a:p>
            <a:r>
              <a:rPr lang="en-AU" sz="3200" dirty="0" smtClean="0">
                <a:solidFill>
                  <a:srgbClr val="002060"/>
                </a:solidFill>
                <a:latin typeface="Georgia" pitchFamily="18" charset="0"/>
              </a:rPr>
              <a:t>Development </a:t>
            </a:r>
            <a:r>
              <a:rPr lang="en-AU" sz="3200" dirty="0" smtClean="0">
                <a:solidFill>
                  <a:srgbClr val="002060"/>
                </a:solidFill>
              </a:rPr>
              <a:t>of small scale features (fronts/eddies) </a:t>
            </a:r>
            <a:endParaRPr lang="en-AU" sz="3200" dirty="0">
              <a:solidFill>
                <a:srgbClr val="002060"/>
              </a:solidFill>
            </a:endParaRPr>
          </a:p>
          <a:p>
            <a:r>
              <a:rPr lang="en-AU" sz="3200" dirty="0" smtClean="0">
                <a:solidFill>
                  <a:srgbClr val="002060"/>
                </a:solidFill>
                <a:latin typeface="Georgia" pitchFamily="18" charset="0"/>
              </a:rPr>
              <a:t>+ Capes Current</a:t>
            </a:r>
            <a:endParaRPr lang="en-AU" sz="3200" dirty="0">
              <a:solidFill>
                <a:srgbClr val="002060"/>
              </a:solidFill>
              <a:latin typeface="Georgia" pitchFamily="18" charset="0"/>
            </a:endParaRPr>
          </a:p>
        </p:txBody>
      </p:sp>
      <p:sp>
        <p:nvSpPr>
          <p:cNvPr id="6" name="Oval 5"/>
          <p:cNvSpPr>
            <a:spLocks noChangeAspect="1"/>
          </p:cNvSpPr>
          <p:nvPr/>
        </p:nvSpPr>
        <p:spPr bwMode="auto">
          <a:xfrm>
            <a:off x="2195736" y="3140968"/>
            <a:ext cx="108000" cy="108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7" name="Oval 6"/>
          <p:cNvSpPr>
            <a:spLocks noChangeAspect="1"/>
          </p:cNvSpPr>
          <p:nvPr/>
        </p:nvSpPr>
        <p:spPr bwMode="auto">
          <a:xfrm>
            <a:off x="2411760" y="3771242"/>
            <a:ext cx="108000" cy="108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Tree>
    <p:extLst>
      <p:ext uri="{BB962C8B-B14F-4D97-AF65-F5344CB8AC3E}">
        <p14:creationId xmlns:p14="http://schemas.microsoft.com/office/powerpoint/2010/main" val="110229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20110216T063000_MODIS_WERA_GDOP_60perc_33LP.gif"/>
          <p:cNvPicPr>
            <a:picLocks noChangeAspect="1"/>
          </p:cNvPicPr>
          <p:nvPr/>
        </p:nvPicPr>
        <p:blipFill>
          <a:blip r:embed="rId2" cstate="print"/>
          <a:srcRect l="9051" t="19299" r="5113" b="22803"/>
          <a:stretch>
            <a:fillRect/>
          </a:stretch>
        </p:blipFill>
        <p:spPr>
          <a:xfrm>
            <a:off x="16513" y="2060077"/>
            <a:ext cx="9157017" cy="3528392"/>
          </a:xfrm>
          <a:prstGeom prst="rect">
            <a:avLst/>
          </a:prstGeom>
        </p:spPr>
      </p:pic>
      <p:sp>
        <p:nvSpPr>
          <p:cNvPr id="13" name="Rectangle 12"/>
          <p:cNvSpPr/>
          <p:nvPr/>
        </p:nvSpPr>
        <p:spPr>
          <a:xfrm>
            <a:off x="7524328" y="1573634"/>
            <a:ext cx="795856" cy="369332"/>
          </a:xfrm>
          <a:prstGeom prst="rect">
            <a:avLst/>
          </a:prstGeom>
          <a:ln>
            <a:solidFill>
              <a:schemeClr val="tx1"/>
            </a:solidFill>
          </a:ln>
        </p:spPr>
        <p:txBody>
          <a:bodyPr wrap="square">
            <a:spAutoFit/>
          </a:bodyPr>
          <a:lstStyle/>
          <a:p>
            <a:r>
              <a:rPr lang="en-AU" sz="1800" dirty="0" smtClean="0">
                <a:solidFill>
                  <a:srgbClr val="002060"/>
                </a:solidFill>
              </a:rPr>
              <a:t>Front</a:t>
            </a:r>
            <a:endParaRPr lang="en-AU" sz="1800" dirty="0">
              <a:solidFill>
                <a:srgbClr val="002060"/>
              </a:solidFill>
            </a:endParaRPr>
          </a:p>
        </p:txBody>
      </p:sp>
      <p:cxnSp>
        <p:nvCxnSpPr>
          <p:cNvPr id="14" name="Straight Arrow Connector 13"/>
          <p:cNvCxnSpPr>
            <a:stCxn id="13" idx="2"/>
          </p:cNvCxnSpPr>
          <p:nvPr/>
        </p:nvCxnSpPr>
        <p:spPr>
          <a:xfrm flipH="1">
            <a:off x="7221808" y="1942966"/>
            <a:ext cx="700448" cy="9950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9512" y="188640"/>
            <a:ext cx="6912768" cy="1569660"/>
          </a:xfrm>
          <a:prstGeom prst="rect">
            <a:avLst/>
          </a:prstGeom>
          <a:noFill/>
        </p:spPr>
        <p:txBody>
          <a:bodyPr wrap="square" rtlCol="0">
            <a:spAutoFit/>
          </a:bodyPr>
          <a:lstStyle/>
          <a:p>
            <a:r>
              <a:rPr lang="en-AU" sz="3200" dirty="0" smtClean="0">
                <a:solidFill>
                  <a:srgbClr val="002060"/>
                </a:solidFill>
              </a:rPr>
              <a:t>Capes/Leeuwin </a:t>
            </a:r>
            <a:r>
              <a:rPr lang="en-AU" sz="3200" dirty="0">
                <a:solidFill>
                  <a:srgbClr val="002060"/>
                </a:solidFill>
              </a:rPr>
              <a:t>Current </a:t>
            </a:r>
            <a:endParaRPr lang="en-AU" sz="3200" dirty="0" smtClean="0">
              <a:solidFill>
                <a:srgbClr val="002060"/>
              </a:solidFill>
            </a:endParaRPr>
          </a:p>
          <a:p>
            <a:r>
              <a:rPr lang="en-AU" sz="3200" dirty="0" smtClean="0">
                <a:solidFill>
                  <a:srgbClr val="002060"/>
                </a:solidFill>
                <a:latin typeface="Georgia" pitchFamily="18" charset="0"/>
              </a:rPr>
              <a:t>Interaction:</a:t>
            </a:r>
          </a:p>
          <a:p>
            <a:r>
              <a:rPr lang="en-AU" sz="3200" dirty="0" smtClean="0">
                <a:solidFill>
                  <a:srgbClr val="002060"/>
                </a:solidFill>
              </a:rPr>
              <a:t>Fronts and ‘</a:t>
            </a:r>
            <a:r>
              <a:rPr lang="en-AU" sz="3200" dirty="0" err="1" smtClean="0">
                <a:solidFill>
                  <a:srgbClr val="002060"/>
                </a:solidFill>
              </a:rPr>
              <a:t>Peddies</a:t>
            </a:r>
            <a:r>
              <a:rPr lang="en-AU" sz="3200" dirty="0" smtClean="0">
                <a:solidFill>
                  <a:srgbClr val="002060"/>
                </a:solidFill>
              </a:rPr>
              <a:t>’ (Petite eddies)</a:t>
            </a:r>
            <a:endParaRPr lang="en-AU" sz="3200" dirty="0">
              <a:solidFill>
                <a:srgbClr val="002060"/>
              </a:solidFill>
              <a:latin typeface="Georgia" pitchFamily="18" charset="0"/>
            </a:endParaRPr>
          </a:p>
        </p:txBody>
      </p:sp>
    </p:spTree>
    <p:extLst>
      <p:ext uri="{BB962C8B-B14F-4D97-AF65-F5344CB8AC3E}">
        <p14:creationId xmlns:p14="http://schemas.microsoft.com/office/powerpoint/2010/main" val="25919225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808" r="59188" b="8137"/>
          <a:stretch/>
        </p:blipFill>
        <p:spPr bwMode="auto">
          <a:xfrm>
            <a:off x="30460" y="1124744"/>
            <a:ext cx="8790012" cy="52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9512" y="332656"/>
            <a:ext cx="3744416" cy="461665"/>
          </a:xfrm>
          <a:prstGeom prst="rect">
            <a:avLst/>
          </a:prstGeom>
        </p:spPr>
        <p:txBody>
          <a:bodyPr wrap="square">
            <a:spAutoFit/>
          </a:bodyPr>
          <a:lstStyle/>
          <a:p>
            <a:r>
              <a:rPr lang="en-AU" dirty="0">
                <a:solidFill>
                  <a:srgbClr val="002060"/>
                </a:solidFill>
              </a:rPr>
              <a:t>http://</a:t>
            </a:r>
            <a:r>
              <a:rPr lang="en-AU" dirty="0" smtClean="0">
                <a:solidFill>
                  <a:srgbClr val="002060"/>
                </a:solidFill>
              </a:rPr>
              <a:t>imos.aodn.org.au/</a:t>
            </a:r>
            <a:endParaRPr lang="en-AU" dirty="0">
              <a:solidFill>
                <a:srgbClr val="002060"/>
              </a:solidFill>
            </a:endParaRPr>
          </a:p>
        </p:txBody>
      </p:sp>
    </p:spTree>
    <p:extLst>
      <p:ext uri="{BB962C8B-B14F-4D97-AF65-F5344CB8AC3E}">
        <p14:creationId xmlns:p14="http://schemas.microsoft.com/office/powerpoint/2010/main" val="7005019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639" t="14160" r="4737" b="17637"/>
          <a:stretch/>
        </p:blipFill>
        <p:spPr>
          <a:xfrm>
            <a:off x="23216" y="1628800"/>
            <a:ext cx="9125574" cy="4104456"/>
          </a:xfrm>
          <a:prstGeom prst="rect">
            <a:avLst/>
          </a:prstGeom>
        </p:spPr>
      </p:pic>
      <p:sp>
        <p:nvSpPr>
          <p:cNvPr id="3" name="Rectangle 2"/>
          <p:cNvSpPr/>
          <p:nvPr/>
        </p:nvSpPr>
        <p:spPr>
          <a:xfrm>
            <a:off x="178024" y="260647"/>
            <a:ext cx="6552728" cy="1200329"/>
          </a:xfrm>
          <a:prstGeom prst="rect">
            <a:avLst/>
          </a:prstGeom>
        </p:spPr>
        <p:txBody>
          <a:bodyPr wrap="square">
            <a:spAutoFit/>
          </a:bodyPr>
          <a:lstStyle/>
          <a:p>
            <a:r>
              <a:rPr lang="en-AU" sz="3600" dirty="0" err="1" smtClean="0"/>
              <a:t>Peddies</a:t>
            </a:r>
            <a:r>
              <a:rPr lang="en-AU" sz="3600" dirty="0" smtClean="0"/>
              <a:t>: ‘Petite’ eddies</a:t>
            </a:r>
          </a:p>
          <a:p>
            <a:r>
              <a:rPr lang="en-AU" sz="3600" dirty="0" smtClean="0"/>
              <a:t>(sub-</a:t>
            </a:r>
            <a:r>
              <a:rPr lang="en-AU" sz="3600" dirty="0" err="1" smtClean="0"/>
              <a:t>meso</a:t>
            </a:r>
            <a:r>
              <a:rPr lang="en-AU" sz="3600" dirty="0" smtClean="0"/>
              <a:t> scale eddies)</a:t>
            </a:r>
            <a:endParaRPr lang="en-AU" sz="3600" dirty="0"/>
          </a:p>
        </p:txBody>
      </p:sp>
    </p:spTree>
    <p:extLst>
      <p:ext uri="{BB962C8B-B14F-4D97-AF65-F5344CB8AC3E}">
        <p14:creationId xmlns:p14="http://schemas.microsoft.com/office/powerpoint/2010/main" val="5968978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00418T063000_MODIS_WERA_GDOP_60perc_33LP.gif"/>
          <p:cNvPicPr>
            <a:picLocks noChangeAspect="1"/>
          </p:cNvPicPr>
          <p:nvPr/>
        </p:nvPicPr>
        <p:blipFill>
          <a:blip r:embed="rId2" cstate="print"/>
          <a:srcRect l="8662" t="18294" r="4714" b="21051"/>
          <a:stretch>
            <a:fillRect/>
          </a:stretch>
        </p:blipFill>
        <p:spPr>
          <a:xfrm>
            <a:off x="0" y="1643608"/>
            <a:ext cx="9144000" cy="3657600"/>
          </a:xfrm>
          <a:prstGeom prst="rect">
            <a:avLst/>
          </a:prstGeom>
        </p:spPr>
      </p:pic>
      <p:sp>
        <p:nvSpPr>
          <p:cNvPr id="4" name="Rectangle 3"/>
          <p:cNvSpPr/>
          <p:nvPr/>
        </p:nvSpPr>
        <p:spPr>
          <a:xfrm>
            <a:off x="178024" y="260647"/>
            <a:ext cx="6552728" cy="646331"/>
          </a:xfrm>
          <a:prstGeom prst="rect">
            <a:avLst/>
          </a:prstGeom>
        </p:spPr>
        <p:txBody>
          <a:bodyPr wrap="square">
            <a:spAutoFit/>
          </a:bodyPr>
          <a:lstStyle/>
          <a:p>
            <a:r>
              <a:rPr lang="en-AU" sz="3600" dirty="0" smtClean="0"/>
              <a:t>‘Petite’ eddies</a:t>
            </a:r>
            <a:endParaRPr lang="en-AU" sz="3600" dirty="0"/>
          </a:p>
        </p:txBody>
      </p:sp>
    </p:spTree>
    <p:extLst>
      <p:ext uri="{BB962C8B-B14F-4D97-AF65-F5344CB8AC3E}">
        <p14:creationId xmlns:p14="http://schemas.microsoft.com/office/powerpoint/2010/main" val="10664932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00419T063000_MODIS_WERA_GDOP_60perc_33LP.gif"/>
          <p:cNvPicPr>
            <a:picLocks noChangeAspect="1"/>
          </p:cNvPicPr>
          <p:nvPr/>
        </p:nvPicPr>
        <p:blipFill>
          <a:blip r:embed="rId2" cstate="print"/>
          <a:srcRect l="9051" t="18294" r="5113" b="22430"/>
          <a:stretch>
            <a:fillRect/>
          </a:stretch>
        </p:blipFill>
        <p:spPr>
          <a:xfrm>
            <a:off x="-1" y="1628800"/>
            <a:ext cx="9126595" cy="3600400"/>
          </a:xfrm>
          <a:prstGeom prst="rect">
            <a:avLst/>
          </a:prstGeom>
        </p:spPr>
      </p:pic>
      <p:sp>
        <p:nvSpPr>
          <p:cNvPr id="3" name="Rectangle 2"/>
          <p:cNvSpPr/>
          <p:nvPr/>
        </p:nvSpPr>
        <p:spPr>
          <a:xfrm>
            <a:off x="178024" y="260647"/>
            <a:ext cx="6552728" cy="646331"/>
          </a:xfrm>
          <a:prstGeom prst="rect">
            <a:avLst/>
          </a:prstGeom>
        </p:spPr>
        <p:txBody>
          <a:bodyPr wrap="square">
            <a:spAutoFit/>
          </a:bodyPr>
          <a:lstStyle/>
          <a:p>
            <a:r>
              <a:rPr lang="en-AU" sz="3600" dirty="0" smtClean="0"/>
              <a:t>‘Petite’ eddies</a:t>
            </a:r>
            <a:endParaRPr lang="en-AU" sz="3600" dirty="0"/>
          </a:p>
        </p:txBody>
      </p:sp>
    </p:spTree>
    <p:extLst>
      <p:ext uri="{BB962C8B-B14F-4D97-AF65-F5344CB8AC3E}">
        <p14:creationId xmlns:p14="http://schemas.microsoft.com/office/powerpoint/2010/main" val="10664932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150" t="2883" r="14936" b="6840"/>
          <a:stretch/>
        </p:blipFill>
        <p:spPr>
          <a:xfrm>
            <a:off x="1403648" y="1052736"/>
            <a:ext cx="5904656" cy="5719861"/>
          </a:xfrm>
          <a:prstGeom prst="rect">
            <a:avLst/>
          </a:prstGeom>
        </p:spPr>
      </p:pic>
      <p:sp>
        <p:nvSpPr>
          <p:cNvPr id="3" name="Rectangle 2"/>
          <p:cNvSpPr/>
          <p:nvPr/>
        </p:nvSpPr>
        <p:spPr>
          <a:xfrm>
            <a:off x="178024" y="116632"/>
            <a:ext cx="6552728" cy="646331"/>
          </a:xfrm>
          <a:prstGeom prst="rect">
            <a:avLst/>
          </a:prstGeom>
        </p:spPr>
        <p:txBody>
          <a:bodyPr wrap="square">
            <a:spAutoFit/>
          </a:bodyPr>
          <a:lstStyle/>
          <a:p>
            <a:r>
              <a:rPr lang="en-AU" sz="3600" dirty="0" smtClean="0">
                <a:solidFill>
                  <a:srgbClr val="002060"/>
                </a:solidFill>
              </a:rPr>
              <a:t>‘Petite’ eddies- 15 Apr</a:t>
            </a:r>
            <a:endParaRPr lang="en-AU" sz="3600" dirty="0">
              <a:solidFill>
                <a:srgbClr val="002060"/>
              </a:solidFill>
            </a:endParaRPr>
          </a:p>
        </p:txBody>
      </p:sp>
      <p:sp>
        <p:nvSpPr>
          <p:cNvPr id="4" name="Oval 3"/>
          <p:cNvSpPr>
            <a:spLocks noChangeAspect="1"/>
          </p:cNvSpPr>
          <p:nvPr/>
        </p:nvSpPr>
        <p:spPr bwMode="auto">
          <a:xfrm>
            <a:off x="4391992" y="3032968"/>
            <a:ext cx="108000" cy="108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Tree>
    <p:extLst>
      <p:ext uri="{BB962C8B-B14F-4D97-AF65-F5344CB8AC3E}">
        <p14:creationId xmlns:p14="http://schemas.microsoft.com/office/powerpoint/2010/main" val="405227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6552728" cy="646331"/>
          </a:xfrm>
          <a:prstGeom prst="rect">
            <a:avLst/>
          </a:prstGeom>
        </p:spPr>
        <p:txBody>
          <a:bodyPr wrap="square">
            <a:spAutoFit/>
          </a:bodyPr>
          <a:lstStyle/>
          <a:p>
            <a:r>
              <a:rPr lang="en-AU" sz="3600" dirty="0" smtClean="0">
                <a:solidFill>
                  <a:srgbClr val="002060"/>
                </a:solidFill>
              </a:rPr>
              <a:t>‘Petite’ eddies- 17 Apr</a:t>
            </a:r>
            <a:endParaRPr lang="en-AU" sz="3600" dirty="0">
              <a:solidFill>
                <a:srgbClr val="002060"/>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302" t="2751" r="14321" b="5973"/>
          <a:stretch/>
        </p:blipFill>
        <p:spPr>
          <a:xfrm>
            <a:off x="1403647" y="1015376"/>
            <a:ext cx="5997277" cy="5835356"/>
          </a:xfrm>
          <a:prstGeom prst="rect">
            <a:avLst/>
          </a:prstGeom>
        </p:spPr>
      </p:pic>
      <p:sp>
        <p:nvSpPr>
          <p:cNvPr id="5" name="Oval 4"/>
          <p:cNvSpPr>
            <a:spLocks noChangeAspect="1"/>
          </p:cNvSpPr>
          <p:nvPr/>
        </p:nvSpPr>
        <p:spPr bwMode="auto">
          <a:xfrm>
            <a:off x="4644008" y="3465016"/>
            <a:ext cx="108000" cy="108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Tree>
    <p:extLst>
      <p:ext uri="{BB962C8B-B14F-4D97-AF65-F5344CB8AC3E}">
        <p14:creationId xmlns:p14="http://schemas.microsoft.com/office/powerpoint/2010/main" val="405227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6552728" cy="646331"/>
          </a:xfrm>
          <a:prstGeom prst="rect">
            <a:avLst/>
          </a:prstGeom>
        </p:spPr>
        <p:txBody>
          <a:bodyPr wrap="square">
            <a:spAutoFit/>
          </a:bodyPr>
          <a:lstStyle/>
          <a:p>
            <a:r>
              <a:rPr lang="en-AU" sz="3600" dirty="0" smtClean="0">
                <a:solidFill>
                  <a:srgbClr val="002060"/>
                </a:solidFill>
              </a:rPr>
              <a:t>‘Petite’ eddies- 18 Apr</a:t>
            </a:r>
            <a:endParaRPr lang="en-AU" sz="3600" dirty="0">
              <a:solidFill>
                <a:srgbClr val="002060"/>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199" t="2751" r="14574" b="6111"/>
          <a:stretch/>
        </p:blipFill>
        <p:spPr>
          <a:xfrm>
            <a:off x="1331640" y="948551"/>
            <a:ext cx="6048672" cy="5888886"/>
          </a:xfrm>
          <a:prstGeom prst="rect">
            <a:avLst/>
          </a:prstGeom>
        </p:spPr>
      </p:pic>
      <p:sp>
        <p:nvSpPr>
          <p:cNvPr id="4" name="Oval 3"/>
          <p:cNvSpPr>
            <a:spLocks noChangeAspect="1"/>
          </p:cNvSpPr>
          <p:nvPr/>
        </p:nvSpPr>
        <p:spPr bwMode="auto">
          <a:xfrm>
            <a:off x="4680024" y="3393008"/>
            <a:ext cx="108000" cy="108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5" name="Oval 4"/>
          <p:cNvSpPr>
            <a:spLocks noChangeAspect="1"/>
          </p:cNvSpPr>
          <p:nvPr/>
        </p:nvSpPr>
        <p:spPr bwMode="auto">
          <a:xfrm>
            <a:off x="4247976" y="2456904"/>
            <a:ext cx="108000" cy="108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Tree>
    <p:extLst>
      <p:ext uri="{BB962C8B-B14F-4D97-AF65-F5344CB8AC3E}">
        <p14:creationId xmlns:p14="http://schemas.microsoft.com/office/powerpoint/2010/main" val="405227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095" t="2361" r="14365" b="5695"/>
          <a:stretch/>
        </p:blipFill>
        <p:spPr>
          <a:xfrm>
            <a:off x="1403648" y="1139949"/>
            <a:ext cx="5837062" cy="5707732"/>
          </a:xfrm>
          <a:prstGeom prst="rect">
            <a:avLst/>
          </a:prstGeom>
        </p:spPr>
      </p:pic>
      <p:sp>
        <p:nvSpPr>
          <p:cNvPr id="4" name="Rectangle 3"/>
          <p:cNvSpPr/>
          <p:nvPr/>
        </p:nvSpPr>
        <p:spPr>
          <a:xfrm>
            <a:off x="0" y="188640"/>
            <a:ext cx="6552728" cy="646331"/>
          </a:xfrm>
          <a:prstGeom prst="rect">
            <a:avLst/>
          </a:prstGeom>
        </p:spPr>
        <p:txBody>
          <a:bodyPr wrap="square">
            <a:spAutoFit/>
          </a:bodyPr>
          <a:lstStyle/>
          <a:p>
            <a:r>
              <a:rPr lang="en-AU" sz="3600" dirty="0" smtClean="0">
                <a:solidFill>
                  <a:srgbClr val="002060"/>
                </a:solidFill>
              </a:rPr>
              <a:t>‘Petite’ eddies- 21 Apr</a:t>
            </a:r>
            <a:endParaRPr lang="en-AU" sz="3600" dirty="0">
              <a:solidFill>
                <a:srgbClr val="002060"/>
              </a:solidFill>
            </a:endParaRPr>
          </a:p>
        </p:txBody>
      </p:sp>
      <p:sp>
        <p:nvSpPr>
          <p:cNvPr id="5" name="Rectangle 4"/>
          <p:cNvSpPr/>
          <p:nvPr/>
        </p:nvSpPr>
        <p:spPr>
          <a:xfrm>
            <a:off x="1932887" y="6021288"/>
            <a:ext cx="2063385" cy="369332"/>
          </a:xfrm>
          <a:prstGeom prst="rect">
            <a:avLst/>
          </a:prstGeom>
          <a:solidFill>
            <a:schemeClr val="bg1"/>
          </a:solidFill>
          <a:ln>
            <a:solidFill>
              <a:srgbClr val="002060"/>
            </a:solidFill>
          </a:ln>
        </p:spPr>
        <p:txBody>
          <a:bodyPr wrap="none">
            <a:spAutoFit/>
          </a:bodyPr>
          <a:lstStyle/>
          <a:p>
            <a:r>
              <a:rPr lang="en-AU" sz="1800" dirty="0" smtClean="0">
                <a:solidFill>
                  <a:srgbClr val="002060"/>
                </a:solidFill>
              </a:rPr>
              <a:t>Timescale ~6 days</a:t>
            </a:r>
            <a:endParaRPr lang="en-AU" sz="1800" dirty="0"/>
          </a:p>
        </p:txBody>
      </p:sp>
    </p:spTree>
    <p:extLst>
      <p:ext uri="{BB962C8B-B14F-4D97-AF65-F5344CB8AC3E}">
        <p14:creationId xmlns:p14="http://schemas.microsoft.com/office/powerpoint/2010/main" val="405227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701" t="13909" r="4935" b="17660"/>
          <a:stretch/>
        </p:blipFill>
        <p:spPr>
          <a:xfrm>
            <a:off x="0" y="1484784"/>
            <a:ext cx="9067985" cy="4104456"/>
          </a:xfrm>
          <a:prstGeom prst="rect">
            <a:avLst/>
          </a:prstGeom>
        </p:spPr>
      </p:pic>
      <p:sp>
        <p:nvSpPr>
          <p:cNvPr id="3" name="Rectangle 2"/>
          <p:cNvSpPr/>
          <p:nvPr/>
        </p:nvSpPr>
        <p:spPr>
          <a:xfrm>
            <a:off x="178024" y="260647"/>
            <a:ext cx="6552728" cy="646331"/>
          </a:xfrm>
          <a:prstGeom prst="rect">
            <a:avLst/>
          </a:prstGeom>
        </p:spPr>
        <p:txBody>
          <a:bodyPr wrap="square">
            <a:spAutoFit/>
          </a:bodyPr>
          <a:lstStyle/>
          <a:p>
            <a:r>
              <a:rPr lang="en-AU" sz="3600" dirty="0" smtClean="0"/>
              <a:t>‘Petite’ eddies: August 2011</a:t>
            </a:r>
            <a:endParaRPr lang="en-AU" sz="3600" dirty="0"/>
          </a:p>
        </p:txBody>
      </p:sp>
    </p:spTree>
    <p:extLst>
      <p:ext uri="{BB962C8B-B14F-4D97-AF65-F5344CB8AC3E}">
        <p14:creationId xmlns:p14="http://schemas.microsoft.com/office/powerpoint/2010/main" val="35342593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8024" y="260647"/>
            <a:ext cx="6552728" cy="646331"/>
          </a:xfrm>
          <a:prstGeom prst="rect">
            <a:avLst/>
          </a:prstGeom>
        </p:spPr>
        <p:txBody>
          <a:bodyPr wrap="square">
            <a:spAutoFit/>
          </a:bodyPr>
          <a:lstStyle/>
          <a:p>
            <a:r>
              <a:rPr lang="en-AU" sz="3600" dirty="0" smtClean="0"/>
              <a:t>‘Petite’ eddies: August 2011</a:t>
            </a:r>
            <a:endParaRPr lang="en-AU" sz="3600" dirty="0"/>
          </a:p>
        </p:txBody>
      </p:sp>
      <p:pic>
        <p:nvPicPr>
          <p:cNvPr id="4" name="Picture 3" descr="20100803T063000_MODIS_WERA_GDOP_60perc_33LP.gif"/>
          <p:cNvPicPr>
            <a:picLocks noChangeAspect="1"/>
          </p:cNvPicPr>
          <p:nvPr/>
        </p:nvPicPr>
        <p:blipFill rotWithShape="1">
          <a:blip r:embed="rId2" cstate="print"/>
          <a:srcRect l="52632" t="19661" r="3947" b="21687"/>
          <a:stretch/>
        </p:blipFill>
        <p:spPr>
          <a:xfrm>
            <a:off x="4249105" y="1038225"/>
            <a:ext cx="4871340" cy="3758927"/>
          </a:xfrm>
          <a:prstGeom prst="rect">
            <a:avLst/>
          </a:prstGeom>
        </p:spPr>
      </p:pic>
      <p:pic>
        <p:nvPicPr>
          <p:cNvPr id="5" name="Picture 4" descr="20100803T063000_MODIS_WERA_GDOP_60perc_33LP.gif"/>
          <p:cNvPicPr>
            <a:picLocks noChangeAspect="1"/>
          </p:cNvPicPr>
          <p:nvPr/>
        </p:nvPicPr>
        <p:blipFill rotWithShape="1">
          <a:blip r:embed="rId2" cstate="print"/>
          <a:srcRect l="9211" t="19661" r="47368" b="21687"/>
          <a:stretch/>
        </p:blipFill>
        <p:spPr>
          <a:xfrm>
            <a:off x="15974" y="1038225"/>
            <a:ext cx="4676487" cy="3758927"/>
          </a:xfrm>
          <a:prstGeom prst="rect">
            <a:avLst/>
          </a:prstGeom>
        </p:spPr>
      </p:pic>
      <p:pic>
        <p:nvPicPr>
          <p:cNvPr id="6" name="Picture 5" descr="20100803T063000_MODIS_WERA_GDOP_60perc_33LP.gif"/>
          <p:cNvPicPr>
            <a:picLocks noChangeAspect="1"/>
          </p:cNvPicPr>
          <p:nvPr/>
        </p:nvPicPr>
        <p:blipFill>
          <a:blip r:embed="rId2" cstate="print"/>
          <a:srcRect l="71695" t="44381" r="18774" b="40788"/>
          <a:stretch>
            <a:fillRect/>
          </a:stretch>
        </p:blipFill>
        <p:spPr>
          <a:xfrm>
            <a:off x="5331296" y="4941168"/>
            <a:ext cx="2016224" cy="1792199"/>
          </a:xfrm>
          <a:prstGeom prst="rect">
            <a:avLst/>
          </a:prstGeom>
        </p:spPr>
      </p:pic>
    </p:spTree>
    <p:extLst>
      <p:ext uri="{BB962C8B-B14F-4D97-AF65-F5344CB8AC3E}">
        <p14:creationId xmlns:p14="http://schemas.microsoft.com/office/powerpoint/2010/main" val="10664932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1849" t="1266" r="1988"/>
          <a:stretch>
            <a:fillRect/>
          </a:stretch>
        </p:blipFill>
        <p:spPr bwMode="auto">
          <a:xfrm>
            <a:off x="178023" y="784319"/>
            <a:ext cx="4033937" cy="6050907"/>
          </a:xfrm>
          <a:prstGeom prst="rect">
            <a:avLst/>
          </a:prstGeom>
          <a:noFill/>
          <a:ln w="9525">
            <a:noFill/>
            <a:miter lim="800000"/>
            <a:headEnd/>
            <a:tailEnd/>
          </a:ln>
        </p:spPr>
      </p:pic>
      <p:pic>
        <p:nvPicPr>
          <p:cNvPr id="3" name="Picture 2" descr="transec_loc.jpg"/>
          <p:cNvPicPr>
            <a:picLocks noChangeAspect="1"/>
          </p:cNvPicPr>
          <p:nvPr/>
        </p:nvPicPr>
        <p:blipFill>
          <a:blip r:embed="rId3" cstate="print"/>
          <a:srcRect l="29520" t="33200" r="20067" b="29000"/>
          <a:stretch>
            <a:fillRect/>
          </a:stretch>
        </p:blipFill>
        <p:spPr>
          <a:xfrm>
            <a:off x="4834896" y="1052736"/>
            <a:ext cx="3840428" cy="2160240"/>
          </a:xfrm>
          <a:prstGeom prst="rect">
            <a:avLst/>
          </a:prstGeom>
          <a:ln>
            <a:solidFill>
              <a:schemeClr val="tx1"/>
            </a:solidFill>
          </a:ln>
        </p:spPr>
      </p:pic>
      <p:pic>
        <p:nvPicPr>
          <p:cNvPr id="5" name="Picture 4" descr="20100803T063000_MODIS_WERA_GDOP_60perc_33LP.gif"/>
          <p:cNvPicPr>
            <a:picLocks noChangeAspect="1"/>
          </p:cNvPicPr>
          <p:nvPr/>
        </p:nvPicPr>
        <p:blipFill>
          <a:blip r:embed="rId4" cstate="print"/>
          <a:srcRect l="71695" t="44381" r="18774" b="40788"/>
          <a:stretch>
            <a:fillRect/>
          </a:stretch>
        </p:blipFill>
        <p:spPr>
          <a:xfrm>
            <a:off x="5940152" y="3350353"/>
            <a:ext cx="2041475" cy="1814644"/>
          </a:xfrm>
          <a:prstGeom prst="rect">
            <a:avLst/>
          </a:prstGeom>
        </p:spPr>
      </p:pic>
      <p:sp>
        <p:nvSpPr>
          <p:cNvPr id="7" name="Rectangle 6"/>
          <p:cNvSpPr/>
          <p:nvPr/>
        </p:nvSpPr>
        <p:spPr>
          <a:xfrm>
            <a:off x="6012160" y="4041068"/>
            <a:ext cx="1152128" cy="93610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Arrow Connector 7"/>
          <p:cNvCxnSpPr/>
          <p:nvPr/>
        </p:nvCxnSpPr>
        <p:spPr>
          <a:xfrm flipH="1" flipV="1">
            <a:off x="4355976" y="4077072"/>
            <a:ext cx="1656184" cy="43204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5496" y="116632"/>
            <a:ext cx="6552728" cy="646331"/>
          </a:xfrm>
          <a:prstGeom prst="rect">
            <a:avLst/>
          </a:prstGeom>
        </p:spPr>
        <p:txBody>
          <a:bodyPr wrap="square">
            <a:spAutoFit/>
          </a:bodyPr>
          <a:lstStyle/>
          <a:p>
            <a:r>
              <a:rPr lang="en-AU" sz="3600" dirty="0" smtClean="0"/>
              <a:t>‘Petite’ eddies</a:t>
            </a:r>
            <a:endParaRPr lang="en-AU" sz="3600" dirty="0"/>
          </a:p>
        </p:txBody>
      </p:sp>
    </p:spTree>
    <p:extLst>
      <p:ext uri="{BB962C8B-B14F-4D97-AF65-F5344CB8AC3E}">
        <p14:creationId xmlns:p14="http://schemas.microsoft.com/office/powerpoint/2010/main" val="38676778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323528" y="908720"/>
            <a:ext cx="7632848" cy="5750557"/>
          </a:xfrm>
          <a:prstGeom prst="rect">
            <a:avLst/>
          </a:prstGeom>
          <a:noFill/>
          <a:ln w="9525">
            <a:noFill/>
            <a:miter lim="800000"/>
            <a:headEnd/>
            <a:tailEnd/>
          </a:ln>
        </p:spPr>
      </p:pic>
      <p:sp>
        <p:nvSpPr>
          <p:cNvPr id="3" name="Rectangle 8"/>
          <p:cNvSpPr>
            <a:spLocks noChangeArrowheads="1"/>
          </p:cNvSpPr>
          <p:nvPr/>
        </p:nvSpPr>
        <p:spPr bwMode="auto">
          <a:xfrm>
            <a:off x="251520" y="116632"/>
            <a:ext cx="2880320" cy="646331"/>
          </a:xfrm>
          <a:prstGeom prst="rect">
            <a:avLst/>
          </a:prstGeom>
          <a:noFill/>
          <a:ln w="9525">
            <a:noFill/>
            <a:miter lim="800000"/>
            <a:headEnd/>
            <a:tailEnd/>
          </a:ln>
        </p:spPr>
        <p:txBody>
          <a:bodyPr wrap="square">
            <a:spAutoFit/>
          </a:bodyPr>
          <a:lstStyle/>
          <a:p>
            <a:r>
              <a:rPr lang="en-AU" sz="3600" dirty="0" smtClean="0">
                <a:solidFill>
                  <a:srgbClr val="002060"/>
                </a:solidFill>
                <a:latin typeface="Georgia" pitchFamily="18" charset="0"/>
              </a:rPr>
              <a:t>Nodes</a:t>
            </a:r>
            <a:endParaRPr lang="en-AU" sz="3600" dirty="0">
              <a:solidFill>
                <a:srgbClr val="002060"/>
              </a:solidFill>
              <a:latin typeface="Georgia"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bondaro\AppData\Local\Microsoft\Windows\Temporary Internet Files\Content.Word\CPHL_TEMP subplots.jpg"/>
          <p:cNvPicPr/>
          <p:nvPr/>
        </p:nvPicPr>
        <p:blipFill rotWithShape="1">
          <a:blip r:embed="rId2">
            <a:extLst>
              <a:ext uri="{28A0092B-C50C-407E-A947-70E740481C1C}">
                <a14:useLocalDpi xmlns:a14="http://schemas.microsoft.com/office/drawing/2010/main" val="0"/>
              </a:ext>
            </a:extLst>
          </a:blip>
          <a:srcRect b="50000"/>
          <a:stretch/>
        </p:blipFill>
        <p:spPr bwMode="auto">
          <a:xfrm>
            <a:off x="273248" y="4941168"/>
            <a:ext cx="7611119" cy="1916832"/>
          </a:xfrm>
          <a:prstGeom prst="rect">
            <a:avLst/>
          </a:prstGeom>
          <a:noFill/>
          <a:ln>
            <a:noFill/>
          </a:ln>
        </p:spPr>
      </p:pic>
      <p:pic>
        <p:nvPicPr>
          <p:cNvPr id="5" name="Picture 2"/>
          <p:cNvPicPr>
            <a:picLocks noChangeAspect="1" noChangeArrowheads="1"/>
          </p:cNvPicPr>
          <p:nvPr/>
        </p:nvPicPr>
        <p:blipFill rotWithShape="1">
          <a:blip r:embed="rId3" cstate="print"/>
          <a:srcRect l="9839" t="2889" r="14708" b="80763"/>
          <a:stretch/>
        </p:blipFill>
        <p:spPr bwMode="auto">
          <a:xfrm flipH="1">
            <a:off x="135765" y="836712"/>
            <a:ext cx="5537001" cy="1752600"/>
          </a:xfrm>
          <a:prstGeom prst="rect">
            <a:avLst/>
          </a:prstGeom>
          <a:noFill/>
          <a:ln w="9525">
            <a:noFill/>
            <a:miter lim="800000"/>
            <a:headEnd/>
            <a:tailEnd/>
          </a:ln>
        </p:spPr>
      </p:pic>
      <p:sp>
        <p:nvSpPr>
          <p:cNvPr id="6" name="Rectangle 5"/>
          <p:cNvSpPr/>
          <p:nvPr/>
        </p:nvSpPr>
        <p:spPr>
          <a:xfrm>
            <a:off x="35496" y="116632"/>
            <a:ext cx="6552728" cy="646331"/>
          </a:xfrm>
          <a:prstGeom prst="rect">
            <a:avLst/>
          </a:prstGeom>
        </p:spPr>
        <p:txBody>
          <a:bodyPr wrap="square">
            <a:spAutoFit/>
          </a:bodyPr>
          <a:lstStyle/>
          <a:p>
            <a:r>
              <a:rPr lang="en-AU" sz="3600" dirty="0" smtClean="0">
                <a:solidFill>
                  <a:srgbClr val="002060"/>
                </a:solidFill>
              </a:rPr>
              <a:t>‘Petite’ eddies</a:t>
            </a:r>
            <a:endParaRPr lang="en-AU" sz="3600" dirty="0">
              <a:solidFill>
                <a:srgbClr val="002060"/>
              </a:solidFill>
            </a:endParaRPr>
          </a:p>
        </p:txBody>
      </p:sp>
      <p:sp>
        <p:nvSpPr>
          <p:cNvPr id="3" name="Rectangle 2"/>
          <p:cNvSpPr/>
          <p:nvPr/>
        </p:nvSpPr>
        <p:spPr>
          <a:xfrm>
            <a:off x="4355976" y="2132856"/>
            <a:ext cx="1367682" cy="338554"/>
          </a:xfrm>
          <a:prstGeom prst="rect">
            <a:avLst/>
          </a:prstGeom>
        </p:spPr>
        <p:txBody>
          <a:bodyPr wrap="none">
            <a:spAutoFit/>
          </a:bodyPr>
          <a:lstStyle/>
          <a:p>
            <a:r>
              <a:rPr lang="en-AU" sz="1600" dirty="0" smtClean="0">
                <a:solidFill>
                  <a:srgbClr val="002060"/>
                </a:solidFill>
              </a:rPr>
              <a:t>Temperature</a:t>
            </a:r>
            <a:endParaRPr lang="en-AU" sz="1600" dirty="0">
              <a:solidFill>
                <a:srgbClr val="002060"/>
              </a:solidFill>
            </a:endParaRPr>
          </a:p>
        </p:txBody>
      </p:sp>
      <p:grpSp>
        <p:nvGrpSpPr>
          <p:cNvPr id="7" name="Group 6"/>
          <p:cNvGrpSpPr/>
          <p:nvPr/>
        </p:nvGrpSpPr>
        <p:grpSpPr>
          <a:xfrm>
            <a:off x="35496" y="2636912"/>
            <a:ext cx="6478446" cy="2376264"/>
            <a:chOff x="181786" y="2636912"/>
            <a:chExt cx="6478446" cy="2376264"/>
          </a:xfrm>
        </p:grpSpPr>
        <p:pic>
          <p:nvPicPr>
            <p:cNvPr id="4" name="Picture 2" descr="D:\WORK\ssurveyor_2010\ADCP_data\peddi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786" y="2636912"/>
              <a:ext cx="6478446" cy="237626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451374" y="4293096"/>
              <a:ext cx="1540806" cy="338554"/>
            </a:xfrm>
            <a:prstGeom prst="rect">
              <a:avLst/>
            </a:prstGeom>
          </p:spPr>
          <p:txBody>
            <a:bodyPr wrap="none">
              <a:spAutoFit/>
            </a:bodyPr>
            <a:lstStyle/>
            <a:p>
              <a:r>
                <a:rPr lang="en-AU" sz="1600" dirty="0" smtClean="0">
                  <a:solidFill>
                    <a:srgbClr val="002060"/>
                  </a:solidFill>
                </a:rPr>
                <a:t>ADCP currents</a:t>
              </a:r>
              <a:endParaRPr lang="en-AU" sz="1600" dirty="0">
                <a:solidFill>
                  <a:srgbClr val="002060"/>
                </a:solidFill>
              </a:endParaRPr>
            </a:p>
          </p:txBody>
        </p:sp>
      </p:grpSp>
      <p:pic>
        <p:nvPicPr>
          <p:cNvPr id="10243" name="Picture 3" descr="D:\WORK\ssurveyor_2010\ADCP_data\surface_adcp.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67" t="5073" r="6302" b="5509"/>
          <a:stretch/>
        </p:blipFill>
        <p:spPr bwMode="auto">
          <a:xfrm>
            <a:off x="6588224" y="986396"/>
            <a:ext cx="2232248" cy="1702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12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496" y="188640"/>
            <a:ext cx="6552728" cy="1200329"/>
          </a:xfrm>
          <a:prstGeom prst="rect">
            <a:avLst/>
          </a:prstGeom>
        </p:spPr>
        <p:txBody>
          <a:bodyPr wrap="square">
            <a:spAutoFit/>
          </a:bodyPr>
          <a:lstStyle/>
          <a:p>
            <a:r>
              <a:rPr lang="en-AU" sz="3600" dirty="0" smtClean="0">
                <a:solidFill>
                  <a:srgbClr val="002060"/>
                </a:solidFill>
              </a:rPr>
              <a:t>Previous </a:t>
            </a:r>
            <a:r>
              <a:rPr lang="en-AU" sz="3600" dirty="0" err="1" smtClean="0">
                <a:solidFill>
                  <a:srgbClr val="002060"/>
                </a:solidFill>
              </a:rPr>
              <a:t>workm</a:t>
            </a:r>
            <a:r>
              <a:rPr lang="en-AU" sz="3600" dirty="0" smtClean="0">
                <a:solidFill>
                  <a:srgbClr val="002060"/>
                </a:solidFill>
              </a:rPr>
              <a:t> – ROMS</a:t>
            </a:r>
          </a:p>
          <a:p>
            <a:r>
              <a:rPr lang="en-AU" sz="3600" dirty="0" smtClean="0">
                <a:solidFill>
                  <a:srgbClr val="002060"/>
                </a:solidFill>
              </a:rPr>
              <a:t>solution</a:t>
            </a:r>
            <a:endParaRPr lang="en-AU" sz="3600" dirty="0">
              <a:solidFill>
                <a:srgbClr val="002060"/>
              </a:solidFill>
            </a:endParaRPr>
          </a:p>
        </p:txBody>
      </p:sp>
      <p:grpSp>
        <p:nvGrpSpPr>
          <p:cNvPr id="7" name="Group 6"/>
          <p:cNvGrpSpPr/>
          <p:nvPr/>
        </p:nvGrpSpPr>
        <p:grpSpPr>
          <a:xfrm>
            <a:off x="264521" y="1916832"/>
            <a:ext cx="8411935" cy="3384376"/>
            <a:chOff x="971600" y="4221088"/>
            <a:chExt cx="6438825" cy="2370658"/>
          </a:xfrm>
        </p:grpSpPr>
        <p:pic>
          <p:nvPicPr>
            <p:cNvPr id="2" name="Picture 2" descr="Case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4221088"/>
              <a:ext cx="6438825" cy="2370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c 5"/>
            <p:cNvSpPr/>
            <p:nvPr/>
          </p:nvSpPr>
          <p:spPr bwMode="auto">
            <a:xfrm rot="1487911">
              <a:off x="2839655" y="4961888"/>
              <a:ext cx="198858" cy="145376"/>
            </a:xfrm>
            <a:prstGeom prst="arc">
              <a:avLst>
                <a:gd name="adj1" fmla="val 16200000"/>
                <a:gd name="adj2" fmla="val 13857864"/>
              </a:avLst>
            </a:prstGeom>
            <a:no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grpSp>
      <p:sp>
        <p:nvSpPr>
          <p:cNvPr id="12" name="Rectangle 11"/>
          <p:cNvSpPr/>
          <p:nvPr/>
        </p:nvSpPr>
        <p:spPr>
          <a:xfrm>
            <a:off x="317426" y="5603009"/>
            <a:ext cx="2678938" cy="461665"/>
          </a:xfrm>
          <a:prstGeom prst="rect">
            <a:avLst/>
          </a:prstGeom>
        </p:spPr>
        <p:txBody>
          <a:bodyPr wrap="none">
            <a:spAutoFit/>
          </a:bodyPr>
          <a:lstStyle/>
          <a:p>
            <a:r>
              <a:rPr lang="en-AU" dirty="0" smtClean="0">
                <a:solidFill>
                  <a:srgbClr val="002060"/>
                </a:solidFill>
              </a:rPr>
              <a:t>Rennie et al. 2009</a:t>
            </a:r>
            <a:endParaRPr lang="en-AU" dirty="0">
              <a:solidFill>
                <a:srgbClr val="002060"/>
              </a:solidFill>
            </a:endParaRPr>
          </a:p>
        </p:txBody>
      </p:sp>
    </p:spTree>
    <p:extLst>
      <p:ext uri="{BB962C8B-B14F-4D97-AF65-F5344CB8AC3E}">
        <p14:creationId xmlns:p14="http://schemas.microsoft.com/office/powerpoint/2010/main" val="3847113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adar_august_201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8650" y="0"/>
            <a:ext cx="7886700" cy="6858000"/>
          </a:xfrm>
          <a:prstGeom prst="rect">
            <a:avLst/>
          </a:prstGeom>
        </p:spPr>
      </p:pic>
    </p:spTree>
    <p:extLst>
      <p:ext uri="{BB962C8B-B14F-4D97-AF65-F5344CB8AC3E}">
        <p14:creationId xmlns:p14="http://schemas.microsoft.com/office/powerpoint/2010/main" val="3471888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345" t="4257" r="61266" b="11040"/>
          <a:stretch/>
        </p:blipFill>
        <p:spPr bwMode="auto">
          <a:xfrm>
            <a:off x="1043608" y="1023544"/>
            <a:ext cx="6552728" cy="5699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5496" y="188640"/>
            <a:ext cx="6552728" cy="646331"/>
          </a:xfrm>
          <a:prstGeom prst="rect">
            <a:avLst/>
          </a:prstGeom>
        </p:spPr>
        <p:txBody>
          <a:bodyPr wrap="square">
            <a:spAutoFit/>
          </a:bodyPr>
          <a:lstStyle/>
          <a:p>
            <a:r>
              <a:rPr lang="en-AU" sz="3600" dirty="0" smtClean="0">
                <a:solidFill>
                  <a:srgbClr val="002060"/>
                </a:solidFill>
              </a:rPr>
              <a:t>Particle tracking</a:t>
            </a:r>
            <a:endParaRPr lang="en-AU" sz="3600" dirty="0">
              <a:solidFill>
                <a:srgbClr val="002060"/>
              </a:solidFill>
            </a:endParaRPr>
          </a:p>
        </p:txBody>
      </p:sp>
    </p:spTree>
    <p:extLst>
      <p:ext uri="{BB962C8B-B14F-4D97-AF65-F5344CB8AC3E}">
        <p14:creationId xmlns:p14="http://schemas.microsoft.com/office/powerpoint/2010/main" val="19472580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g_HFRedd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62" t="18738" r="8074" b="16276"/>
          <a:stretch/>
        </p:blipFill>
        <p:spPr bwMode="auto">
          <a:xfrm>
            <a:off x="2153444" y="1326815"/>
            <a:ext cx="4285853" cy="24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eddy_track_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428" y="3747095"/>
            <a:ext cx="3960440" cy="297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eddy_tr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3619363"/>
            <a:ext cx="4130748" cy="309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5496" y="116632"/>
            <a:ext cx="6552728" cy="646331"/>
          </a:xfrm>
          <a:prstGeom prst="rect">
            <a:avLst/>
          </a:prstGeom>
        </p:spPr>
        <p:txBody>
          <a:bodyPr wrap="square">
            <a:spAutoFit/>
          </a:bodyPr>
          <a:lstStyle/>
          <a:p>
            <a:r>
              <a:rPr lang="en-AU" sz="3600" dirty="0" smtClean="0">
                <a:solidFill>
                  <a:srgbClr val="002060"/>
                </a:solidFill>
              </a:rPr>
              <a:t>Automated eddy tracking</a:t>
            </a:r>
            <a:endParaRPr lang="en-AU" sz="3600" dirty="0">
              <a:solidFill>
                <a:srgbClr val="002060"/>
              </a:solidFill>
            </a:endParaRPr>
          </a:p>
        </p:txBody>
      </p:sp>
      <p:sp>
        <p:nvSpPr>
          <p:cNvPr id="6" name="Rectangle 5"/>
          <p:cNvSpPr/>
          <p:nvPr/>
        </p:nvSpPr>
        <p:spPr>
          <a:xfrm>
            <a:off x="166091" y="764704"/>
            <a:ext cx="2893741" cy="461665"/>
          </a:xfrm>
          <a:prstGeom prst="rect">
            <a:avLst/>
          </a:prstGeom>
        </p:spPr>
        <p:txBody>
          <a:bodyPr wrap="none">
            <a:spAutoFit/>
          </a:bodyPr>
          <a:lstStyle/>
          <a:p>
            <a:r>
              <a:rPr lang="en-AU" dirty="0" err="1" smtClean="0">
                <a:solidFill>
                  <a:srgbClr val="002060"/>
                </a:solidFill>
              </a:rPr>
              <a:t>Nencioli</a:t>
            </a:r>
            <a:r>
              <a:rPr lang="en-AU" dirty="0" smtClean="0">
                <a:solidFill>
                  <a:srgbClr val="002060"/>
                </a:solidFill>
              </a:rPr>
              <a:t> et al., 2010</a:t>
            </a:r>
            <a:endParaRPr lang="en-AU" dirty="0"/>
          </a:p>
        </p:txBody>
      </p:sp>
    </p:spTree>
    <p:extLst>
      <p:ext uri="{BB962C8B-B14F-4D97-AF65-F5344CB8AC3E}">
        <p14:creationId xmlns:p14="http://schemas.microsoft.com/office/powerpoint/2010/main" val="177538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72" t="2420" r="15481" b="6022"/>
          <a:stretch/>
        </p:blipFill>
        <p:spPr bwMode="auto">
          <a:xfrm>
            <a:off x="1331640" y="1002230"/>
            <a:ext cx="5994401" cy="583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5496" y="188640"/>
            <a:ext cx="6552728" cy="646331"/>
          </a:xfrm>
          <a:prstGeom prst="rect">
            <a:avLst/>
          </a:prstGeom>
        </p:spPr>
        <p:txBody>
          <a:bodyPr wrap="square">
            <a:spAutoFit/>
          </a:bodyPr>
          <a:lstStyle/>
          <a:p>
            <a:r>
              <a:rPr lang="en-AU" sz="3600" dirty="0" smtClean="0">
                <a:solidFill>
                  <a:srgbClr val="002060"/>
                </a:solidFill>
              </a:rPr>
              <a:t>Automated eddy tracking</a:t>
            </a:r>
            <a:endParaRPr lang="en-AU" sz="3600" dirty="0">
              <a:solidFill>
                <a:srgbClr val="002060"/>
              </a:solidFill>
            </a:endParaRPr>
          </a:p>
        </p:txBody>
      </p:sp>
    </p:spTree>
    <p:extLst>
      <p:ext uri="{BB962C8B-B14F-4D97-AF65-F5344CB8AC3E}">
        <p14:creationId xmlns:p14="http://schemas.microsoft.com/office/powerpoint/2010/main" val="5734817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334" t="2409" r="14423" b="5546"/>
          <a:stretch/>
        </p:blipFill>
        <p:spPr bwMode="auto">
          <a:xfrm>
            <a:off x="1475656" y="1126333"/>
            <a:ext cx="5794716" cy="561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5496" y="188640"/>
            <a:ext cx="6552728" cy="646331"/>
          </a:xfrm>
          <a:prstGeom prst="rect">
            <a:avLst/>
          </a:prstGeom>
        </p:spPr>
        <p:txBody>
          <a:bodyPr wrap="square">
            <a:spAutoFit/>
          </a:bodyPr>
          <a:lstStyle/>
          <a:p>
            <a:r>
              <a:rPr lang="en-AU" sz="3600" dirty="0" smtClean="0">
                <a:solidFill>
                  <a:srgbClr val="002060"/>
                </a:solidFill>
              </a:rPr>
              <a:t>Automated eddy tracking</a:t>
            </a:r>
            <a:endParaRPr lang="en-AU" sz="3600" dirty="0">
              <a:solidFill>
                <a:srgbClr val="002060"/>
              </a:solidFill>
            </a:endParaRPr>
          </a:p>
        </p:txBody>
      </p:sp>
    </p:spTree>
    <p:extLst>
      <p:ext uri="{BB962C8B-B14F-4D97-AF65-F5344CB8AC3E}">
        <p14:creationId xmlns:p14="http://schemas.microsoft.com/office/powerpoint/2010/main" val="8634605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700" t="2463" r="15149" b="5708"/>
          <a:stretch/>
        </p:blipFill>
        <p:spPr bwMode="auto">
          <a:xfrm>
            <a:off x="1259632" y="952494"/>
            <a:ext cx="6015270" cy="590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5496" y="188640"/>
            <a:ext cx="6552728" cy="646331"/>
          </a:xfrm>
          <a:prstGeom prst="rect">
            <a:avLst/>
          </a:prstGeom>
        </p:spPr>
        <p:txBody>
          <a:bodyPr wrap="square">
            <a:spAutoFit/>
          </a:bodyPr>
          <a:lstStyle/>
          <a:p>
            <a:r>
              <a:rPr lang="en-AU" sz="3600" dirty="0" smtClean="0">
                <a:solidFill>
                  <a:srgbClr val="002060"/>
                </a:solidFill>
              </a:rPr>
              <a:t>Automated eddy tracking</a:t>
            </a:r>
            <a:endParaRPr lang="en-AU" sz="3600" dirty="0">
              <a:solidFill>
                <a:srgbClr val="002060"/>
              </a:solidFill>
            </a:endParaRPr>
          </a:p>
        </p:txBody>
      </p:sp>
    </p:spTree>
    <p:extLst>
      <p:ext uri="{BB962C8B-B14F-4D97-AF65-F5344CB8AC3E}">
        <p14:creationId xmlns:p14="http://schemas.microsoft.com/office/powerpoint/2010/main" val="8634605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mp;WesperanceWA.png"/>
          <p:cNvPicPr>
            <a:picLocks noChangeAspect="1"/>
          </p:cNvPicPr>
          <p:nvPr/>
        </p:nvPicPr>
        <p:blipFill>
          <a:blip r:embed="rId2" cstate="print"/>
          <a:stretch>
            <a:fillRect/>
          </a:stretch>
        </p:blipFill>
        <p:spPr>
          <a:xfrm>
            <a:off x="1619672" y="1268760"/>
            <a:ext cx="5616624" cy="5466489"/>
          </a:xfrm>
          <a:prstGeom prst="rect">
            <a:avLst/>
          </a:prstGeom>
        </p:spPr>
      </p:pic>
      <p:sp>
        <p:nvSpPr>
          <p:cNvPr id="3" name="Rectangle 2"/>
          <p:cNvSpPr/>
          <p:nvPr/>
        </p:nvSpPr>
        <p:spPr>
          <a:xfrm>
            <a:off x="107504" y="262389"/>
            <a:ext cx="6552728" cy="646331"/>
          </a:xfrm>
          <a:prstGeom prst="rect">
            <a:avLst/>
          </a:prstGeom>
        </p:spPr>
        <p:txBody>
          <a:bodyPr wrap="square">
            <a:spAutoFit/>
          </a:bodyPr>
          <a:lstStyle/>
          <a:p>
            <a:r>
              <a:rPr lang="en-AU" sz="3600" dirty="0" smtClean="0"/>
              <a:t>Continental Shelf Waves</a:t>
            </a:r>
            <a:endParaRPr lang="en-AU" sz="3600" dirty="0"/>
          </a:p>
        </p:txBody>
      </p:sp>
    </p:spTree>
    <p:extLst>
      <p:ext uri="{BB962C8B-B14F-4D97-AF65-F5344CB8AC3E}">
        <p14:creationId xmlns:p14="http://schemas.microsoft.com/office/powerpoint/2010/main" val="36985823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217578"/>
            <a:ext cx="7487388" cy="5616624"/>
          </a:xfrm>
          <a:prstGeom prst="rect">
            <a:avLst/>
          </a:prstGeom>
        </p:spPr>
      </p:pic>
      <p:sp>
        <p:nvSpPr>
          <p:cNvPr id="3" name="Rectangle 1026"/>
          <p:cNvSpPr>
            <a:spLocks noChangeArrowheads="1"/>
          </p:cNvSpPr>
          <p:nvPr/>
        </p:nvSpPr>
        <p:spPr bwMode="auto">
          <a:xfrm>
            <a:off x="107504" y="175068"/>
            <a:ext cx="6973887" cy="646331"/>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r>
              <a:rPr lang="en-US" sz="3600" dirty="0" smtClean="0">
                <a:solidFill>
                  <a:srgbClr val="002060"/>
                </a:solidFill>
              </a:rPr>
              <a:t>TC Jacob - 1996</a:t>
            </a:r>
            <a:endParaRPr lang="en-US" dirty="0">
              <a:solidFill>
                <a:srgbClr val="002060"/>
              </a:solidFill>
            </a:endParaRPr>
          </a:p>
        </p:txBody>
      </p:sp>
    </p:spTree>
    <p:extLst>
      <p:ext uri="{BB962C8B-B14F-4D97-AF65-F5344CB8AC3E}">
        <p14:creationId xmlns:p14="http://schemas.microsoft.com/office/powerpoint/2010/main" val="3938753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ChangeArrowheads="1"/>
          </p:cNvSpPr>
          <p:nvPr/>
        </p:nvSpPr>
        <p:spPr bwMode="auto">
          <a:xfrm>
            <a:off x="214313" y="1492756"/>
            <a:ext cx="8501062" cy="584775"/>
          </a:xfrm>
          <a:prstGeom prst="rect">
            <a:avLst/>
          </a:prstGeom>
          <a:noFill/>
          <a:ln w="9525">
            <a:noFill/>
            <a:miter lim="800000"/>
            <a:headEnd/>
            <a:tailEnd/>
          </a:ln>
          <a:effectLst/>
        </p:spPr>
        <p:txBody>
          <a:bodyPr anchor="ctr">
            <a:spAutoFit/>
          </a:bodyPr>
          <a:lstStyle/>
          <a:p>
            <a:pPr eaLnBrk="0" hangingPunct="0">
              <a:defRPr/>
            </a:pPr>
            <a:r>
              <a:rPr lang="en-US" sz="3200" dirty="0">
                <a:latin typeface="+mj-lt"/>
              </a:rPr>
              <a:t>Node Science and Implementation </a:t>
            </a:r>
            <a:r>
              <a:rPr lang="en-US" sz="3200" dirty="0" smtClean="0">
                <a:latin typeface="+mj-lt"/>
              </a:rPr>
              <a:t>Plan</a:t>
            </a:r>
            <a:endParaRPr lang="en-AU" sz="3200" dirty="0">
              <a:latin typeface="+mj-lt"/>
            </a:endParaRPr>
          </a:p>
        </p:txBody>
      </p:sp>
      <p:pic>
        <p:nvPicPr>
          <p:cNvPr id="4100" name="Picture 3" descr="ozmap.png"/>
          <p:cNvPicPr>
            <a:picLocks noChangeAspect="1"/>
          </p:cNvPicPr>
          <p:nvPr/>
        </p:nvPicPr>
        <p:blipFill>
          <a:blip r:embed="rId2" cstate="print">
            <a:extLst>
              <a:ext uri="{28A0092B-C50C-407E-A947-70E740481C1C}">
                <a14:useLocalDpi xmlns:a14="http://schemas.microsoft.com/office/drawing/2010/main" val="0"/>
              </a:ext>
            </a:extLst>
          </a:blip>
          <a:srcRect l="5882" r="8824" b="5984"/>
          <a:stretch>
            <a:fillRect/>
          </a:stretch>
        </p:blipFill>
        <p:spPr bwMode="auto">
          <a:xfrm>
            <a:off x="357188" y="2286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4"/>
          <p:cNvSpPr>
            <a:spLocks noChangeArrowheads="1"/>
          </p:cNvSpPr>
          <p:nvPr/>
        </p:nvSpPr>
        <p:spPr bwMode="auto">
          <a:xfrm>
            <a:off x="5500688" y="5072063"/>
            <a:ext cx="26606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80975" indent="-180975">
              <a:buFont typeface="Arial" charset="0"/>
              <a:buChar char="•"/>
            </a:pPr>
            <a:r>
              <a:rPr lang="en-AU" sz="2000">
                <a:solidFill>
                  <a:srgbClr val="002060"/>
                </a:solidFill>
              </a:rPr>
              <a:t> ~ 8000 km</a:t>
            </a:r>
          </a:p>
          <a:p>
            <a:pPr marL="180975" indent="-180975">
              <a:buFont typeface="Arial" charset="0"/>
              <a:buChar char="•"/>
            </a:pPr>
            <a:r>
              <a:rPr lang="en-AU" sz="2000">
                <a:solidFill>
                  <a:srgbClr val="002060"/>
                </a:solidFill>
              </a:rPr>
              <a:t> cf 2700 km for EAC</a:t>
            </a:r>
          </a:p>
          <a:p>
            <a:pPr marL="180975" indent="-180975">
              <a:buFont typeface="Arial" charset="0"/>
              <a:buChar char="•"/>
            </a:pPr>
            <a:r>
              <a:rPr lang="en-AU" sz="2000">
                <a:solidFill>
                  <a:srgbClr val="002060"/>
                </a:solidFill>
              </a:rPr>
              <a:t> 2/3 of Australia</a:t>
            </a:r>
            <a:endParaRPr lang="en-AU" sz="2000"/>
          </a:p>
        </p:txBody>
      </p:sp>
      <p:sp>
        <p:nvSpPr>
          <p:cNvPr id="4102" name="Rectangle 5"/>
          <p:cNvSpPr>
            <a:spLocks noChangeArrowheads="1"/>
          </p:cNvSpPr>
          <p:nvPr/>
        </p:nvSpPr>
        <p:spPr bwMode="auto">
          <a:xfrm>
            <a:off x="5500688" y="2214563"/>
            <a:ext cx="2101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AU" sz="2000">
                <a:solidFill>
                  <a:srgbClr val="002060"/>
                </a:solidFill>
              </a:rPr>
              <a:t>Leeuwin Current</a:t>
            </a:r>
          </a:p>
          <a:p>
            <a:r>
              <a:rPr lang="en-AU" sz="2000">
                <a:solidFill>
                  <a:srgbClr val="002060"/>
                </a:solidFill>
              </a:rPr>
              <a:t>‘Influence’</a:t>
            </a:r>
            <a:endParaRPr lang="en-AU" sz="2000"/>
          </a:p>
        </p:txBody>
      </p:sp>
      <p:sp>
        <p:nvSpPr>
          <p:cNvPr id="4103" name="Rectangle 6"/>
          <p:cNvSpPr>
            <a:spLocks noChangeArrowheads="1"/>
          </p:cNvSpPr>
          <p:nvPr/>
        </p:nvSpPr>
        <p:spPr bwMode="auto">
          <a:xfrm>
            <a:off x="5357813" y="3000375"/>
            <a:ext cx="292893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80975" indent="-180975">
              <a:buFont typeface="Arial" charset="0"/>
              <a:buChar char="•"/>
            </a:pPr>
            <a:r>
              <a:rPr lang="en-AU" sz="1800">
                <a:solidFill>
                  <a:srgbClr val="002060"/>
                </a:solidFill>
              </a:rPr>
              <a:t> Seasonal Cycle signal originates from Gulf of Carpentaria</a:t>
            </a:r>
          </a:p>
          <a:p>
            <a:pPr marL="180975" indent="-180975">
              <a:buFont typeface="Arial" charset="0"/>
              <a:buChar char="•"/>
            </a:pPr>
            <a:r>
              <a:rPr lang="en-AU" sz="1800">
                <a:solidFill>
                  <a:srgbClr val="002060"/>
                </a:solidFill>
              </a:rPr>
              <a:t>Inter-annual variation derived from Indonesian Throughflow</a:t>
            </a:r>
          </a:p>
          <a:p>
            <a:pPr marL="180975" indent="-180975"/>
            <a:endParaRPr lang="en-AU" sz="1800">
              <a:solidFill>
                <a:srgbClr val="00206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57" y="260648"/>
            <a:ext cx="5877208" cy="1122949"/>
          </a:xfrm>
          <a:prstGeom prst="rect">
            <a:avLst/>
          </a:prstGeom>
        </p:spPr>
      </p:pic>
    </p:spTree>
    <p:extLst>
      <p:ext uri="{BB962C8B-B14F-4D97-AF65-F5344CB8AC3E}">
        <p14:creationId xmlns:p14="http://schemas.microsoft.com/office/powerpoint/2010/main" val="13873762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cstate="print"/>
          <a:srcRect/>
          <a:stretch>
            <a:fillRect/>
          </a:stretch>
        </p:blipFill>
        <p:spPr bwMode="auto">
          <a:xfrm>
            <a:off x="433374" y="1556792"/>
            <a:ext cx="8243082" cy="4946174"/>
          </a:xfrm>
          <a:prstGeom prst="rect">
            <a:avLst/>
          </a:prstGeom>
          <a:noFill/>
          <a:ln w="9525">
            <a:noFill/>
            <a:miter lim="800000"/>
            <a:headEnd/>
            <a:tailEnd/>
          </a:ln>
        </p:spPr>
      </p:pic>
      <p:grpSp>
        <p:nvGrpSpPr>
          <p:cNvPr id="3" name="Group 19"/>
          <p:cNvGrpSpPr>
            <a:grpSpLocks/>
          </p:cNvGrpSpPr>
          <p:nvPr/>
        </p:nvGrpSpPr>
        <p:grpSpPr bwMode="auto">
          <a:xfrm>
            <a:off x="248067" y="1124744"/>
            <a:ext cx="5038185" cy="4413413"/>
            <a:chOff x="355646" y="1013574"/>
            <a:chExt cx="5498854" cy="5265061"/>
          </a:xfrm>
        </p:grpSpPr>
        <p:sp>
          <p:nvSpPr>
            <p:cNvPr id="4" name="Freeform 6"/>
            <p:cNvSpPr>
              <a:spLocks/>
            </p:cNvSpPr>
            <p:nvPr/>
          </p:nvSpPr>
          <p:spPr bwMode="auto">
            <a:xfrm>
              <a:off x="1983139" y="1819790"/>
              <a:ext cx="388334" cy="4438263"/>
            </a:xfrm>
            <a:custGeom>
              <a:avLst/>
              <a:gdLst>
                <a:gd name="T0" fmla="*/ 95848 w 444631"/>
                <a:gd name="T1" fmla="*/ 0 h 4392891"/>
                <a:gd name="T2" fmla="*/ 58137 w 444631"/>
                <a:gd name="T3" fmla="*/ 1583575 h 4392891"/>
                <a:gd name="T4" fmla="*/ 444673 w 444631"/>
                <a:gd name="T5" fmla="*/ 4392526 h 4392891"/>
                <a:gd name="T6" fmla="*/ 0 60000 65536"/>
                <a:gd name="T7" fmla="*/ 0 60000 65536"/>
                <a:gd name="T8" fmla="*/ 0 60000 65536"/>
                <a:gd name="T9" fmla="*/ 0 w 444631"/>
                <a:gd name="T10" fmla="*/ 0 h 4392891"/>
                <a:gd name="T11" fmla="*/ 444631 w 444631"/>
                <a:gd name="T12" fmla="*/ 4392891 h 4392891"/>
              </a:gdLst>
              <a:ahLst/>
              <a:cxnLst>
                <a:cxn ang="T6">
                  <a:pos x="T0" y="T1"/>
                </a:cxn>
                <a:cxn ang="T7">
                  <a:pos x="T2" y="T3"/>
                </a:cxn>
                <a:cxn ang="T8">
                  <a:pos x="T4" y="T5"/>
                </a:cxn>
              </a:cxnLst>
              <a:rect l="T9" t="T10" r="T11" b="T12"/>
              <a:pathLst>
                <a:path w="444631" h="4392891">
                  <a:moveTo>
                    <a:pt x="95839" y="0"/>
                  </a:moveTo>
                  <a:cubicBezTo>
                    <a:pt x="47919" y="425777"/>
                    <a:pt x="0" y="851555"/>
                    <a:pt x="58132" y="1583703"/>
                  </a:cubicBezTo>
                  <a:cubicBezTo>
                    <a:pt x="116264" y="2315851"/>
                    <a:pt x="280447" y="3354371"/>
                    <a:pt x="444631" y="4392891"/>
                  </a:cubicBezTo>
                </a:path>
              </a:pathLst>
            </a:custGeom>
            <a:noFill/>
            <a:ln w="25400" cap="flat" cmpd="sng" algn="ctr">
              <a:solidFill>
                <a:srgbClr val="FF0000"/>
              </a:solidFill>
              <a:prstDash val="dash"/>
              <a:round/>
              <a:headEnd type="none" w="med" len="med"/>
              <a:tailEnd type="none" w="med" len="med"/>
            </a:ln>
          </p:spPr>
          <p:txBody>
            <a:bodyPr/>
            <a:lstStyle/>
            <a:p>
              <a:endParaRPr lang="en-AU"/>
            </a:p>
          </p:txBody>
        </p:sp>
        <p:sp>
          <p:nvSpPr>
            <p:cNvPr id="5" name="Freeform 7"/>
            <p:cNvSpPr>
              <a:spLocks/>
            </p:cNvSpPr>
            <p:nvPr/>
          </p:nvSpPr>
          <p:spPr bwMode="auto">
            <a:xfrm>
              <a:off x="1288932" y="1845240"/>
              <a:ext cx="406548" cy="4433395"/>
            </a:xfrm>
            <a:custGeom>
              <a:avLst/>
              <a:gdLst>
                <a:gd name="T0" fmla="*/ 95848 w 444631"/>
                <a:gd name="T1" fmla="*/ 0 h 4392891"/>
                <a:gd name="T2" fmla="*/ 58137 w 444631"/>
                <a:gd name="T3" fmla="*/ 1583575 h 4392891"/>
                <a:gd name="T4" fmla="*/ 444673 w 444631"/>
                <a:gd name="T5" fmla="*/ 4392526 h 4392891"/>
                <a:gd name="T6" fmla="*/ 0 60000 65536"/>
                <a:gd name="T7" fmla="*/ 0 60000 65536"/>
                <a:gd name="T8" fmla="*/ 0 60000 65536"/>
                <a:gd name="T9" fmla="*/ 0 w 444631"/>
                <a:gd name="T10" fmla="*/ 0 h 4392891"/>
                <a:gd name="T11" fmla="*/ 444631 w 444631"/>
                <a:gd name="T12" fmla="*/ 4392891 h 4392891"/>
              </a:gdLst>
              <a:ahLst/>
              <a:cxnLst>
                <a:cxn ang="T6">
                  <a:pos x="T0" y="T1"/>
                </a:cxn>
                <a:cxn ang="T7">
                  <a:pos x="T2" y="T3"/>
                </a:cxn>
                <a:cxn ang="T8">
                  <a:pos x="T4" y="T5"/>
                </a:cxn>
              </a:cxnLst>
              <a:rect l="T9" t="T10" r="T11" b="T12"/>
              <a:pathLst>
                <a:path w="444631" h="4392891">
                  <a:moveTo>
                    <a:pt x="95839" y="0"/>
                  </a:moveTo>
                  <a:cubicBezTo>
                    <a:pt x="47919" y="425777"/>
                    <a:pt x="0" y="851555"/>
                    <a:pt x="58132" y="1583703"/>
                  </a:cubicBezTo>
                  <a:cubicBezTo>
                    <a:pt x="116264" y="2315851"/>
                    <a:pt x="280447" y="3354371"/>
                    <a:pt x="444631" y="4392891"/>
                  </a:cubicBezTo>
                </a:path>
              </a:pathLst>
            </a:custGeom>
            <a:noFill/>
            <a:ln w="25400" cap="flat" cmpd="sng" algn="ctr">
              <a:solidFill>
                <a:srgbClr val="FF0000"/>
              </a:solidFill>
              <a:prstDash val="dash"/>
              <a:round/>
              <a:headEnd type="none" w="med" len="med"/>
              <a:tailEnd type="none" w="med" len="med"/>
            </a:ln>
          </p:spPr>
          <p:txBody>
            <a:bodyPr/>
            <a:lstStyle/>
            <a:p>
              <a:endParaRPr lang="en-AU"/>
            </a:p>
          </p:txBody>
        </p:sp>
        <p:sp>
          <p:nvSpPr>
            <p:cNvPr id="6" name="TextBox 5"/>
            <p:cNvSpPr txBox="1"/>
            <p:nvPr/>
          </p:nvSpPr>
          <p:spPr bwMode="auto">
            <a:xfrm>
              <a:off x="355646" y="1013574"/>
              <a:ext cx="5498854" cy="440601"/>
            </a:xfrm>
            <a:prstGeom prst="rect">
              <a:avLst/>
            </a:prstGeom>
            <a:solidFill>
              <a:schemeClr val="bg1"/>
            </a:solidFill>
            <a:ln>
              <a:solidFill>
                <a:srgbClr val="002060"/>
              </a:solidFill>
            </a:ln>
          </p:spPr>
          <p:txBody>
            <a:bodyPr wrap="square">
              <a:spAutoFit/>
            </a:bodyPr>
            <a:lstStyle/>
            <a:p>
              <a:pPr>
                <a:defRPr/>
              </a:pPr>
              <a:r>
                <a:rPr lang="en-AU" sz="1800" dirty="0">
                  <a:solidFill>
                    <a:srgbClr val="FF0000"/>
                  </a:solidFill>
                  <a:latin typeface="+mn-lt"/>
                  <a:ea typeface="ＭＳ Ｐゴシック" charset="-128"/>
                </a:rPr>
                <a:t>Tropical cyclones occur during summer months</a:t>
              </a:r>
            </a:p>
          </p:txBody>
        </p:sp>
      </p:grpSp>
      <p:grpSp>
        <p:nvGrpSpPr>
          <p:cNvPr id="7" name="Group 18"/>
          <p:cNvGrpSpPr>
            <a:grpSpLocks/>
          </p:cNvGrpSpPr>
          <p:nvPr/>
        </p:nvGrpSpPr>
        <p:grpSpPr bwMode="auto">
          <a:xfrm>
            <a:off x="680414" y="3732735"/>
            <a:ext cx="7148175" cy="3117938"/>
            <a:chOff x="835568" y="3419586"/>
            <a:chExt cx="7801235" cy="3719058"/>
          </a:xfrm>
        </p:grpSpPr>
        <p:sp>
          <p:nvSpPr>
            <p:cNvPr id="8" name="Freeform 9"/>
            <p:cNvSpPr>
              <a:spLocks/>
            </p:cNvSpPr>
            <p:nvPr/>
          </p:nvSpPr>
          <p:spPr bwMode="auto">
            <a:xfrm>
              <a:off x="3517319" y="3667248"/>
              <a:ext cx="150812" cy="2592288"/>
            </a:xfrm>
            <a:custGeom>
              <a:avLst/>
              <a:gdLst>
                <a:gd name="T0" fmla="*/ 0 w 150828"/>
                <a:gd name="T1" fmla="*/ 0 h 2592371"/>
                <a:gd name="T2" fmla="*/ 65987 w 150828"/>
                <a:gd name="T3" fmla="*/ 1480011 h 2592371"/>
                <a:gd name="T4" fmla="*/ 150828 w 150828"/>
                <a:gd name="T5" fmla="*/ 2592371 h 2592371"/>
                <a:gd name="T6" fmla="*/ 0 60000 65536"/>
                <a:gd name="T7" fmla="*/ 0 60000 65536"/>
                <a:gd name="T8" fmla="*/ 0 60000 65536"/>
                <a:gd name="T9" fmla="*/ 0 w 150828"/>
                <a:gd name="T10" fmla="*/ 0 h 2592371"/>
                <a:gd name="T11" fmla="*/ 150828 w 150828"/>
                <a:gd name="T12" fmla="*/ 2592371 h 2592371"/>
              </a:gdLst>
              <a:ahLst/>
              <a:cxnLst>
                <a:cxn ang="T6">
                  <a:pos x="T0" y="T1"/>
                </a:cxn>
                <a:cxn ang="T7">
                  <a:pos x="T2" y="T3"/>
                </a:cxn>
                <a:cxn ang="T8">
                  <a:pos x="T4" y="T5"/>
                </a:cxn>
              </a:cxnLst>
              <a:rect l="T9" t="T10" r="T11" b="T12"/>
              <a:pathLst>
                <a:path w="150828" h="2592371">
                  <a:moveTo>
                    <a:pt x="0" y="0"/>
                  </a:moveTo>
                  <a:cubicBezTo>
                    <a:pt x="20424" y="523973"/>
                    <a:pt x="40849" y="1047946"/>
                    <a:pt x="65987" y="1480008"/>
                  </a:cubicBezTo>
                  <a:cubicBezTo>
                    <a:pt x="91125" y="1912070"/>
                    <a:pt x="120976" y="2252220"/>
                    <a:pt x="150828" y="2592371"/>
                  </a:cubicBezTo>
                </a:path>
              </a:pathLst>
            </a:custGeom>
            <a:solidFill>
              <a:schemeClr val="accent1"/>
            </a:solidFill>
            <a:ln w="25400" cap="flat" cmpd="sng" algn="ctr">
              <a:solidFill>
                <a:schemeClr val="accent2">
                  <a:lumMod val="60000"/>
                  <a:lumOff val="40000"/>
                </a:schemeClr>
              </a:solidFill>
              <a:prstDash val="dash"/>
              <a:round/>
              <a:headEnd type="none" w="med" len="med"/>
              <a:tailEnd type="none" w="med" len="med"/>
            </a:ln>
          </p:spPr>
          <p:txBody>
            <a:bodyPr/>
            <a:lstStyle/>
            <a:p>
              <a:pPr>
                <a:defRPr/>
              </a:pPr>
              <a:endParaRPr lang="en-AU"/>
            </a:p>
          </p:txBody>
        </p:sp>
        <p:sp>
          <p:nvSpPr>
            <p:cNvPr id="9" name="Freeform 10"/>
            <p:cNvSpPr>
              <a:spLocks/>
            </p:cNvSpPr>
            <p:nvPr/>
          </p:nvSpPr>
          <p:spPr bwMode="auto">
            <a:xfrm>
              <a:off x="4303184" y="3419586"/>
              <a:ext cx="150813" cy="2817726"/>
            </a:xfrm>
            <a:custGeom>
              <a:avLst/>
              <a:gdLst>
                <a:gd name="T0" fmla="*/ 0 w 150828"/>
                <a:gd name="T1" fmla="*/ 0 h 2592371"/>
                <a:gd name="T2" fmla="*/ 65987 w 150828"/>
                <a:gd name="T3" fmla="*/ 1480011 h 2592371"/>
                <a:gd name="T4" fmla="*/ 150828 w 150828"/>
                <a:gd name="T5" fmla="*/ 2592371 h 2592371"/>
                <a:gd name="T6" fmla="*/ 0 60000 65536"/>
                <a:gd name="T7" fmla="*/ 0 60000 65536"/>
                <a:gd name="T8" fmla="*/ 0 60000 65536"/>
                <a:gd name="T9" fmla="*/ 0 w 150828"/>
                <a:gd name="T10" fmla="*/ 0 h 2592371"/>
                <a:gd name="T11" fmla="*/ 150828 w 150828"/>
                <a:gd name="T12" fmla="*/ 2592371 h 2592371"/>
              </a:gdLst>
              <a:ahLst/>
              <a:cxnLst>
                <a:cxn ang="T6">
                  <a:pos x="T0" y="T1"/>
                </a:cxn>
                <a:cxn ang="T7">
                  <a:pos x="T2" y="T3"/>
                </a:cxn>
                <a:cxn ang="T8">
                  <a:pos x="T4" y="T5"/>
                </a:cxn>
              </a:cxnLst>
              <a:rect l="T9" t="T10" r="T11" b="T12"/>
              <a:pathLst>
                <a:path w="150828" h="2592371">
                  <a:moveTo>
                    <a:pt x="0" y="0"/>
                  </a:moveTo>
                  <a:cubicBezTo>
                    <a:pt x="20424" y="523973"/>
                    <a:pt x="40849" y="1047946"/>
                    <a:pt x="65987" y="1480008"/>
                  </a:cubicBezTo>
                  <a:cubicBezTo>
                    <a:pt x="91125" y="1912070"/>
                    <a:pt x="120976" y="2252220"/>
                    <a:pt x="150828" y="2592371"/>
                  </a:cubicBezTo>
                </a:path>
              </a:pathLst>
            </a:custGeom>
            <a:solidFill>
              <a:schemeClr val="accent1"/>
            </a:solidFill>
            <a:ln w="25400" cap="flat" cmpd="sng" algn="ctr">
              <a:solidFill>
                <a:schemeClr val="accent2">
                  <a:lumMod val="60000"/>
                  <a:lumOff val="40000"/>
                </a:schemeClr>
              </a:solidFill>
              <a:prstDash val="dash"/>
              <a:round/>
              <a:headEnd type="none" w="med" len="med"/>
              <a:tailEnd type="none" w="med" len="med"/>
            </a:ln>
          </p:spPr>
          <p:txBody>
            <a:bodyPr/>
            <a:lstStyle/>
            <a:p>
              <a:pPr>
                <a:defRPr/>
              </a:pPr>
              <a:endParaRPr lang="en-AU"/>
            </a:p>
          </p:txBody>
        </p:sp>
        <p:sp>
          <p:nvSpPr>
            <p:cNvPr id="11" name="Freeform 12"/>
            <p:cNvSpPr>
              <a:spLocks/>
            </p:cNvSpPr>
            <p:nvPr/>
          </p:nvSpPr>
          <p:spPr bwMode="auto">
            <a:xfrm>
              <a:off x="5318451" y="3645024"/>
              <a:ext cx="150812" cy="2592288"/>
            </a:xfrm>
            <a:custGeom>
              <a:avLst/>
              <a:gdLst>
                <a:gd name="T0" fmla="*/ 0 w 150828"/>
                <a:gd name="T1" fmla="*/ 0 h 2592371"/>
                <a:gd name="T2" fmla="*/ 65987 w 150828"/>
                <a:gd name="T3" fmla="*/ 1480011 h 2592371"/>
                <a:gd name="T4" fmla="*/ 150828 w 150828"/>
                <a:gd name="T5" fmla="*/ 2592371 h 2592371"/>
                <a:gd name="T6" fmla="*/ 0 60000 65536"/>
                <a:gd name="T7" fmla="*/ 0 60000 65536"/>
                <a:gd name="T8" fmla="*/ 0 60000 65536"/>
                <a:gd name="T9" fmla="*/ 0 w 150828"/>
                <a:gd name="T10" fmla="*/ 0 h 2592371"/>
                <a:gd name="T11" fmla="*/ 150828 w 150828"/>
                <a:gd name="T12" fmla="*/ 2592371 h 2592371"/>
              </a:gdLst>
              <a:ahLst/>
              <a:cxnLst>
                <a:cxn ang="T6">
                  <a:pos x="T0" y="T1"/>
                </a:cxn>
                <a:cxn ang="T7">
                  <a:pos x="T2" y="T3"/>
                </a:cxn>
                <a:cxn ang="T8">
                  <a:pos x="T4" y="T5"/>
                </a:cxn>
              </a:cxnLst>
              <a:rect l="T9" t="T10" r="T11" b="T12"/>
              <a:pathLst>
                <a:path w="150828" h="2592371">
                  <a:moveTo>
                    <a:pt x="0" y="0"/>
                  </a:moveTo>
                  <a:cubicBezTo>
                    <a:pt x="20424" y="523973"/>
                    <a:pt x="40849" y="1047946"/>
                    <a:pt x="65987" y="1480008"/>
                  </a:cubicBezTo>
                  <a:cubicBezTo>
                    <a:pt x="91125" y="1912070"/>
                    <a:pt x="120976" y="2252220"/>
                    <a:pt x="150828" y="2592371"/>
                  </a:cubicBezTo>
                </a:path>
              </a:pathLst>
            </a:custGeom>
            <a:solidFill>
              <a:schemeClr val="accent1"/>
            </a:solidFill>
            <a:ln w="25400" cap="flat" cmpd="sng" algn="ctr">
              <a:solidFill>
                <a:schemeClr val="accent2">
                  <a:lumMod val="60000"/>
                  <a:lumOff val="40000"/>
                </a:schemeClr>
              </a:solidFill>
              <a:prstDash val="dash"/>
              <a:round/>
              <a:headEnd type="none" w="med" len="med"/>
              <a:tailEnd type="none" w="med" len="med"/>
            </a:ln>
          </p:spPr>
          <p:txBody>
            <a:bodyPr/>
            <a:lstStyle/>
            <a:p>
              <a:pPr>
                <a:defRPr/>
              </a:pPr>
              <a:endParaRPr lang="en-AU"/>
            </a:p>
          </p:txBody>
        </p:sp>
        <p:sp>
          <p:nvSpPr>
            <p:cNvPr id="12" name="TextBox 11"/>
            <p:cNvSpPr txBox="1"/>
            <p:nvPr/>
          </p:nvSpPr>
          <p:spPr bwMode="auto">
            <a:xfrm>
              <a:off x="835568" y="6698107"/>
              <a:ext cx="7801235" cy="440537"/>
            </a:xfrm>
            <a:prstGeom prst="rect">
              <a:avLst/>
            </a:prstGeom>
            <a:solidFill>
              <a:schemeClr val="bg1"/>
            </a:solidFill>
            <a:ln>
              <a:solidFill>
                <a:srgbClr val="002060"/>
              </a:solidFill>
            </a:ln>
          </p:spPr>
          <p:txBody>
            <a:bodyPr wrap="none">
              <a:spAutoFit/>
            </a:bodyPr>
            <a:lstStyle/>
            <a:p>
              <a:pPr>
                <a:defRPr/>
              </a:pPr>
              <a:r>
                <a:rPr lang="en-AU" sz="1800" dirty="0">
                  <a:solidFill>
                    <a:srgbClr val="002060"/>
                  </a:solidFill>
                  <a:latin typeface="+mn-lt"/>
                  <a:ea typeface="ＭＳ Ｐゴシック" charset="-128"/>
                </a:rPr>
                <a:t>Extra-tropical storms occur all year, with more </a:t>
              </a:r>
              <a:r>
                <a:rPr lang="en-AU" sz="1800" dirty="0" smtClean="0">
                  <a:solidFill>
                    <a:srgbClr val="002060"/>
                  </a:solidFill>
                  <a:latin typeface="+mn-lt"/>
                  <a:ea typeface="ＭＳ Ｐゴシック" charset="-128"/>
                </a:rPr>
                <a:t>frequent during </a:t>
              </a:r>
              <a:r>
                <a:rPr lang="en-AU" sz="1800" dirty="0">
                  <a:solidFill>
                    <a:srgbClr val="002060"/>
                  </a:solidFill>
                  <a:latin typeface="+mn-lt"/>
                  <a:ea typeface="ＭＳ Ｐゴシック" charset="-128"/>
                </a:rPr>
                <a:t>winter</a:t>
              </a:r>
            </a:p>
          </p:txBody>
        </p:sp>
        <p:sp>
          <p:nvSpPr>
            <p:cNvPr id="13" name="Freeform 12"/>
            <p:cNvSpPr>
              <a:spLocks/>
            </p:cNvSpPr>
            <p:nvPr/>
          </p:nvSpPr>
          <p:spPr bwMode="auto">
            <a:xfrm>
              <a:off x="5711384" y="3645024"/>
              <a:ext cx="150813" cy="2592288"/>
            </a:xfrm>
            <a:custGeom>
              <a:avLst/>
              <a:gdLst>
                <a:gd name="T0" fmla="*/ 0 w 150828"/>
                <a:gd name="T1" fmla="*/ 0 h 2592371"/>
                <a:gd name="T2" fmla="*/ 65987 w 150828"/>
                <a:gd name="T3" fmla="*/ 1480011 h 2592371"/>
                <a:gd name="T4" fmla="*/ 150828 w 150828"/>
                <a:gd name="T5" fmla="*/ 2592371 h 2592371"/>
                <a:gd name="T6" fmla="*/ 0 60000 65536"/>
                <a:gd name="T7" fmla="*/ 0 60000 65536"/>
                <a:gd name="T8" fmla="*/ 0 60000 65536"/>
                <a:gd name="T9" fmla="*/ 0 w 150828"/>
                <a:gd name="T10" fmla="*/ 0 h 2592371"/>
                <a:gd name="T11" fmla="*/ 150828 w 150828"/>
                <a:gd name="T12" fmla="*/ 2592371 h 2592371"/>
              </a:gdLst>
              <a:ahLst/>
              <a:cxnLst>
                <a:cxn ang="T6">
                  <a:pos x="T0" y="T1"/>
                </a:cxn>
                <a:cxn ang="T7">
                  <a:pos x="T2" y="T3"/>
                </a:cxn>
                <a:cxn ang="T8">
                  <a:pos x="T4" y="T5"/>
                </a:cxn>
              </a:cxnLst>
              <a:rect l="T9" t="T10" r="T11" b="T12"/>
              <a:pathLst>
                <a:path w="150828" h="2592371">
                  <a:moveTo>
                    <a:pt x="0" y="0"/>
                  </a:moveTo>
                  <a:cubicBezTo>
                    <a:pt x="20424" y="523973"/>
                    <a:pt x="40849" y="1047946"/>
                    <a:pt x="65987" y="1480008"/>
                  </a:cubicBezTo>
                  <a:cubicBezTo>
                    <a:pt x="91125" y="1912070"/>
                    <a:pt x="120976" y="2252220"/>
                    <a:pt x="150828" y="2592371"/>
                  </a:cubicBezTo>
                </a:path>
              </a:pathLst>
            </a:custGeom>
            <a:solidFill>
              <a:schemeClr val="accent1"/>
            </a:solidFill>
            <a:ln w="25400" cap="flat" cmpd="sng" algn="ctr">
              <a:solidFill>
                <a:schemeClr val="accent2">
                  <a:lumMod val="60000"/>
                  <a:lumOff val="40000"/>
                </a:schemeClr>
              </a:solidFill>
              <a:prstDash val="dash"/>
              <a:round/>
              <a:headEnd type="none" w="med" len="med"/>
              <a:tailEnd type="none" w="med" len="med"/>
            </a:ln>
          </p:spPr>
          <p:txBody>
            <a:bodyPr/>
            <a:lstStyle/>
            <a:p>
              <a:pPr>
                <a:defRPr/>
              </a:pPr>
              <a:endParaRPr lang="en-AU"/>
            </a:p>
          </p:txBody>
        </p:sp>
        <p:sp>
          <p:nvSpPr>
            <p:cNvPr id="14" name="Freeform 12"/>
            <p:cNvSpPr>
              <a:spLocks/>
            </p:cNvSpPr>
            <p:nvPr/>
          </p:nvSpPr>
          <p:spPr bwMode="auto">
            <a:xfrm>
              <a:off x="6503613" y="3645024"/>
              <a:ext cx="150812" cy="2592288"/>
            </a:xfrm>
            <a:custGeom>
              <a:avLst/>
              <a:gdLst>
                <a:gd name="T0" fmla="*/ 0 w 150828"/>
                <a:gd name="T1" fmla="*/ 0 h 2592371"/>
                <a:gd name="T2" fmla="*/ 65987 w 150828"/>
                <a:gd name="T3" fmla="*/ 1480011 h 2592371"/>
                <a:gd name="T4" fmla="*/ 150828 w 150828"/>
                <a:gd name="T5" fmla="*/ 2592371 h 2592371"/>
                <a:gd name="T6" fmla="*/ 0 60000 65536"/>
                <a:gd name="T7" fmla="*/ 0 60000 65536"/>
                <a:gd name="T8" fmla="*/ 0 60000 65536"/>
                <a:gd name="T9" fmla="*/ 0 w 150828"/>
                <a:gd name="T10" fmla="*/ 0 h 2592371"/>
                <a:gd name="T11" fmla="*/ 150828 w 150828"/>
                <a:gd name="T12" fmla="*/ 2592371 h 2592371"/>
              </a:gdLst>
              <a:ahLst/>
              <a:cxnLst>
                <a:cxn ang="T6">
                  <a:pos x="T0" y="T1"/>
                </a:cxn>
                <a:cxn ang="T7">
                  <a:pos x="T2" y="T3"/>
                </a:cxn>
                <a:cxn ang="T8">
                  <a:pos x="T4" y="T5"/>
                </a:cxn>
              </a:cxnLst>
              <a:rect l="T9" t="T10" r="T11" b="T12"/>
              <a:pathLst>
                <a:path w="150828" h="2592371">
                  <a:moveTo>
                    <a:pt x="0" y="0"/>
                  </a:moveTo>
                  <a:cubicBezTo>
                    <a:pt x="20424" y="523973"/>
                    <a:pt x="40849" y="1047946"/>
                    <a:pt x="65987" y="1480008"/>
                  </a:cubicBezTo>
                  <a:cubicBezTo>
                    <a:pt x="91125" y="1912070"/>
                    <a:pt x="120976" y="2252220"/>
                    <a:pt x="150828" y="2592371"/>
                  </a:cubicBezTo>
                </a:path>
              </a:pathLst>
            </a:custGeom>
            <a:solidFill>
              <a:schemeClr val="accent1"/>
            </a:solidFill>
            <a:ln w="25400" cap="flat" cmpd="sng" algn="ctr">
              <a:solidFill>
                <a:schemeClr val="accent2">
                  <a:lumMod val="60000"/>
                  <a:lumOff val="40000"/>
                </a:schemeClr>
              </a:solidFill>
              <a:prstDash val="dash"/>
              <a:round/>
              <a:headEnd type="none" w="med" len="med"/>
              <a:tailEnd type="none" w="med" len="med"/>
            </a:ln>
          </p:spPr>
          <p:txBody>
            <a:bodyPr/>
            <a:lstStyle/>
            <a:p>
              <a:pPr>
                <a:defRPr/>
              </a:pPr>
              <a:endParaRPr lang="en-AU"/>
            </a:p>
          </p:txBody>
        </p:sp>
        <p:sp>
          <p:nvSpPr>
            <p:cNvPr id="15" name="Freeform 12"/>
            <p:cNvSpPr>
              <a:spLocks/>
            </p:cNvSpPr>
            <p:nvPr/>
          </p:nvSpPr>
          <p:spPr bwMode="auto">
            <a:xfrm>
              <a:off x="2810038" y="3645024"/>
              <a:ext cx="150813" cy="2592288"/>
            </a:xfrm>
            <a:custGeom>
              <a:avLst/>
              <a:gdLst>
                <a:gd name="T0" fmla="*/ 0 w 150828"/>
                <a:gd name="T1" fmla="*/ 0 h 2592371"/>
                <a:gd name="T2" fmla="*/ 65987 w 150828"/>
                <a:gd name="T3" fmla="*/ 1480011 h 2592371"/>
                <a:gd name="T4" fmla="*/ 150828 w 150828"/>
                <a:gd name="T5" fmla="*/ 2592371 h 2592371"/>
                <a:gd name="T6" fmla="*/ 0 60000 65536"/>
                <a:gd name="T7" fmla="*/ 0 60000 65536"/>
                <a:gd name="T8" fmla="*/ 0 60000 65536"/>
                <a:gd name="T9" fmla="*/ 0 w 150828"/>
                <a:gd name="T10" fmla="*/ 0 h 2592371"/>
                <a:gd name="T11" fmla="*/ 150828 w 150828"/>
                <a:gd name="T12" fmla="*/ 2592371 h 2592371"/>
              </a:gdLst>
              <a:ahLst/>
              <a:cxnLst>
                <a:cxn ang="T6">
                  <a:pos x="T0" y="T1"/>
                </a:cxn>
                <a:cxn ang="T7">
                  <a:pos x="T2" y="T3"/>
                </a:cxn>
                <a:cxn ang="T8">
                  <a:pos x="T4" y="T5"/>
                </a:cxn>
              </a:cxnLst>
              <a:rect l="T9" t="T10" r="T11" b="T12"/>
              <a:pathLst>
                <a:path w="150828" h="2592371">
                  <a:moveTo>
                    <a:pt x="0" y="0"/>
                  </a:moveTo>
                  <a:cubicBezTo>
                    <a:pt x="20424" y="523973"/>
                    <a:pt x="40849" y="1047946"/>
                    <a:pt x="65987" y="1480008"/>
                  </a:cubicBezTo>
                  <a:cubicBezTo>
                    <a:pt x="91125" y="1912070"/>
                    <a:pt x="120976" y="2252220"/>
                    <a:pt x="150828" y="2592371"/>
                  </a:cubicBezTo>
                </a:path>
              </a:pathLst>
            </a:custGeom>
            <a:solidFill>
              <a:schemeClr val="accent1"/>
            </a:solidFill>
            <a:ln w="25400" cap="flat" cmpd="sng" algn="ctr">
              <a:solidFill>
                <a:schemeClr val="accent2">
                  <a:lumMod val="60000"/>
                  <a:lumOff val="40000"/>
                </a:schemeClr>
              </a:solidFill>
              <a:prstDash val="dash"/>
              <a:round/>
              <a:headEnd type="none" w="med" len="med"/>
              <a:tailEnd type="none" w="med" len="med"/>
            </a:ln>
          </p:spPr>
          <p:txBody>
            <a:bodyPr/>
            <a:lstStyle/>
            <a:p>
              <a:pPr>
                <a:defRPr/>
              </a:pPr>
              <a:endParaRPr lang="en-AU"/>
            </a:p>
          </p:txBody>
        </p:sp>
      </p:grpSp>
      <p:sp>
        <p:nvSpPr>
          <p:cNvPr id="16" name="Rectangle 2"/>
          <p:cNvSpPr txBox="1">
            <a:spLocks noChangeArrowheads="1"/>
          </p:cNvSpPr>
          <p:nvPr/>
        </p:nvSpPr>
        <p:spPr bwMode="auto">
          <a:xfrm>
            <a:off x="107504" y="168758"/>
            <a:ext cx="6045277" cy="7306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002060"/>
                </a:solidFill>
                <a:effectLst/>
                <a:uLnTx/>
                <a:uFillTx/>
                <a:latin typeface="+mj-lt"/>
                <a:ea typeface="ＭＳ Ｐゴシック" pitchFamily="34" charset="-128"/>
                <a:cs typeface="ＭＳ Ｐゴシック" charset="-128"/>
              </a:rPr>
              <a:t>Storm Surges &amp; Shelf Waves</a:t>
            </a:r>
          </a:p>
        </p:txBody>
      </p:sp>
      <p:pic>
        <p:nvPicPr>
          <p:cNvPr id="17" name="Picture 16" descr="UWA-CMYK-Block.gif"/>
          <p:cNvPicPr>
            <a:picLocks noChangeAspect="1"/>
          </p:cNvPicPr>
          <p:nvPr/>
        </p:nvPicPr>
        <p:blipFill>
          <a:blip r:embed="rId3" cstate="print"/>
          <a:stretch>
            <a:fillRect/>
          </a:stretch>
        </p:blipFill>
        <p:spPr>
          <a:xfrm>
            <a:off x="6659344" y="163291"/>
            <a:ext cx="2074944" cy="580984"/>
          </a:xfrm>
          <a:prstGeom prst="rect">
            <a:avLst/>
          </a:prstGeom>
          <a:solidFill>
            <a:schemeClr val="bg1"/>
          </a:solidFill>
        </p:spPr>
      </p:pic>
    </p:spTree>
    <p:extLst>
      <p:ext uri="{BB962C8B-B14F-4D97-AF65-F5344CB8AC3E}">
        <p14:creationId xmlns:p14="http://schemas.microsoft.com/office/powerpoint/2010/main" val="110153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9" y="116632"/>
            <a:ext cx="6552728" cy="646331"/>
          </a:xfrm>
          <a:prstGeom prst="rect">
            <a:avLst/>
          </a:prstGeom>
        </p:spPr>
        <p:txBody>
          <a:bodyPr wrap="square">
            <a:spAutoFit/>
          </a:bodyPr>
          <a:lstStyle/>
          <a:p>
            <a:r>
              <a:rPr lang="en-AU" sz="3600" dirty="0" smtClean="0"/>
              <a:t>Continental Shelf Waves</a:t>
            </a:r>
            <a:endParaRPr lang="en-AU" sz="3600" dirty="0"/>
          </a:p>
        </p:txBody>
      </p:sp>
      <p:pic>
        <p:nvPicPr>
          <p:cNvPr id="3" name="Picture 9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602272"/>
            <a:ext cx="8637588" cy="4830763"/>
          </a:xfrm>
          <a:prstGeom prst="rect">
            <a:avLst/>
          </a:prstGeom>
          <a:solidFill>
            <a:schemeClr val="bg1"/>
          </a:solidFill>
          <a:ln w="19050" algn="ctr">
            <a:solidFill>
              <a:schemeClr val="tx1"/>
            </a:solidFill>
            <a:miter lim="800000"/>
            <a:headEnd/>
            <a:tailEnd/>
          </a:ln>
        </p:spPr>
      </p:pic>
      <p:grpSp>
        <p:nvGrpSpPr>
          <p:cNvPr id="4" name="Group 108"/>
          <p:cNvGrpSpPr>
            <a:grpSpLocks/>
          </p:cNvGrpSpPr>
          <p:nvPr/>
        </p:nvGrpSpPr>
        <p:grpSpPr bwMode="auto">
          <a:xfrm>
            <a:off x="2265363" y="1071563"/>
            <a:ext cx="2978942" cy="557212"/>
            <a:chOff x="1427" y="675"/>
            <a:chExt cx="1716" cy="351"/>
          </a:xfrm>
        </p:grpSpPr>
        <p:sp>
          <p:nvSpPr>
            <p:cNvPr id="5" name="Line 88"/>
            <p:cNvSpPr>
              <a:spLocks noChangeShapeType="1"/>
            </p:cNvSpPr>
            <p:nvPr/>
          </p:nvSpPr>
          <p:spPr bwMode="auto">
            <a:xfrm>
              <a:off x="1752" y="686"/>
              <a:ext cx="0" cy="316"/>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AU">
                <a:solidFill>
                  <a:srgbClr val="002060"/>
                </a:solidFill>
              </a:endParaRPr>
            </a:p>
          </p:txBody>
        </p:sp>
        <p:sp>
          <p:nvSpPr>
            <p:cNvPr id="6" name="Line 102"/>
            <p:cNvSpPr>
              <a:spLocks noChangeShapeType="1"/>
            </p:cNvSpPr>
            <p:nvPr/>
          </p:nvSpPr>
          <p:spPr bwMode="auto">
            <a:xfrm>
              <a:off x="2168" y="686"/>
              <a:ext cx="0" cy="316"/>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AU">
                <a:solidFill>
                  <a:srgbClr val="002060"/>
                </a:solidFill>
              </a:endParaRPr>
            </a:p>
          </p:txBody>
        </p:sp>
        <p:sp>
          <p:nvSpPr>
            <p:cNvPr id="7" name="Line 103"/>
            <p:cNvSpPr>
              <a:spLocks noChangeShapeType="1"/>
            </p:cNvSpPr>
            <p:nvPr/>
          </p:nvSpPr>
          <p:spPr bwMode="auto">
            <a:xfrm>
              <a:off x="3143" y="686"/>
              <a:ext cx="0" cy="316"/>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AU">
                <a:solidFill>
                  <a:srgbClr val="002060"/>
                </a:solidFill>
              </a:endParaRPr>
            </a:p>
          </p:txBody>
        </p:sp>
        <p:sp>
          <p:nvSpPr>
            <p:cNvPr id="8" name="TextBox 14"/>
            <p:cNvSpPr txBox="1">
              <a:spLocks noChangeArrowheads="1"/>
            </p:cNvSpPr>
            <p:nvPr/>
          </p:nvSpPr>
          <p:spPr bwMode="auto">
            <a:xfrm>
              <a:off x="1427" y="675"/>
              <a:ext cx="372" cy="288"/>
            </a:xfrm>
            <a:prstGeom prst="rect">
              <a:avLst/>
            </a:prstGeom>
            <a:noFill/>
            <a:ln w="9525">
              <a:noFill/>
              <a:miter lim="800000"/>
              <a:headEnd/>
              <a:tailEnd/>
            </a:ln>
          </p:spPr>
          <p:txBody>
            <a:bodyPr>
              <a:spAutoFit/>
            </a:bodyPr>
            <a:lstStyle/>
            <a:p>
              <a:pPr algn="ctr">
                <a:buFontTx/>
                <a:buNone/>
                <a:defRPr/>
              </a:pPr>
              <a:r>
                <a:rPr lang="hr-HR" sz="2400" b="1">
                  <a:solidFill>
                    <a:srgbClr val="002060"/>
                  </a:solidFill>
                </a:rPr>
                <a:t>1</a:t>
              </a:r>
              <a:endParaRPr lang="en-AU" sz="2400" b="1">
                <a:solidFill>
                  <a:srgbClr val="002060"/>
                </a:solidFill>
              </a:endParaRPr>
            </a:p>
          </p:txBody>
        </p:sp>
        <p:sp>
          <p:nvSpPr>
            <p:cNvPr id="9" name="TextBox 14"/>
            <p:cNvSpPr txBox="1">
              <a:spLocks noChangeArrowheads="1"/>
            </p:cNvSpPr>
            <p:nvPr/>
          </p:nvSpPr>
          <p:spPr bwMode="auto">
            <a:xfrm>
              <a:off x="1843" y="738"/>
              <a:ext cx="372" cy="288"/>
            </a:xfrm>
            <a:prstGeom prst="rect">
              <a:avLst/>
            </a:prstGeom>
            <a:noFill/>
            <a:ln w="9525">
              <a:noFill/>
              <a:miter lim="800000"/>
              <a:headEnd/>
              <a:tailEnd/>
            </a:ln>
          </p:spPr>
          <p:txBody>
            <a:bodyPr>
              <a:spAutoFit/>
            </a:bodyPr>
            <a:lstStyle/>
            <a:p>
              <a:pPr algn="ctr">
                <a:buFontTx/>
                <a:buNone/>
                <a:defRPr/>
              </a:pPr>
              <a:r>
                <a:rPr lang="hr-HR" sz="2400" b="1" dirty="0">
                  <a:solidFill>
                    <a:srgbClr val="002060"/>
                  </a:solidFill>
                </a:rPr>
                <a:t>2</a:t>
              </a:r>
              <a:endParaRPr lang="en-AU" sz="2400" b="1" dirty="0">
                <a:solidFill>
                  <a:srgbClr val="002060"/>
                </a:solidFill>
              </a:endParaRPr>
            </a:p>
          </p:txBody>
        </p:sp>
        <p:sp>
          <p:nvSpPr>
            <p:cNvPr id="10" name="TextBox 14"/>
            <p:cNvSpPr txBox="1">
              <a:spLocks noChangeArrowheads="1"/>
            </p:cNvSpPr>
            <p:nvPr/>
          </p:nvSpPr>
          <p:spPr bwMode="auto">
            <a:xfrm>
              <a:off x="2714" y="675"/>
              <a:ext cx="372" cy="288"/>
            </a:xfrm>
            <a:prstGeom prst="rect">
              <a:avLst/>
            </a:prstGeom>
            <a:noFill/>
            <a:ln w="9525">
              <a:noFill/>
              <a:miter lim="800000"/>
              <a:headEnd/>
              <a:tailEnd/>
            </a:ln>
          </p:spPr>
          <p:txBody>
            <a:bodyPr>
              <a:spAutoFit/>
            </a:bodyPr>
            <a:lstStyle/>
            <a:p>
              <a:pPr algn="ctr">
                <a:buFontTx/>
                <a:buNone/>
                <a:defRPr/>
              </a:pPr>
              <a:r>
                <a:rPr lang="hr-HR" sz="2400" b="1" dirty="0">
                  <a:solidFill>
                    <a:srgbClr val="002060"/>
                  </a:solidFill>
                </a:rPr>
                <a:t>3</a:t>
              </a:r>
              <a:endParaRPr lang="en-AU" sz="2400" b="1" dirty="0">
                <a:solidFill>
                  <a:srgbClr val="002060"/>
                </a:solidFill>
              </a:endParaRPr>
            </a:p>
          </p:txBody>
        </p:sp>
      </p:grpSp>
      <p:sp>
        <p:nvSpPr>
          <p:cNvPr id="11" name="TextBox 14"/>
          <p:cNvSpPr txBox="1">
            <a:spLocks noChangeArrowheads="1"/>
          </p:cNvSpPr>
          <p:nvPr/>
        </p:nvSpPr>
        <p:spPr bwMode="auto">
          <a:xfrm>
            <a:off x="961068" y="1846059"/>
            <a:ext cx="1627187" cy="457200"/>
          </a:xfrm>
          <a:prstGeom prst="rect">
            <a:avLst/>
          </a:prstGeom>
          <a:noFill/>
          <a:ln w="9525">
            <a:noFill/>
            <a:miter lim="800000"/>
            <a:headEnd/>
            <a:tailEnd/>
          </a:ln>
        </p:spPr>
        <p:txBody>
          <a:bodyPr>
            <a:spAutoFit/>
          </a:bodyPr>
          <a:lstStyle/>
          <a:p>
            <a:pPr>
              <a:buFontTx/>
              <a:buNone/>
              <a:defRPr/>
            </a:pPr>
            <a:r>
              <a:rPr lang="hr-HR" sz="2400" dirty="0">
                <a:solidFill>
                  <a:schemeClr val="tx1"/>
                </a:solidFill>
              </a:rPr>
              <a:t>Sea level</a:t>
            </a:r>
            <a:endParaRPr lang="en-AU" sz="2400" dirty="0">
              <a:solidFill>
                <a:schemeClr val="tx1"/>
              </a:solidFill>
            </a:endParaRPr>
          </a:p>
        </p:txBody>
      </p:sp>
      <p:pic>
        <p:nvPicPr>
          <p:cNvPr id="12" name="Picture 56" descr="06U_2010_tra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936343"/>
            <a:ext cx="3683366" cy="227663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4"/>
          <p:cNvSpPr txBox="1">
            <a:spLocks noChangeArrowheads="1"/>
          </p:cNvSpPr>
          <p:nvPr/>
        </p:nvSpPr>
        <p:spPr bwMode="auto">
          <a:xfrm>
            <a:off x="5364088" y="2864761"/>
            <a:ext cx="1997023" cy="338554"/>
          </a:xfrm>
          <a:prstGeom prst="rect">
            <a:avLst/>
          </a:prstGeom>
          <a:noFill/>
          <a:ln w="9525">
            <a:noFill/>
            <a:miter lim="800000"/>
            <a:headEnd/>
            <a:tailEnd/>
          </a:ln>
        </p:spPr>
        <p:txBody>
          <a:bodyPr wrap="square">
            <a:spAutoFit/>
          </a:bodyPr>
          <a:lstStyle/>
          <a:p>
            <a:pPr>
              <a:buFontTx/>
              <a:buNone/>
              <a:defRPr/>
            </a:pPr>
            <a:r>
              <a:rPr lang="en-AU" sz="1600" dirty="0" smtClean="0">
                <a:solidFill>
                  <a:schemeClr val="bg1"/>
                </a:solidFill>
              </a:rPr>
              <a:t>Tropical  low</a:t>
            </a:r>
            <a:endParaRPr lang="en-AU" sz="1600" dirty="0">
              <a:solidFill>
                <a:schemeClr val="bg1"/>
              </a:solidFill>
            </a:endParaRPr>
          </a:p>
        </p:txBody>
      </p:sp>
    </p:spTree>
    <p:extLst>
      <p:ext uri="{BB962C8B-B14F-4D97-AF65-F5344CB8AC3E}">
        <p14:creationId xmlns:p14="http://schemas.microsoft.com/office/powerpoint/2010/main" val="21459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WORK\Hrvoje_2011_12_07\Work_AUS_extra\HYCOM_plots\SSHAnomaly_vectors_2010_12-2011_05\20110101T120000_HYCOM.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935" t="8744" r="47856" b="10689"/>
          <a:stretch/>
        </p:blipFill>
        <p:spPr bwMode="auto">
          <a:xfrm>
            <a:off x="23201" y="836712"/>
            <a:ext cx="6060967" cy="597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689" y="116632"/>
            <a:ext cx="6552728" cy="646331"/>
          </a:xfrm>
          <a:prstGeom prst="rect">
            <a:avLst/>
          </a:prstGeom>
        </p:spPr>
        <p:txBody>
          <a:bodyPr wrap="square">
            <a:spAutoFit/>
          </a:bodyPr>
          <a:lstStyle/>
          <a:p>
            <a:r>
              <a:rPr lang="en-AU" sz="3600" dirty="0" smtClean="0"/>
              <a:t>HYCOM plots</a:t>
            </a:r>
            <a:endParaRPr lang="en-AU" sz="3600" dirty="0"/>
          </a:p>
        </p:txBody>
      </p:sp>
    </p:spTree>
    <p:extLst>
      <p:ext uri="{BB962C8B-B14F-4D97-AF65-F5344CB8AC3E}">
        <p14:creationId xmlns:p14="http://schemas.microsoft.com/office/powerpoint/2010/main" val="35532445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WORK\Hrvoje_2011_12_07\Work_AUS_extra\HYCOM_plots\SSHAnomaly_vectors_2010_12-2011_05\20110102T120000_HYCOM.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822" t="9806" r="47989" b="10470"/>
          <a:stretch/>
        </p:blipFill>
        <p:spPr bwMode="auto">
          <a:xfrm>
            <a:off x="0" y="773504"/>
            <a:ext cx="6048000" cy="608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31912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D:\WORK\Hrvoje_2011_12_07\Work_AUS_extra\HYCOM_plots\SSHAnomaly_vectors_2010_12-2011_05\20110103T120000_HYCOM.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115" t="9487" r="48211" b="12781"/>
          <a:stretch/>
        </p:blipFill>
        <p:spPr bwMode="auto">
          <a:xfrm>
            <a:off x="-2" y="836712"/>
            <a:ext cx="5743166" cy="59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62007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D:\WORK\Hrvoje_2011_12_07\Work_AUS_extra\HYCOM_plots\SSHAnomaly_vectors_2010_12-2011_05\20110104T120000_HYCOM.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33" t="8132" r="48319" b="12628"/>
          <a:stretch/>
        </p:blipFill>
        <p:spPr bwMode="auto">
          <a:xfrm>
            <a:off x="0" y="749005"/>
            <a:ext cx="5669952" cy="59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1246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D:\WORK\Hrvoje_2011_12_07\Work_AUS_extra\HYCOM_plots\SSHAnomaly_vectors_2010_12-2011_05\20110105T120000_HYCOM.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422" t="9321" r="47780" b="12893"/>
          <a:stretch/>
        </p:blipFill>
        <p:spPr bwMode="auto">
          <a:xfrm>
            <a:off x="14958" y="872872"/>
            <a:ext cx="5755829" cy="59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154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D:\WORK\Hrvoje_2011_12_07\Work_AUS_extra\HYCOM_plots\SSHAnomaly_vectors_2010_12-2011_05\20110106T120000_HYCOM.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15" t="8648" r="48007" b="12170"/>
          <a:stretch/>
        </p:blipFill>
        <p:spPr bwMode="auto">
          <a:xfrm>
            <a:off x="0" y="882000"/>
            <a:ext cx="5876161" cy="59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0337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WORK\Hrvoje_2011_12_07\Work_AUS_extra\HYCOM_plots\SSHAnomaly_vectors_2010_12-2011_05\20110107T120000_HYCOM.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931" t="8409" r="47531" b="12639"/>
          <a:stretch/>
        </p:blipFill>
        <p:spPr bwMode="auto">
          <a:xfrm>
            <a:off x="-36512" y="909384"/>
            <a:ext cx="5768833" cy="59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37956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01.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980728"/>
            <a:ext cx="7677150" cy="57610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4689" y="116632"/>
            <a:ext cx="6552728" cy="646331"/>
          </a:xfrm>
          <a:prstGeom prst="rect">
            <a:avLst/>
          </a:prstGeom>
        </p:spPr>
        <p:txBody>
          <a:bodyPr wrap="square">
            <a:spAutoFit/>
          </a:bodyPr>
          <a:lstStyle/>
          <a:p>
            <a:r>
              <a:rPr lang="en-AU" sz="3600" dirty="0" smtClean="0"/>
              <a:t>Continental Shelf Waves</a:t>
            </a:r>
            <a:endParaRPr lang="en-AU" sz="3600" dirty="0"/>
          </a:p>
        </p:txBody>
      </p:sp>
    </p:spTree>
    <p:extLst>
      <p:ext uri="{BB962C8B-B14F-4D97-AF65-F5344CB8AC3E}">
        <p14:creationId xmlns:p14="http://schemas.microsoft.com/office/powerpoint/2010/main" val="11106557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5"/>
          <p:cNvSpPr txBox="1">
            <a:spLocks noChangeArrowheads="1"/>
          </p:cNvSpPr>
          <p:nvPr/>
        </p:nvSpPr>
        <p:spPr bwMode="auto">
          <a:xfrm>
            <a:off x="5449248" y="1283936"/>
            <a:ext cx="3563888" cy="2031325"/>
          </a:xfrm>
          <a:prstGeom prst="rect">
            <a:avLst/>
          </a:prstGeom>
          <a:noFill/>
          <a:ln w="9525">
            <a:noFill/>
            <a:miter lim="800000"/>
            <a:headEnd/>
            <a:tailEnd/>
          </a:ln>
        </p:spPr>
        <p:txBody>
          <a:bodyPr wrap="square">
            <a:spAutoFit/>
          </a:bodyPr>
          <a:lstStyle/>
          <a:p>
            <a:pPr algn="ctr" eaLnBrk="0" hangingPunct="0">
              <a:spcBef>
                <a:spcPct val="50000"/>
              </a:spcBef>
            </a:pPr>
            <a:r>
              <a:rPr lang="en-US" sz="2800" dirty="0" smtClean="0">
                <a:solidFill>
                  <a:srgbClr val="002060"/>
                </a:solidFill>
                <a:cs typeface="Times New Roman" pitchFamily="18" charset="0"/>
              </a:rPr>
              <a:t>Western Australian Integrated Marine Observing System</a:t>
            </a:r>
          </a:p>
          <a:p>
            <a:pPr algn="ctr" eaLnBrk="0" hangingPunct="0">
              <a:spcBef>
                <a:spcPct val="50000"/>
              </a:spcBef>
            </a:pPr>
            <a:r>
              <a:rPr lang="en-US" sz="2800" dirty="0" smtClean="0">
                <a:solidFill>
                  <a:srgbClr val="002060"/>
                </a:solidFill>
                <a:cs typeface="Times New Roman" pitchFamily="18" charset="0"/>
              </a:rPr>
              <a:t> WAIMOS</a:t>
            </a:r>
            <a:endParaRPr lang="en-US" sz="2800" dirty="0">
              <a:solidFill>
                <a:srgbClr val="002060"/>
              </a:solidFill>
              <a:latin typeface="Tahoma" pitchFamily="34" charset="0"/>
            </a:endParaRPr>
          </a:p>
        </p:txBody>
      </p:sp>
      <p:sp>
        <p:nvSpPr>
          <p:cNvPr id="6152" name="TextBox 8"/>
          <p:cNvSpPr txBox="1">
            <a:spLocks noChangeArrowheads="1"/>
          </p:cNvSpPr>
          <p:nvPr/>
        </p:nvSpPr>
        <p:spPr bwMode="auto">
          <a:xfrm>
            <a:off x="1785938" y="5143500"/>
            <a:ext cx="893762" cy="584200"/>
          </a:xfrm>
          <a:prstGeom prst="rect">
            <a:avLst/>
          </a:prstGeom>
          <a:noFill/>
          <a:ln w="9525">
            <a:noFill/>
            <a:miter lim="800000"/>
            <a:headEnd/>
            <a:tailEnd/>
          </a:ln>
        </p:spPr>
        <p:txBody>
          <a:bodyPr wrap="none">
            <a:spAutoFit/>
          </a:bodyPr>
          <a:lstStyle/>
          <a:p>
            <a:pPr eaLnBrk="0" hangingPunct="0"/>
            <a:r>
              <a:rPr lang="en-AU" sz="1600">
                <a:solidFill>
                  <a:schemeClr val="bg1"/>
                </a:solidFill>
              </a:rPr>
              <a:t>Capes</a:t>
            </a:r>
          </a:p>
          <a:p>
            <a:pPr eaLnBrk="0" hangingPunct="0"/>
            <a:r>
              <a:rPr lang="en-AU" sz="1600">
                <a:solidFill>
                  <a:schemeClr val="bg1"/>
                </a:solidFill>
              </a:rPr>
              <a:t>Current</a:t>
            </a:r>
          </a:p>
        </p:txBody>
      </p:sp>
      <p:sp>
        <p:nvSpPr>
          <p:cNvPr id="6153" name="TextBox 9"/>
          <p:cNvSpPr txBox="1">
            <a:spLocks noChangeArrowheads="1"/>
          </p:cNvSpPr>
          <p:nvPr/>
        </p:nvSpPr>
        <p:spPr bwMode="auto">
          <a:xfrm>
            <a:off x="1928813" y="3286125"/>
            <a:ext cx="958850" cy="584200"/>
          </a:xfrm>
          <a:prstGeom prst="rect">
            <a:avLst/>
          </a:prstGeom>
          <a:noFill/>
          <a:ln w="9525">
            <a:noFill/>
            <a:miter lim="800000"/>
            <a:headEnd/>
            <a:tailEnd/>
          </a:ln>
        </p:spPr>
        <p:txBody>
          <a:bodyPr wrap="none">
            <a:spAutoFit/>
          </a:bodyPr>
          <a:lstStyle/>
          <a:p>
            <a:pPr eaLnBrk="0" hangingPunct="0"/>
            <a:r>
              <a:rPr lang="en-AU" sz="1600">
                <a:solidFill>
                  <a:schemeClr val="bg1"/>
                </a:solidFill>
              </a:rPr>
              <a:t>Leeuwin</a:t>
            </a:r>
          </a:p>
          <a:p>
            <a:pPr eaLnBrk="0" hangingPunct="0"/>
            <a:r>
              <a:rPr lang="en-AU" sz="1600">
                <a:solidFill>
                  <a:schemeClr val="bg1"/>
                </a:solidFill>
              </a:rPr>
              <a:t>Current</a:t>
            </a:r>
          </a:p>
        </p:txBody>
      </p: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44197" t="22858" r="22768" b="12857"/>
          <a:stretch>
            <a:fillRect/>
          </a:stretch>
        </p:blipFill>
        <p:spPr bwMode="auto">
          <a:xfrm>
            <a:off x="65103" y="116632"/>
            <a:ext cx="5521325"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ChangeArrowheads="1"/>
          </p:cNvSpPr>
          <p:nvPr/>
        </p:nvSpPr>
        <p:spPr bwMode="auto">
          <a:xfrm>
            <a:off x="1434732" y="5555051"/>
            <a:ext cx="250032" cy="345298"/>
          </a:xfrm>
          <a:prstGeom prst="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a:p>
        </p:txBody>
      </p:sp>
      <p:cxnSp>
        <p:nvCxnSpPr>
          <p:cNvPr id="18" name="Straight Connector 4"/>
          <p:cNvCxnSpPr>
            <a:cxnSpLocks noChangeShapeType="1"/>
          </p:cNvCxnSpPr>
          <p:nvPr/>
        </p:nvCxnSpPr>
        <p:spPr bwMode="auto">
          <a:xfrm flipH="1" flipV="1">
            <a:off x="3995935" y="692696"/>
            <a:ext cx="648074" cy="1055584"/>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cxnSp>
        <p:nvCxnSpPr>
          <p:cNvPr id="19" name="Straight Connector 5"/>
          <p:cNvCxnSpPr>
            <a:cxnSpLocks noChangeShapeType="1"/>
          </p:cNvCxnSpPr>
          <p:nvPr/>
        </p:nvCxnSpPr>
        <p:spPr bwMode="auto">
          <a:xfrm flipH="1" flipV="1">
            <a:off x="2840740" y="2034561"/>
            <a:ext cx="246215" cy="504057"/>
          </a:xfrm>
          <a:prstGeom prst="line">
            <a:avLst/>
          </a:prstGeom>
          <a:noFill/>
          <a:ln w="28575" algn="ctr">
            <a:solidFill>
              <a:srgbClr val="FFFF00"/>
            </a:solidFill>
            <a:prstDash val="solid"/>
            <a:round/>
            <a:headEnd/>
            <a:tailEnd/>
          </a:ln>
          <a:extLst>
            <a:ext uri="{909E8E84-426E-40DD-AFC4-6F175D3DCCD1}">
              <a14:hiddenFill xmlns:a14="http://schemas.microsoft.com/office/drawing/2010/main">
                <a:noFill/>
              </a14:hiddenFill>
            </a:ext>
          </a:extLst>
        </p:spPr>
      </p:cxnSp>
      <p:cxnSp>
        <p:nvCxnSpPr>
          <p:cNvPr id="20" name="Straight Connector 9"/>
          <p:cNvCxnSpPr>
            <a:cxnSpLocks noChangeShapeType="1"/>
          </p:cNvCxnSpPr>
          <p:nvPr/>
        </p:nvCxnSpPr>
        <p:spPr bwMode="auto">
          <a:xfrm flipH="1" flipV="1">
            <a:off x="1753709" y="2852936"/>
            <a:ext cx="101174" cy="346700"/>
          </a:xfrm>
          <a:prstGeom prst="line">
            <a:avLst/>
          </a:prstGeom>
          <a:noFill/>
          <a:ln w="28575" algn="ctr">
            <a:solidFill>
              <a:srgbClr val="FFFF00"/>
            </a:solidFill>
            <a:prstDash val="solid"/>
            <a:round/>
            <a:headEnd/>
            <a:tailEnd/>
          </a:ln>
          <a:extLst>
            <a:ext uri="{909E8E84-426E-40DD-AFC4-6F175D3DCCD1}">
              <a14:hiddenFill xmlns:a14="http://schemas.microsoft.com/office/drawing/2010/main">
                <a:noFill/>
              </a14:hiddenFill>
            </a:ext>
          </a:extLst>
        </p:spPr>
      </p:cxnSp>
      <p:sp>
        <p:nvSpPr>
          <p:cNvPr id="25" name="Rectangle 24"/>
          <p:cNvSpPr/>
          <p:nvPr/>
        </p:nvSpPr>
        <p:spPr>
          <a:xfrm>
            <a:off x="1684764" y="5561795"/>
            <a:ext cx="1205779" cy="338554"/>
          </a:xfrm>
          <a:prstGeom prst="rect">
            <a:avLst/>
          </a:prstGeom>
        </p:spPr>
        <p:txBody>
          <a:bodyPr wrap="none">
            <a:spAutoFit/>
          </a:bodyPr>
          <a:lstStyle/>
          <a:p>
            <a:r>
              <a:rPr lang="en-US" sz="1600" dirty="0" smtClean="0">
                <a:solidFill>
                  <a:srgbClr val="002060"/>
                </a:solidFill>
                <a:cs typeface="Times New Roman" pitchFamily="18" charset="0"/>
              </a:rPr>
              <a:t>South-west</a:t>
            </a:r>
            <a:endParaRPr lang="en-AU" sz="1600" dirty="0"/>
          </a:p>
        </p:txBody>
      </p:sp>
      <p:sp>
        <p:nvSpPr>
          <p:cNvPr id="38" name="Rectangle 37"/>
          <p:cNvSpPr/>
          <p:nvPr/>
        </p:nvSpPr>
        <p:spPr>
          <a:xfrm>
            <a:off x="1814266" y="3323330"/>
            <a:ext cx="837089" cy="338554"/>
          </a:xfrm>
          <a:prstGeom prst="rect">
            <a:avLst/>
          </a:prstGeom>
        </p:spPr>
        <p:txBody>
          <a:bodyPr wrap="none">
            <a:spAutoFit/>
          </a:bodyPr>
          <a:lstStyle/>
          <a:p>
            <a:r>
              <a:rPr lang="en-US" sz="1600" dirty="0" smtClean="0">
                <a:solidFill>
                  <a:srgbClr val="002060"/>
                </a:solidFill>
                <a:cs typeface="Times New Roman" pitchFamily="18" charset="0"/>
              </a:rPr>
              <a:t>Pilbara</a:t>
            </a:r>
            <a:endParaRPr lang="en-AU" sz="1600" dirty="0"/>
          </a:p>
        </p:txBody>
      </p:sp>
      <p:sp>
        <p:nvSpPr>
          <p:cNvPr id="39" name="Rectangle 38"/>
          <p:cNvSpPr/>
          <p:nvPr/>
        </p:nvSpPr>
        <p:spPr>
          <a:xfrm>
            <a:off x="3192740" y="2741812"/>
            <a:ext cx="1127232" cy="338554"/>
          </a:xfrm>
          <a:prstGeom prst="rect">
            <a:avLst/>
          </a:prstGeom>
        </p:spPr>
        <p:txBody>
          <a:bodyPr wrap="none">
            <a:spAutoFit/>
          </a:bodyPr>
          <a:lstStyle/>
          <a:p>
            <a:r>
              <a:rPr lang="en-US" sz="1600" dirty="0" smtClean="0">
                <a:solidFill>
                  <a:srgbClr val="002060"/>
                </a:solidFill>
                <a:cs typeface="Times New Roman" pitchFamily="18" charset="0"/>
              </a:rPr>
              <a:t>Kimberley</a:t>
            </a:r>
            <a:endParaRPr lang="en-AU" sz="1600" dirty="0"/>
          </a:p>
        </p:txBody>
      </p:sp>
      <p:sp>
        <p:nvSpPr>
          <p:cNvPr id="40" name="Rectangle 39"/>
          <p:cNvSpPr/>
          <p:nvPr/>
        </p:nvSpPr>
        <p:spPr>
          <a:xfrm>
            <a:off x="4318065" y="836712"/>
            <a:ext cx="514885" cy="338554"/>
          </a:xfrm>
          <a:prstGeom prst="rect">
            <a:avLst/>
          </a:prstGeom>
        </p:spPr>
        <p:txBody>
          <a:bodyPr wrap="none">
            <a:spAutoFit/>
          </a:bodyPr>
          <a:lstStyle/>
          <a:p>
            <a:r>
              <a:rPr lang="en-US" sz="1600" dirty="0" smtClean="0">
                <a:solidFill>
                  <a:srgbClr val="002060"/>
                </a:solidFill>
                <a:cs typeface="Times New Roman" pitchFamily="18" charset="0"/>
              </a:rPr>
              <a:t>ITF</a:t>
            </a:r>
            <a:endParaRPr lang="en-AU" sz="1600" dirty="0"/>
          </a:p>
        </p:txBody>
      </p:sp>
      <p:sp>
        <p:nvSpPr>
          <p:cNvPr id="15" name="Oval 14"/>
          <p:cNvSpPr>
            <a:spLocks noChangeAspect="1"/>
          </p:cNvSpPr>
          <p:nvPr/>
        </p:nvSpPr>
        <p:spPr bwMode="auto">
          <a:xfrm>
            <a:off x="1187624" y="3429000"/>
            <a:ext cx="108000" cy="108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21" name="Oval 20"/>
          <p:cNvSpPr>
            <a:spLocks noChangeAspect="1"/>
          </p:cNvSpPr>
          <p:nvPr/>
        </p:nvSpPr>
        <p:spPr bwMode="auto">
          <a:xfrm>
            <a:off x="3032955" y="6165304"/>
            <a:ext cx="108000" cy="108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0285" y="6162154"/>
            <a:ext cx="3014961" cy="576064"/>
          </a:xfrm>
          <a:prstGeom prst="rect">
            <a:avLst/>
          </a:prstGeom>
        </p:spPr>
      </p:pic>
    </p:spTree>
    <p:extLst>
      <p:ext uri="{BB962C8B-B14F-4D97-AF65-F5344CB8AC3E}">
        <p14:creationId xmlns:p14="http://schemas.microsoft.com/office/powerpoint/2010/main" val="153310027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p:cNvSpPr txBox="1">
            <a:spLocks noChangeArrowheads="1"/>
          </p:cNvSpPr>
          <p:nvPr/>
        </p:nvSpPr>
        <p:spPr bwMode="auto">
          <a:xfrm>
            <a:off x="107504" y="173957"/>
            <a:ext cx="8486775" cy="646331"/>
          </a:xfrm>
          <a:prstGeom prst="rect">
            <a:avLst/>
          </a:prstGeom>
          <a:noFill/>
          <a:ln w="9525">
            <a:noFill/>
            <a:miter lim="800000"/>
            <a:headEnd/>
            <a:tailEnd/>
          </a:ln>
        </p:spPr>
        <p:txBody>
          <a:bodyPr>
            <a:spAutoFit/>
          </a:bodyPr>
          <a:lstStyle/>
          <a:p>
            <a:pPr>
              <a:buFontTx/>
              <a:buNone/>
              <a:defRPr/>
            </a:pPr>
            <a:r>
              <a:rPr lang="hr-HR" sz="3600" dirty="0" smtClean="0">
                <a:solidFill>
                  <a:srgbClr val="002060"/>
                </a:solidFill>
              </a:rPr>
              <a:t>Tropical </a:t>
            </a:r>
            <a:r>
              <a:rPr lang="en-AU" sz="3600" dirty="0" smtClean="0">
                <a:solidFill>
                  <a:srgbClr val="002060"/>
                </a:solidFill>
              </a:rPr>
              <a:t>low 06U</a:t>
            </a:r>
            <a:endParaRPr lang="en-AU" sz="3600" dirty="0">
              <a:solidFill>
                <a:srgbClr val="00206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359595"/>
            <a:ext cx="7418347" cy="556530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291461"/>
            <a:ext cx="7418347" cy="556530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4" y="1229151"/>
            <a:ext cx="7418347" cy="556530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17" y="1359595"/>
            <a:ext cx="7418347" cy="556530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93" y="1292696"/>
            <a:ext cx="7418347" cy="5565304"/>
          </a:xfrm>
          <a:prstGeom prst="rect">
            <a:avLst/>
          </a:prstGeom>
        </p:spPr>
      </p:pic>
    </p:spTree>
    <p:extLst>
      <p:ext uri="{BB962C8B-B14F-4D97-AF65-F5344CB8AC3E}">
        <p14:creationId xmlns:p14="http://schemas.microsoft.com/office/powerpoint/2010/main" val="373276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1196752"/>
            <a:ext cx="8842106" cy="4896544"/>
          </a:xfrm>
          <a:prstGeom prst="rect">
            <a:avLst/>
          </a:prstGeom>
          <a:noFill/>
          <a:ln w="9525">
            <a:noFill/>
            <a:miter lim="800000"/>
            <a:headEnd/>
            <a:tailEnd/>
          </a:ln>
        </p:spPr>
      </p:pic>
      <p:sp>
        <p:nvSpPr>
          <p:cNvPr id="3" name="Title 1"/>
          <p:cNvSpPr txBox="1">
            <a:spLocks/>
          </p:cNvSpPr>
          <p:nvPr/>
        </p:nvSpPr>
        <p:spPr>
          <a:xfrm>
            <a:off x="107504" y="260648"/>
            <a:ext cx="9036496" cy="1143000"/>
          </a:xfrm>
          <a:prstGeom prst="rect">
            <a:avLst/>
          </a:prstGeom>
        </p:spPr>
        <p:txBody>
          <a:bodyP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2060"/>
                </a:solidFill>
                <a:effectLst/>
                <a:uLnTx/>
                <a:uFillTx/>
                <a:latin typeface="+mj-lt"/>
                <a:ea typeface="MS PGothic" pitchFamily="34" charset="-128"/>
                <a:cs typeface="+mj-cs"/>
              </a:rPr>
              <a:t>Annual</a:t>
            </a:r>
            <a:r>
              <a:rPr kumimoji="0" lang="en-US" sz="3600" b="0" i="0" u="none" strike="noStrike" kern="0" cap="none" spc="0" normalizeH="0" noProof="0" dirty="0" smtClean="0">
                <a:ln>
                  <a:noFill/>
                </a:ln>
                <a:solidFill>
                  <a:srgbClr val="002060"/>
                </a:solidFill>
                <a:effectLst/>
                <a:uLnTx/>
                <a:uFillTx/>
                <a:latin typeface="+mj-lt"/>
                <a:ea typeface="MS PGothic" pitchFamily="34" charset="-128"/>
                <a:cs typeface="+mj-cs"/>
              </a:rPr>
              <a:t> Evaporation</a:t>
            </a:r>
            <a:endParaRPr kumimoji="0" lang="en-US" sz="3600" b="0" i="0" u="none" strike="noStrike" kern="0" cap="none" spc="0" normalizeH="0" baseline="0" noProof="0" dirty="0">
              <a:ln>
                <a:noFill/>
              </a:ln>
              <a:solidFill>
                <a:srgbClr val="002060"/>
              </a:solidFill>
              <a:effectLst/>
              <a:uLnTx/>
              <a:uFillTx/>
              <a:latin typeface="+mj-lt"/>
              <a:ea typeface="MS PGothic" pitchFamily="34" charset="-128"/>
              <a:cs typeface="+mj-cs"/>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71600" y="1024441"/>
            <a:ext cx="7200800" cy="5833559"/>
          </a:xfrm>
          <a:prstGeom prst="rect">
            <a:avLst/>
          </a:prstGeom>
          <a:noFill/>
          <a:ln w="9525">
            <a:noFill/>
            <a:miter lim="800000"/>
            <a:headEnd/>
            <a:tailEnd/>
          </a:ln>
        </p:spPr>
      </p:pic>
      <p:sp>
        <p:nvSpPr>
          <p:cNvPr id="3" name="Title 1"/>
          <p:cNvSpPr txBox="1">
            <a:spLocks/>
          </p:cNvSpPr>
          <p:nvPr/>
        </p:nvSpPr>
        <p:spPr>
          <a:xfrm>
            <a:off x="107504" y="260648"/>
            <a:ext cx="9036496" cy="1143000"/>
          </a:xfrm>
          <a:prstGeom prst="rect">
            <a:avLst/>
          </a:prstGeom>
        </p:spPr>
        <p:txBody>
          <a:bodyP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2060"/>
                </a:solidFill>
                <a:effectLst/>
                <a:uLnTx/>
                <a:uFillTx/>
                <a:latin typeface="+mj-lt"/>
                <a:ea typeface="MS PGothic" pitchFamily="34" charset="-128"/>
                <a:cs typeface="+mj-cs"/>
              </a:rPr>
              <a:t>Annual</a:t>
            </a:r>
            <a:r>
              <a:rPr kumimoji="0" lang="en-US" sz="3600" b="0" i="0" u="none" strike="noStrike" kern="0" cap="none" spc="0" normalizeH="0" noProof="0" dirty="0" smtClean="0">
                <a:ln>
                  <a:noFill/>
                </a:ln>
                <a:solidFill>
                  <a:srgbClr val="002060"/>
                </a:solidFill>
                <a:effectLst/>
                <a:uLnTx/>
                <a:uFillTx/>
                <a:latin typeface="+mj-lt"/>
                <a:ea typeface="MS PGothic" pitchFamily="34" charset="-128"/>
                <a:cs typeface="+mj-cs"/>
              </a:rPr>
              <a:t> Evaporation</a:t>
            </a:r>
            <a:endParaRPr kumimoji="0" lang="en-US" sz="3600" b="0" i="0" u="none" strike="noStrike" kern="0" cap="none" spc="0" normalizeH="0" baseline="0" noProof="0" dirty="0">
              <a:ln>
                <a:noFill/>
              </a:ln>
              <a:solidFill>
                <a:srgbClr val="002060"/>
              </a:solidFill>
              <a:effectLst/>
              <a:uLnTx/>
              <a:uFillTx/>
              <a:latin typeface="+mj-lt"/>
              <a:ea typeface="MS PGothic" pitchFamily="34" charset="-128"/>
              <a:cs typeface="+mj-cs"/>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79512" y="188640"/>
            <a:ext cx="5665333" cy="646331"/>
          </a:xfrm>
          <a:prstGeom prst="rect">
            <a:avLst/>
          </a:prstGeom>
          <a:noFill/>
          <a:ln w="12700">
            <a:noFill/>
            <a:miter lim="800000"/>
            <a:headEnd/>
            <a:tailEnd/>
          </a:ln>
        </p:spPr>
        <p:txBody>
          <a:bodyPr wrap="none" anchor="ctr">
            <a:spAutoFit/>
          </a:bodyPr>
          <a:lstStyle/>
          <a:p>
            <a:r>
              <a:rPr lang="en-US" sz="3600" dirty="0" smtClean="0">
                <a:solidFill>
                  <a:srgbClr val="002060"/>
                </a:solidFill>
              </a:rPr>
              <a:t>Dense shelf water cascades</a:t>
            </a:r>
            <a:endParaRPr lang="en-US" sz="3600" dirty="0">
              <a:solidFill>
                <a:srgbClr val="002060"/>
              </a:solidFill>
            </a:endParaRPr>
          </a:p>
        </p:txBody>
      </p:sp>
      <p:sp>
        <p:nvSpPr>
          <p:cNvPr id="4" name="Rectangle 3"/>
          <p:cNvSpPr/>
          <p:nvPr/>
        </p:nvSpPr>
        <p:spPr>
          <a:xfrm>
            <a:off x="323528" y="1052736"/>
            <a:ext cx="3500462" cy="830997"/>
          </a:xfrm>
          <a:prstGeom prst="rect">
            <a:avLst/>
          </a:prstGeom>
        </p:spPr>
        <p:txBody>
          <a:bodyPr wrap="square">
            <a:spAutoFit/>
          </a:bodyPr>
          <a:lstStyle/>
          <a:p>
            <a:pPr marL="355600" indent="-355600">
              <a:buFont typeface="Arial" pitchFamily="34" charset="0"/>
              <a:buChar char="•"/>
            </a:pPr>
            <a:r>
              <a:rPr lang="en-US" dirty="0" smtClean="0">
                <a:solidFill>
                  <a:srgbClr val="002060"/>
                </a:solidFill>
              </a:rPr>
              <a:t>Evaporation</a:t>
            </a:r>
          </a:p>
          <a:p>
            <a:pPr marL="355600" indent="-355600">
              <a:buFont typeface="Arial" pitchFamily="34" charset="0"/>
              <a:buChar char="•"/>
            </a:pPr>
            <a:r>
              <a:rPr lang="en-US" dirty="0" smtClean="0">
                <a:solidFill>
                  <a:srgbClr val="002060"/>
                </a:solidFill>
              </a:rPr>
              <a:t>Cooling</a:t>
            </a:r>
            <a:endParaRPr lang="en-AU" dirty="0"/>
          </a:p>
        </p:txBody>
      </p:sp>
      <p:pic>
        <p:nvPicPr>
          <p:cNvPr id="16" name="Picture 15" descr="dswc_schem.png"/>
          <p:cNvPicPr>
            <a:picLocks noChangeAspect="1"/>
          </p:cNvPicPr>
          <p:nvPr/>
        </p:nvPicPr>
        <p:blipFill>
          <a:blip r:embed="rId2" cstate="print"/>
          <a:stretch>
            <a:fillRect/>
          </a:stretch>
        </p:blipFill>
        <p:spPr>
          <a:xfrm>
            <a:off x="0" y="2924944"/>
            <a:ext cx="8833505" cy="1728192"/>
          </a:xfrm>
          <a:prstGeom prst="rect">
            <a:avLst/>
          </a:prstGeom>
        </p:spPr>
      </p:pic>
      <p:sp>
        <p:nvSpPr>
          <p:cNvPr id="17" name="Up Arrow 16"/>
          <p:cNvSpPr/>
          <p:nvPr/>
        </p:nvSpPr>
        <p:spPr bwMode="auto">
          <a:xfrm>
            <a:off x="827584" y="2348880"/>
            <a:ext cx="216024" cy="432048"/>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18" name="Up Arrow 17"/>
          <p:cNvSpPr/>
          <p:nvPr/>
        </p:nvSpPr>
        <p:spPr bwMode="auto">
          <a:xfrm>
            <a:off x="2483768" y="2348880"/>
            <a:ext cx="216024" cy="432048"/>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19" name="Up Arrow 18"/>
          <p:cNvSpPr/>
          <p:nvPr/>
        </p:nvSpPr>
        <p:spPr bwMode="auto">
          <a:xfrm>
            <a:off x="4427984" y="2348880"/>
            <a:ext cx="216024" cy="432048"/>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20" name="Up Arrow 19"/>
          <p:cNvSpPr/>
          <p:nvPr/>
        </p:nvSpPr>
        <p:spPr bwMode="auto">
          <a:xfrm>
            <a:off x="6300192" y="2348880"/>
            <a:ext cx="216024" cy="432048"/>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21" name="Up Arrow 20"/>
          <p:cNvSpPr/>
          <p:nvPr/>
        </p:nvSpPr>
        <p:spPr bwMode="auto">
          <a:xfrm>
            <a:off x="7884368" y="2348880"/>
            <a:ext cx="216024" cy="432048"/>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79512" y="188640"/>
            <a:ext cx="5665333" cy="646331"/>
          </a:xfrm>
          <a:prstGeom prst="rect">
            <a:avLst/>
          </a:prstGeom>
          <a:noFill/>
          <a:ln w="12700">
            <a:noFill/>
            <a:miter lim="800000"/>
            <a:headEnd/>
            <a:tailEnd/>
          </a:ln>
        </p:spPr>
        <p:txBody>
          <a:bodyPr wrap="none" anchor="ctr">
            <a:spAutoFit/>
          </a:bodyPr>
          <a:lstStyle/>
          <a:p>
            <a:r>
              <a:rPr lang="en-US" sz="3600" dirty="0" smtClean="0">
                <a:solidFill>
                  <a:srgbClr val="002060"/>
                </a:solidFill>
              </a:rPr>
              <a:t>Dense shelf water cascades</a:t>
            </a:r>
            <a:endParaRPr lang="en-US" sz="3600" dirty="0">
              <a:solidFill>
                <a:srgbClr val="002060"/>
              </a:solidFill>
            </a:endParaRPr>
          </a:p>
        </p:txBody>
      </p:sp>
      <p:sp>
        <p:nvSpPr>
          <p:cNvPr id="4" name="Rectangle 3"/>
          <p:cNvSpPr/>
          <p:nvPr/>
        </p:nvSpPr>
        <p:spPr>
          <a:xfrm>
            <a:off x="323528" y="1052736"/>
            <a:ext cx="3500462" cy="830997"/>
          </a:xfrm>
          <a:prstGeom prst="rect">
            <a:avLst/>
          </a:prstGeom>
        </p:spPr>
        <p:txBody>
          <a:bodyPr wrap="square">
            <a:spAutoFit/>
          </a:bodyPr>
          <a:lstStyle/>
          <a:p>
            <a:pPr marL="355600" indent="-355600">
              <a:buFont typeface="Arial" pitchFamily="34" charset="0"/>
              <a:buChar char="•"/>
            </a:pPr>
            <a:r>
              <a:rPr lang="en-US" dirty="0" smtClean="0">
                <a:solidFill>
                  <a:srgbClr val="002060"/>
                </a:solidFill>
              </a:rPr>
              <a:t>Evaporation</a:t>
            </a:r>
          </a:p>
          <a:p>
            <a:pPr marL="355600" indent="-355600">
              <a:buFont typeface="Arial" pitchFamily="34" charset="0"/>
              <a:buChar char="•"/>
            </a:pPr>
            <a:r>
              <a:rPr lang="en-US" dirty="0" smtClean="0">
                <a:solidFill>
                  <a:srgbClr val="002060"/>
                </a:solidFill>
              </a:rPr>
              <a:t>Cooling</a:t>
            </a:r>
            <a:endParaRPr lang="en-AU" dirty="0"/>
          </a:p>
        </p:txBody>
      </p:sp>
      <p:sp>
        <p:nvSpPr>
          <p:cNvPr id="17" name="Up Arrow 16"/>
          <p:cNvSpPr/>
          <p:nvPr/>
        </p:nvSpPr>
        <p:spPr bwMode="auto">
          <a:xfrm>
            <a:off x="827584" y="2348880"/>
            <a:ext cx="216024" cy="432048"/>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18" name="Up Arrow 17"/>
          <p:cNvSpPr/>
          <p:nvPr/>
        </p:nvSpPr>
        <p:spPr bwMode="auto">
          <a:xfrm>
            <a:off x="2483768" y="2348880"/>
            <a:ext cx="216024" cy="432048"/>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19" name="Up Arrow 18"/>
          <p:cNvSpPr/>
          <p:nvPr/>
        </p:nvSpPr>
        <p:spPr bwMode="auto">
          <a:xfrm>
            <a:off x="4427984" y="2348880"/>
            <a:ext cx="216024" cy="432048"/>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20" name="Up Arrow 19"/>
          <p:cNvSpPr/>
          <p:nvPr/>
        </p:nvSpPr>
        <p:spPr bwMode="auto">
          <a:xfrm>
            <a:off x="6300192" y="2348880"/>
            <a:ext cx="216024" cy="432048"/>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21" name="Up Arrow 20"/>
          <p:cNvSpPr/>
          <p:nvPr/>
        </p:nvSpPr>
        <p:spPr bwMode="auto">
          <a:xfrm>
            <a:off x="7884368" y="2348880"/>
            <a:ext cx="216024" cy="432048"/>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pic>
        <p:nvPicPr>
          <p:cNvPr id="10" name="Picture 9" descr="dswc_schem2.png"/>
          <p:cNvPicPr>
            <a:picLocks noChangeAspect="1"/>
          </p:cNvPicPr>
          <p:nvPr/>
        </p:nvPicPr>
        <p:blipFill>
          <a:blip r:embed="rId2" cstate="print"/>
          <a:srcRect l="27163"/>
          <a:stretch>
            <a:fillRect/>
          </a:stretch>
        </p:blipFill>
        <p:spPr>
          <a:xfrm>
            <a:off x="107504" y="2852936"/>
            <a:ext cx="8716364" cy="1728192"/>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a:spLocks noGrp="1"/>
          </p:cNvSpPr>
          <p:nvPr>
            <p:ph type="title"/>
          </p:nvPr>
        </p:nvSpPr>
        <p:spPr>
          <a:xfrm>
            <a:off x="179512" y="40357"/>
            <a:ext cx="8572500" cy="868363"/>
          </a:xfrm>
        </p:spPr>
        <p:txBody>
          <a:bodyPr/>
          <a:lstStyle/>
          <a:p>
            <a:r>
              <a:rPr lang="en-AU" sz="3600" dirty="0" smtClean="0">
                <a:solidFill>
                  <a:srgbClr val="002060"/>
                </a:solidFill>
              </a:rPr>
              <a:t>The Two Rocks Transect</a:t>
            </a:r>
          </a:p>
        </p:txBody>
      </p:sp>
      <p:sp>
        <p:nvSpPr>
          <p:cNvPr id="4" name="TextBox 3"/>
          <p:cNvSpPr txBox="1"/>
          <p:nvPr/>
        </p:nvSpPr>
        <p:spPr bwMode="auto">
          <a:xfrm>
            <a:off x="379789" y="3861048"/>
            <a:ext cx="8424936" cy="2708434"/>
          </a:xfrm>
          <a:prstGeom prst="rect">
            <a:avLst/>
          </a:prstGeom>
          <a:noFill/>
        </p:spPr>
        <p:txBody>
          <a:bodyPr wrap="square">
            <a:spAutoFit/>
          </a:bodyPr>
          <a:lstStyle/>
          <a:p>
            <a:pPr marL="266700" indent="-266700">
              <a:buFont typeface="Arial" pitchFamily="34" charset="0"/>
              <a:buChar char="•"/>
              <a:defRPr/>
            </a:pPr>
            <a:r>
              <a:rPr lang="en-AU" sz="2000" dirty="0">
                <a:latin typeface="+mj-lt"/>
              </a:rPr>
              <a:t> </a:t>
            </a:r>
            <a:r>
              <a:rPr lang="en-AU" sz="2000" dirty="0">
                <a:solidFill>
                  <a:srgbClr val="002060"/>
                </a:solidFill>
                <a:latin typeface="+mj-lt"/>
              </a:rPr>
              <a:t>Monthly Slocum deployments since Jan 2009</a:t>
            </a:r>
          </a:p>
          <a:p>
            <a:pPr marL="361950" indent="-361950">
              <a:buFont typeface="Arial" pitchFamily="34" charset="0"/>
              <a:buChar char="•"/>
              <a:defRPr/>
            </a:pPr>
            <a:r>
              <a:rPr lang="en-AU" sz="2000" dirty="0" smtClean="0">
                <a:solidFill>
                  <a:srgbClr val="002060"/>
                </a:solidFill>
                <a:latin typeface="+mj-lt"/>
              </a:rPr>
              <a:t>Observe </a:t>
            </a:r>
            <a:r>
              <a:rPr lang="en-AU" sz="2000" dirty="0">
                <a:solidFill>
                  <a:srgbClr val="002060"/>
                </a:solidFill>
                <a:latin typeface="+mj-lt"/>
              </a:rPr>
              <a:t>the seasonal evolution of the Leeuwin Current </a:t>
            </a:r>
            <a:r>
              <a:rPr lang="en-AU" sz="2000" dirty="0" smtClean="0">
                <a:solidFill>
                  <a:srgbClr val="002060"/>
                </a:solidFill>
                <a:latin typeface="+mj-lt"/>
              </a:rPr>
              <a:t>and shelf system </a:t>
            </a:r>
            <a:r>
              <a:rPr lang="en-AU" sz="2000" dirty="0">
                <a:solidFill>
                  <a:srgbClr val="002060"/>
                </a:solidFill>
                <a:latin typeface="+mj-lt"/>
              </a:rPr>
              <a:t>and associated bio-optical </a:t>
            </a:r>
            <a:r>
              <a:rPr lang="en-AU" sz="2000" dirty="0" smtClean="0">
                <a:solidFill>
                  <a:srgbClr val="002060"/>
                </a:solidFill>
                <a:latin typeface="+mj-lt"/>
              </a:rPr>
              <a:t>properties</a:t>
            </a:r>
          </a:p>
          <a:p>
            <a:pPr marL="361950" indent="-361950">
              <a:buFont typeface="Arial" pitchFamily="34" charset="0"/>
              <a:buChar char="•"/>
              <a:defRPr/>
            </a:pPr>
            <a:endParaRPr lang="en-AU" sz="2000" dirty="0">
              <a:solidFill>
                <a:srgbClr val="002060"/>
              </a:solidFill>
              <a:latin typeface="+mj-lt"/>
            </a:endParaRPr>
          </a:p>
          <a:p>
            <a:pPr marL="0" lvl="1">
              <a:spcAft>
                <a:spcPts val="1200"/>
              </a:spcAft>
              <a:defRPr/>
            </a:pPr>
            <a:r>
              <a:rPr lang="en-AU" sz="2000" dirty="0" smtClean="0">
                <a:solidFill>
                  <a:srgbClr val="002060"/>
                </a:solidFill>
              </a:rPr>
              <a:t>Pattiaratchi </a:t>
            </a:r>
            <a:r>
              <a:rPr lang="en-AU" sz="2000" dirty="0">
                <a:solidFill>
                  <a:srgbClr val="002060"/>
                </a:solidFill>
              </a:rPr>
              <a:t>et al. (2011) Geophysical Res. </a:t>
            </a:r>
            <a:r>
              <a:rPr lang="en-AU" sz="2000" dirty="0" smtClean="0">
                <a:solidFill>
                  <a:srgbClr val="002060"/>
                </a:solidFill>
              </a:rPr>
              <a:t>Letters:</a:t>
            </a:r>
          </a:p>
          <a:p>
            <a:pPr marL="361950" lvl="1" indent="-361950">
              <a:buFont typeface="Arial" pitchFamily="34" charset="0"/>
              <a:buChar char="•"/>
              <a:defRPr/>
            </a:pPr>
            <a:r>
              <a:rPr lang="en-AU" sz="2000" dirty="0" smtClean="0">
                <a:solidFill>
                  <a:srgbClr val="002060"/>
                </a:solidFill>
                <a:latin typeface="+mj-lt"/>
              </a:rPr>
              <a:t>DSWC is a common occurrence throughout the year except during the summer months when winds vertically mix the water column</a:t>
            </a:r>
          </a:p>
          <a:p>
            <a:pPr marL="361950" lvl="1" indent="-361950">
              <a:buFont typeface="Arial" pitchFamily="34" charset="0"/>
              <a:buChar char="•"/>
              <a:defRPr/>
            </a:pPr>
            <a:r>
              <a:rPr lang="en-AU" sz="2000" dirty="0" smtClean="0">
                <a:solidFill>
                  <a:srgbClr val="002060"/>
                </a:solidFill>
                <a:latin typeface="+mj-lt"/>
              </a:rPr>
              <a:t>Cross-shore water flux is 25% of the alongshore flux on shelf</a:t>
            </a:r>
            <a:r>
              <a:rPr lang="en-AU" sz="2000" dirty="0" smtClean="0">
                <a:solidFill>
                  <a:srgbClr val="002060"/>
                </a:solidFill>
              </a:rPr>
              <a:t>	</a:t>
            </a:r>
            <a:endParaRPr lang="en-AU" sz="2000" dirty="0">
              <a:solidFill>
                <a:srgbClr val="002060"/>
              </a:solidFill>
              <a:latin typeface="+mj-lt"/>
            </a:endParaRPr>
          </a:p>
        </p:txBody>
      </p:sp>
      <p:pic>
        <p:nvPicPr>
          <p:cNvPr id="7174" name="Picture 2"/>
          <p:cNvPicPr>
            <a:picLocks noChangeAspect="1" noChangeArrowheads="1"/>
          </p:cNvPicPr>
          <p:nvPr/>
        </p:nvPicPr>
        <p:blipFill>
          <a:blip r:embed="rId3" cstate="print"/>
          <a:srcRect/>
          <a:stretch>
            <a:fillRect/>
          </a:stretch>
        </p:blipFill>
        <p:spPr bwMode="auto">
          <a:xfrm>
            <a:off x="2750988" y="980728"/>
            <a:ext cx="3405188" cy="2643188"/>
          </a:xfrm>
          <a:prstGeom prst="rect">
            <a:avLst/>
          </a:prstGeom>
          <a:noFill/>
          <a:ln w="9525">
            <a:noFill/>
            <a:miter lim="800000"/>
            <a:headEnd/>
            <a:tailEnd/>
          </a:ln>
        </p:spPr>
      </p:pic>
      <p:pic>
        <p:nvPicPr>
          <p:cNvPr id="7178" name="Picture 15" descr="Slocum - no bkgd.gif"/>
          <p:cNvPicPr>
            <a:picLocks noChangeAspect="1"/>
          </p:cNvPicPr>
          <p:nvPr/>
        </p:nvPicPr>
        <p:blipFill>
          <a:blip r:embed="rId4" cstate="print"/>
          <a:srcRect/>
          <a:stretch>
            <a:fillRect/>
          </a:stretch>
        </p:blipFill>
        <p:spPr bwMode="auto">
          <a:xfrm>
            <a:off x="3727301" y="1073274"/>
            <a:ext cx="990600" cy="6286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8722340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1" y="260648"/>
            <a:ext cx="6253635" cy="646331"/>
          </a:xfrm>
          <a:prstGeom prst="rect">
            <a:avLst/>
          </a:prstGeom>
        </p:spPr>
        <p:txBody>
          <a:bodyPr wrap="none">
            <a:spAutoFit/>
          </a:bodyPr>
          <a:lstStyle/>
          <a:p>
            <a:pPr>
              <a:defRPr/>
            </a:pPr>
            <a:r>
              <a:rPr lang="en-US" sz="3600" kern="0" dirty="0">
                <a:solidFill>
                  <a:srgbClr val="002060"/>
                </a:solidFill>
              </a:rPr>
              <a:t>DSWC – </a:t>
            </a:r>
            <a:r>
              <a:rPr lang="en-US" sz="3600" kern="0" dirty="0" smtClean="0">
                <a:solidFill>
                  <a:srgbClr val="002060"/>
                </a:solidFill>
              </a:rPr>
              <a:t>south-west Australia</a:t>
            </a:r>
            <a:endParaRPr lang="el-GR" sz="3600" kern="0" dirty="0">
              <a:solidFill>
                <a:srgbClr val="002060"/>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5846"/>
          <a:stretch/>
        </p:blipFill>
        <p:spPr>
          <a:xfrm>
            <a:off x="971600" y="980728"/>
            <a:ext cx="6885058" cy="295232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4005064"/>
            <a:ext cx="6854695" cy="2808312"/>
          </a:xfrm>
          <a:prstGeom prst="rect">
            <a:avLst/>
          </a:prstGeom>
        </p:spPr>
      </p:pic>
    </p:spTree>
    <p:extLst>
      <p:ext uri="{BB962C8B-B14F-4D97-AF65-F5344CB8AC3E}">
        <p14:creationId xmlns:p14="http://schemas.microsoft.com/office/powerpoint/2010/main" val="10841134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1" y="260648"/>
            <a:ext cx="6253635" cy="646331"/>
          </a:xfrm>
          <a:prstGeom prst="rect">
            <a:avLst/>
          </a:prstGeom>
        </p:spPr>
        <p:txBody>
          <a:bodyPr wrap="none">
            <a:spAutoFit/>
          </a:bodyPr>
          <a:lstStyle/>
          <a:p>
            <a:pPr>
              <a:defRPr/>
            </a:pPr>
            <a:r>
              <a:rPr lang="en-US" sz="3600" kern="0" dirty="0">
                <a:solidFill>
                  <a:srgbClr val="002060"/>
                </a:solidFill>
              </a:rPr>
              <a:t>DSWC – </a:t>
            </a:r>
            <a:r>
              <a:rPr lang="en-US" sz="3600" kern="0" dirty="0" smtClean="0">
                <a:solidFill>
                  <a:srgbClr val="002060"/>
                </a:solidFill>
              </a:rPr>
              <a:t>south-west Australia</a:t>
            </a:r>
            <a:endParaRPr lang="el-GR" sz="3600" kern="0" dirty="0">
              <a:solidFill>
                <a:srgbClr val="00206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811" y="4005064"/>
            <a:ext cx="6679380" cy="2736487"/>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8387"/>
          <a:stretch/>
        </p:blipFill>
        <p:spPr>
          <a:xfrm>
            <a:off x="1230811" y="1083389"/>
            <a:ext cx="6679380" cy="2777659"/>
          </a:xfrm>
          <a:prstGeom prst="rect">
            <a:avLst/>
          </a:prstGeom>
        </p:spPr>
      </p:pic>
    </p:spTree>
    <p:extLst>
      <p:ext uri="{BB962C8B-B14F-4D97-AF65-F5344CB8AC3E}">
        <p14:creationId xmlns:p14="http://schemas.microsoft.com/office/powerpoint/2010/main" val="25965739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7" name="Picture 3" descr="TR02_20090222T043601-20090225T042857_salinity.png"/>
          <p:cNvPicPr>
            <a:picLocks noChangeAspect="1"/>
          </p:cNvPicPr>
          <p:nvPr/>
        </p:nvPicPr>
        <p:blipFill rotWithShape="1">
          <a:blip r:embed="rId3" cstate="print"/>
          <a:srcRect t="7924" r="96"/>
          <a:stretch/>
        </p:blipFill>
        <p:spPr bwMode="auto">
          <a:xfrm>
            <a:off x="1" y="1091357"/>
            <a:ext cx="8759354" cy="1689571"/>
          </a:xfrm>
          <a:prstGeom prst="rect">
            <a:avLst/>
          </a:prstGeom>
          <a:noFill/>
          <a:ln w="9525">
            <a:noFill/>
            <a:miter lim="800000"/>
            <a:headEnd/>
            <a:tailEnd/>
          </a:ln>
        </p:spPr>
      </p:pic>
      <p:sp>
        <p:nvSpPr>
          <p:cNvPr id="5" name="Rectangle 2"/>
          <p:cNvSpPr txBox="1">
            <a:spLocks noChangeArrowheads="1"/>
          </p:cNvSpPr>
          <p:nvPr/>
        </p:nvSpPr>
        <p:spPr>
          <a:xfrm>
            <a:off x="107504" y="188640"/>
            <a:ext cx="6733951" cy="633412"/>
          </a:xfrm>
          <a:prstGeom prst="rect">
            <a:avLst/>
          </a:prstGeom>
        </p:spPr>
        <p:txBody>
          <a:bodyPr/>
          <a:lstStyle/>
          <a:p>
            <a:pPr>
              <a:defRPr/>
            </a:pPr>
            <a:r>
              <a:rPr lang="en-US" sz="3600" kern="0" dirty="0" smtClean="0">
                <a:solidFill>
                  <a:srgbClr val="002060"/>
                </a:solidFill>
                <a:latin typeface="+mj-lt"/>
                <a:cs typeface="+mj-cs"/>
              </a:rPr>
              <a:t>DSWC – Two Rocks Transect</a:t>
            </a:r>
            <a:endParaRPr lang="el-GR" sz="3600" kern="0" dirty="0">
              <a:solidFill>
                <a:srgbClr val="002060"/>
              </a:solidFill>
              <a:latin typeface="+mj-lt"/>
              <a:cs typeface="+mj-cs"/>
            </a:endParaRPr>
          </a:p>
        </p:txBody>
      </p:sp>
      <p:sp>
        <p:nvSpPr>
          <p:cNvPr id="8" name="Rectangle 7"/>
          <p:cNvSpPr/>
          <p:nvPr/>
        </p:nvSpPr>
        <p:spPr>
          <a:xfrm>
            <a:off x="415925" y="2149241"/>
            <a:ext cx="1217000" cy="369332"/>
          </a:xfrm>
          <a:prstGeom prst="rect">
            <a:avLst/>
          </a:prstGeom>
          <a:solidFill>
            <a:schemeClr val="bg1"/>
          </a:solidFill>
          <a:ln>
            <a:solidFill>
              <a:schemeClr val="tx1"/>
            </a:solidFill>
          </a:ln>
        </p:spPr>
        <p:txBody>
          <a:bodyPr wrap="none">
            <a:spAutoFit/>
          </a:bodyPr>
          <a:lstStyle/>
          <a:p>
            <a:r>
              <a:rPr lang="en-US" sz="1800" kern="0" dirty="0"/>
              <a:t>Feb 2009 </a:t>
            </a:r>
            <a:endParaRPr lang="en-AU" sz="1800" dirty="0"/>
          </a:p>
        </p:txBody>
      </p:sp>
      <p:pic>
        <p:nvPicPr>
          <p:cNvPr id="19" name="Picture 3" descr="TR03_20090314T060102-20090316T230902_salinity.png"/>
          <p:cNvPicPr>
            <a:picLocks noChangeAspect="1"/>
          </p:cNvPicPr>
          <p:nvPr/>
        </p:nvPicPr>
        <p:blipFill rotWithShape="1">
          <a:blip r:embed="rId4" cstate="print"/>
          <a:srcRect t="8515"/>
          <a:stretch/>
        </p:blipFill>
        <p:spPr bwMode="auto">
          <a:xfrm>
            <a:off x="-13729" y="2986117"/>
            <a:ext cx="8786813" cy="1811035"/>
          </a:xfrm>
          <a:prstGeom prst="rect">
            <a:avLst/>
          </a:prstGeom>
          <a:noFill/>
          <a:ln w="9525">
            <a:noFill/>
            <a:miter lim="800000"/>
            <a:headEnd/>
            <a:tailEnd/>
          </a:ln>
        </p:spPr>
      </p:pic>
      <p:sp>
        <p:nvSpPr>
          <p:cNvPr id="21" name="Rectangle 20"/>
          <p:cNvSpPr/>
          <p:nvPr/>
        </p:nvSpPr>
        <p:spPr>
          <a:xfrm>
            <a:off x="382067" y="4149080"/>
            <a:ext cx="1263487" cy="369332"/>
          </a:xfrm>
          <a:prstGeom prst="rect">
            <a:avLst/>
          </a:prstGeom>
          <a:solidFill>
            <a:schemeClr val="bg1"/>
          </a:solidFill>
          <a:ln>
            <a:solidFill>
              <a:schemeClr val="tx1"/>
            </a:solidFill>
          </a:ln>
        </p:spPr>
        <p:txBody>
          <a:bodyPr wrap="none">
            <a:spAutoFit/>
          </a:bodyPr>
          <a:lstStyle/>
          <a:p>
            <a:r>
              <a:rPr lang="en-US" sz="1800" kern="0" dirty="0" smtClean="0"/>
              <a:t>Mar </a:t>
            </a:r>
            <a:r>
              <a:rPr lang="en-US" sz="1800" kern="0" dirty="0"/>
              <a:t>2009 </a:t>
            </a:r>
            <a:endParaRPr lang="en-AU" sz="1800" dirty="0"/>
          </a:p>
        </p:txBody>
      </p:sp>
      <p:sp>
        <p:nvSpPr>
          <p:cNvPr id="23" name="Rectangle 22"/>
          <p:cNvSpPr/>
          <p:nvPr/>
        </p:nvSpPr>
        <p:spPr>
          <a:xfrm>
            <a:off x="477225" y="5373216"/>
            <a:ext cx="1351652" cy="369332"/>
          </a:xfrm>
          <a:prstGeom prst="rect">
            <a:avLst/>
          </a:prstGeom>
          <a:solidFill>
            <a:schemeClr val="bg1"/>
          </a:solidFill>
          <a:ln>
            <a:solidFill>
              <a:schemeClr val="tx1"/>
            </a:solidFill>
          </a:ln>
        </p:spPr>
        <p:txBody>
          <a:bodyPr wrap="none">
            <a:spAutoFit/>
          </a:bodyPr>
          <a:lstStyle/>
          <a:p>
            <a:r>
              <a:rPr lang="en-US" sz="1800" kern="0" dirty="0" smtClean="0"/>
              <a:t>April </a:t>
            </a:r>
            <a:r>
              <a:rPr lang="en-US" sz="1800" kern="0" dirty="0"/>
              <a:t>2009 </a:t>
            </a:r>
            <a:endParaRPr lang="en-AU" sz="1800" dirty="0"/>
          </a:p>
        </p:txBody>
      </p:sp>
      <p:pic>
        <p:nvPicPr>
          <p:cNvPr id="25" name="Picture 24" descr="TR04_20090321T060900-20090323T214158_salinity.png"/>
          <p:cNvPicPr>
            <a:picLocks noChangeAspect="1"/>
          </p:cNvPicPr>
          <p:nvPr/>
        </p:nvPicPr>
        <p:blipFill rotWithShape="1">
          <a:blip r:embed="rId5" cstate="print"/>
          <a:srcRect t="6023"/>
          <a:stretch/>
        </p:blipFill>
        <p:spPr bwMode="auto">
          <a:xfrm>
            <a:off x="33659" y="4953000"/>
            <a:ext cx="8786813" cy="1860376"/>
          </a:xfrm>
          <a:prstGeom prst="rect">
            <a:avLst/>
          </a:prstGeom>
          <a:noFill/>
          <a:ln w="9525">
            <a:noFill/>
            <a:miter lim="800000"/>
            <a:headEnd/>
            <a:tailEnd/>
          </a:ln>
        </p:spPr>
      </p:pic>
      <p:sp>
        <p:nvSpPr>
          <p:cNvPr id="26" name="Rectangle 25"/>
          <p:cNvSpPr/>
          <p:nvPr/>
        </p:nvSpPr>
        <p:spPr>
          <a:xfrm>
            <a:off x="430555" y="6142960"/>
            <a:ext cx="1263487" cy="369332"/>
          </a:xfrm>
          <a:prstGeom prst="rect">
            <a:avLst/>
          </a:prstGeom>
          <a:solidFill>
            <a:schemeClr val="bg1"/>
          </a:solidFill>
          <a:ln>
            <a:solidFill>
              <a:schemeClr val="tx1"/>
            </a:solidFill>
          </a:ln>
        </p:spPr>
        <p:txBody>
          <a:bodyPr wrap="none">
            <a:spAutoFit/>
          </a:bodyPr>
          <a:lstStyle/>
          <a:p>
            <a:r>
              <a:rPr lang="en-US" sz="1800" kern="0" dirty="0" smtClean="0"/>
              <a:t>Mar </a:t>
            </a:r>
            <a:r>
              <a:rPr lang="en-US" sz="1800" kern="0" dirty="0"/>
              <a:t>2009 </a:t>
            </a:r>
            <a:endParaRPr lang="en-AU" sz="1800" dirty="0"/>
          </a:p>
        </p:txBody>
      </p:sp>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TR08_20090518T211559-20090520T201803_salinity.png"/>
          <p:cNvPicPr>
            <a:picLocks noChangeAspect="1"/>
          </p:cNvPicPr>
          <p:nvPr/>
        </p:nvPicPr>
        <p:blipFill rotWithShape="1">
          <a:blip r:embed="rId2" cstate="print"/>
          <a:srcRect t="6697"/>
          <a:stretch/>
        </p:blipFill>
        <p:spPr bwMode="auto">
          <a:xfrm>
            <a:off x="0" y="3057524"/>
            <a:ext cx="8786813" cy="1847031"/>
          </a:xfrm>
          <a:prstGeom prst="rect">
            <a:avLst/>
          </a:prstGeom>
          <a:noFill/>
          <a:ln w="9525">
            <a:noFill/>
            <a:miter lim="800000"/>
            <a:headEnd/>
            <a:tailEnd/>
          </a:ln>
        </p:spPr>
      </p:pic>
      <p:pic>
        <p:nvPicPr>
          <p:cNvPr id="3" name="Picture 6" descr="TR06_20090410T190457-20090413T155100_salinity.png"/>
          <p:cNvPicPr>
            <a:picLocks noChangeAspect="1"/>
          </p:cNvPicPr>
          <p:nvPr/>
        </p:nvPicPr>
        <p:blipFill rotWithShape="1">
          <a:blip r:embed="rId3" cstate="print"/>
          <a:srcRect t="6230"/>
          <a:stretch/>
        </p:blipFill>
        <p:spPr bwMode="auto">
          <a:xfrm>
            <a:off x="-9526" y="1076325"/>
            <a:ext cx="8805863" cy="1856259"/>
          </a:xfrm>
          <a:prstGeom prst="rect">
            <a:avLst/>
          </a:prstGeom>
          <a:noFill/>
          <a:ln w="9525">
            <a:noFill/>
            <a:miter lim="800000"/>
            <a:headEnd/>
            <a:tailEnd/>
          </a:ln>
        </p:spPr>
      </p:pic>
      <p:pic>
        <p:nvPicPr>
          <p:cNvPr id="4" name="Picture 3" descr="TR09_20090604T194459-20090607T192456_temperature.png"/>
          <p:cNvPicPr>
            <a:picLocks noChangeAspect="1"/>
          </p:cNvPicPr>
          <p:nvPr/>
        </p:nvPicPr>
        <p:blipFill rotWithShape="1">
          <a:blip r:embed="rId4" cstate="print"/>
          <a:srcRect t="7137"/>
          <a:stretch/>
        </p:blipFill>
        <p:spPr bwMode="auto">
          <a:xfrm>
            <a:off x="-41524" y="5019675"/>
            <a:ext cx="8786813" cy="1838325"/>
          </a:xfrm>
          <a:prstGeom prst="rect">
            <a:avLst/>
          </a:prstGeom>
          <a:noFill/>
          <a:ln w="9525">
            <a:noFill/>
            <a:miter lim="800000"/>
            <a:headEnd/>
            <a:tailEnd/>
          </a:ln>
        </p:spPr>
      </p:pic>
      <p:sp>
        <p:nvSpPr>
          <p:cNvPr id="5" name="Rectangle 2"/>
          <p:cNvSpPr txBox="1">
            <a:spLocks noChangeArrowheads="1"/>
          </p:cNvSpPr>
          <p:nvPr/>
        </p:nvSpPr>
        <p:spPr>
          <a:xfrm>
            <a:off x="107504" y="188640"/>
            <a:ext cx="6733951" cy="633412"/>
          </a:xfrm>
          <a:prstGeom prst="rect">
            <a:avLst/>
          </a:prstGeom>
        </p:spPr>
        <p:txBody>
          <a:bodyPr/>
          <a:lstStyle/>
          <a:p>
            <a:pPr>
              <a:defRPr/>
            </a:pPr>
            <a:r>
              <a:rPr lang="en-US" sz="3600" kern="0" dirty="0" smtClean="0">
                <a:solidFill>
                  <a:srgbClr val="002060"/>
                </a:solidFill>
                <a:latin typeface="+mj-lt"/>
                <a:cs typeface="+mj-cs"/>
              </a:rPr>
              <a:t>DSWC – Two Rocks Transect</a:t>
            </a:r>
            <a:endParaRPr lang="el-GR" sz="3600" kern="0" dirty="0">
              <a:solidFill>
                <a:srgbClr val="002060"/>
              </a:solidFill>
              <a:latin typeface="+mj-lt"/>
              <a:cs typeface="+mj-cs"/>
            </a:endParaRPr>
          </a:p>
        </p:txBody>
      </p:sp>
      <p:sp>
        <p:nvSpPr>
          <p:cNvPr id="6" name="Rectangle 5"/>
          <p:cNvSpPr/>
          <p:nvPr/>
        </p:nvSpPr>
        <p:spPr>
          <a:xfrm>
            <a:off x="380157" y="2276872"/>
            <a:ext cx="1351652" cy="369332"/>
          </a:xfrm>
          <a:prstGeom prst="rect">
            <a:avLst/>
          </a:prstGeom>
          <a:solidFill>
            <a:schemeClr val="bg1"/>
          </a:solidFill>
          <a:ln>
            <a:solidFill>
              <a:schemeClr val="tx1"/>
            </a:solidFill>
          </a:ln>
        </p:spPr>
        <p:txBody>
          <a:bodyPr wrap="none">
            <a:spAutoFit/>
          </a:bodyPr>
          <a:lstStyle/>
          <a:p>
            <a:r>
              <a:rPr lang="en-US" sz="1800" kern="0" dirty="0" smtClean="0"/>
              <a:t>April </a:t>
            </a:r>
            <a:r>
              <a:rPr lang="en-US" sz="1800" kern="0" dirty="0"/>
              <a:t>2009 </a:t>
            </a:r>
            <a:endParaRPr lang="en-AU" sz="1800" dirty="0"/>
          </a:p>
        </p:txBody>
      </p:sp>
      <p:sp>
        <p:nvSpPr>
          <p:cNvPr id="7" name="Rectangle 6"/>
          <p:cNvSpPr/>
          <p:nvPr/>
        </p:nvSpPr>
        <p:spPr>
          <a:xfrm>
            <a:off x="395212" y="4221088"/>
            <a:ext cx="1282723" cy="369332"/>
          </a:xfrm>
          <a:prstGeom prst="rect">
            <a:avLst/>
          </a:prstGeom>
          <a:solidFill>
            <a:schemeClr val="bg1"/>
          </a:solidFill>
          <a:ln>
            <a:solidFill>
              <a:schemeClr val="tx1"/>
            </a:solidFill>
          </a:ln>
        </p:spPr>
        <p:txBody>
          <a:bodyPr wrap="none">
            <a:spAutoFit/>
          </a:bodyPr>
          <a:lstStyle/>
          <a:p>
            <a:r>
              <a:rPr lang="en-US" sz="1800" kern="0" dirty="0" smtClean="0"/>
              <a:t>May </a:t>
            </a:r>
            <a:r>
              <a:rPr lang="en-US" sz="1800" kern="0" dirty="0"/>
              <a:t>2009 </a:t>
            </a:r>
            <a:endParaRPr lang="en-AU" sz="1800" dirty="0"/>
          </a:p>
        </p:txBody>
      </p:sp>
      <p:sp>
        <p:nvSpPr>
          <p:cNvPr id="8" name="Rectangle 7"/>
          <p:cNvSpPr/>
          <p:nvPr/>
        </p:nvSpPr>
        <p:spPr>
          <a:xfrm>
            <a:off x="408013" y="6165304"/>
            <a:ext cx="1338828" cy="369332"/>
          </a:xfrm>
          <a:prstGeom prst="rect">
            <a:avLst/>
          </a:prstGeom>
          <a:solidFill>
            <a:schemeClr val="bg1"/>
          </a:solidFill>
          <a:ln>
            <a:solidFill>
              <a:schemeClr val="tx1"/>
            </a:solidFill>
          </a:ln>
        </p:spPr>
        <p:txBody>
          <a:bodyPr wrap="none">
            <a:spAutoFit/>
          </a:bodyPr>
          <a:lstStyle/>
          <a:p>
            <a:r>
              <a:rPr lang="en-US" sz="1800" kern="0" dirty="0" smtClean="0"/>
              <a:t>June </a:t>
            </a:r>
            <a:r>
              <a:rPr lang="en-US" sz="1800" kern="0" dirty="0"/>
              <a:t>2009 </a:t>
            </a:r>
            <a:endParaRPr lang="en-AU" sz="1800" dirty="0"/>
          </a:p>
        </p:txBody>
      </p:sp>
      <p:sp>
        <p:nvSpPr>
          <p:cNvPr id="9" name="Rectangle 8"/>
          <p:cNvSpPr/>
          <p:nvPr/>
        </p:nvSpPr>
        <p:spPr>
          <a:xfrm>
            <a:off x="408013" y="5569505"/>
            <a:ext cx="1518364" cy="369332"/>
          </a:xfrm>
          <a:prstGeom prst="rect">
            <a:avLst/>
          </a:prstGeom>
          <a:solidFill>
            <a:schemeClr val="bg1"/>
          </a:solidFill>
          <a:ln>
            <a:solidFill>
              <a:schemeClr val="tx1"/>
            </a:solidFill>
          </a:ln>
        </p:spPr>
        <p:txBody>
          <a:bodyPr wrap="none">
            <a:spAutoFit/>
          </a:bodyPr>
          <a:lstStyle/>
          <a:p>
            <a:r>
              <a:rPr lang="en-US" sz="1800" kern="0" dirty="0" smtClean="0"/>
              <a:t>Temperature</a:t>
            </a:r>
            <a:endParaRPr lang="en-AU" sz="1800" dirty="0"/>
          </a:p>
        </p:txBody>
      </p:sp>
    </p:spTree>
    <p:extLst>
      <p:ext uri="{BB962C8B-B14F-4D97-AF65-F5344CB8AC3E}">
        <p14:creationId xmlns:p14="http://schemas.microsoft.com/office/powerpoint/2010/main" val="24945869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1" descr="Title strip72"/>
          <p:cNvPicPr>
            <a:picLocks noChangeAspect="1" noChangeArrowheads="1"/>
          </p:cNvPicPr>
          <p:nvPr/>
        </p:nvPicPr>
        <p:blipFill>
          <a:blip r:embed="rId2" cstate="print"/>
          <a:srcRect/>
          <a:stretch>
            <a:fillRect/>
          </a:stretch>
        </p:blipFill>
        <p:spPr bwMode="auto">
          <a:xfrm>
            <a:off x="133778" y="1548408"/>
            <a:ext cx="6657975" cy="722312"/>
          </a:xfrm>
          <a:prstGeom prst="rect">
            <a:avLst/>
          </a:prstGeom>
          <a:noFill/>
          <a:ln w="9525">
            <a:noFill/>
            <a:miter lim="800000"/>
            <a:headEnd/>
            <a:tailEnd/>
          </a:ln>
        </p:spPr>
      </p:pic>
      <p:sp>
        <p:nvSpPr>
          <p:cNvPr id="6148" name="Text Box 5"/>
          <p:cNvSpPr txBox="1">
            <a:spLocks noChangeArrowheads="1"/>
          </p:cNvSpPr>
          <p:nvPr/>
        </p:nvSpPr>
        <p:spPr bwMode="auto">
          <a:xfrm>
            <a:off x="67450" y="2365991"/>
            <a:ext cx="8972550" cy="523220"/>
          </a:xfrm>
          <a:prstGeom prst="rect">
            <a:avLst/>
          </a:prstGeom>
          <a:noFill/>
          <a:ln w="9525">
            <a:noFill/>
            <a:miter lim="800000"/>
            <a:headEnd/>
            <a:tailEnd/>
          </a:ln>
        </p:spPr>
        <p:txBody>
          <a:bodyPr>
            <a:spAutoFit/>
          </a:bodyPr>
          <a:lstStyle/>
          <a:p>
            <a:pPr algn="ctr" eaLnBrk="0" hangingPunct="0">
              <a:spcBef>
                <a:spcPct val="50000"/>
              </a:spcBef>
            </a:pPr>
            <a:r>
              <a:rPr lang="en-US" sz="2800" dirty="0" smtClean="0">
                <a:solidFill>
                  <a:srgbClr val="002060"/>
                </a:solidFill>
                <a:cs typeface="Times New Roman" pitchFamily="18" charset="0"/>
              </a:rPr>
              <a:t>WAIMOS: South-west</a:t>
            </a:r>
            <a:endParaRPr lang="en-US" sz="2800" dirty="0">
              <a:solidFill>
                <a:srgbClr val="002060"/>
              </a:solidFill>
              <a:latin typeface="Tahoma" pitchFamily="34" charset="0"/>
            </a:endParaRPr>
          </a:p>
        </p:txBody>
      </p:sp>
      <p:pic>
        <p:nvPicPr>
          <p:cNvPr id="6149" name="Picture 3" descr="sst23feb"/>
          <p:cNvPicPr>
            <a:picLocks noChangeAspect="1" noChangeArrowheads="1"/>
          </p:cNvPicPr>
          <p:nvPr/>
        </p:nvPicPr>
        <p:blipFill>
          <a:blip r:embed="rId3" cstate="print"/>
          <a:srcRect l="22029" r="25175" b="8389"/>
          <a:stretch>
            <a:fillRect/>
          </a:stretch>
        </p:blipFill>
        <p:spPr bwMode="auto">
          <a:xfrm>
            <a:off x="220663" y="2916238"/>
            <a:ext cx="2808287" cy="3941762"/>
          </a:xfrm>
          <a:prstGeom prst="rect">
            <a:avLst/>
          </a:prstGeom>
          <a:noFill/>
          <a:ln w="9525">
            <a:noFill/>
            <a:miter lim="800000"/>
            <a:headEnd/>
            <a:tailEnd/>
          </a:ln>
        </p:spPr>
      </p:pic>
      <p:pic>
        <p:nvPicPr>
          <p:cNvPr id="6150" name="Picture 4" descr="chl23feb"/>
          <p:cNvPicPr>
            <a:picLocks noChangeAspect="1" noChangeArrowheads="1"/>
          </p:cNvPicPr>
          <p:nvPr/>
        </p:nvPicPr>
        <p:blipFill>
          <a:blip r:embed="rId4" cstate="print"/>
          <a:srcRect l="25175" r="22029" b="8389"/>
          <a:stretch>
            <a:fillRect/>
          </a:stretch>
        </p:blipFill>
        <p:spPr bwMode="auto">
          <a:xfrm>
            <a:off x="3143250" y="2916238"/>
            <a:ext cx="2806700" cy="3941762"/>
          </a:xfrm>
          <a:prstGeom prst="rect">
            <a:avLst/>
          </a:prstGeom>
          <a:noFill/>
          <a:ln w="9525">
            <a:noFill/>
            <a:miter lim="800000"/>
            <a:headEnd/>
            <a:tailEnd/>
          </a:ln>
        </p:spPr>
      </p:pic>
      <p:sp>
        <p:nvSpPr>
          <p:cNvPr id="6151" name="Rectangle 7"/>
          <p:cNvSpPr>
            <a:spLocks noChangeArrowheads="1"/>
          </p:cNvSpPr>
          <p:nvPr/>
        </p:nvSpPr>
        <p:spPr bwMode="auto">
          <a:xfrm>
            <a:off x="1214438" y="3857625"/>
            <a:ext cx="785812" cy="785813"/>
          </a:xfrm>
          <a:prstGeom prst="rect">
            <a:avLst/>
          </a:prstGeom>
          <a:noFill/>
          <a:ln w="28575" algn="ctr">
            <a:solidFill>
              <a:srgbClr val="7030A0"/>
            </a:solidFill>
            <a:round/>
            <a:headEnd/>
            <a:tailEnd/>
          </a:ln>
        </p:spPr>
        <p:txBody>
          <a:bodyPr/>
          <a:lstStyle/>
          <a:p>
            <a:pPr eaLnBrk="0" hangingPunct="0"/>
            <a:endParaRPr lang="en-US"/>
          </a:p>
        </p:txBody>
      </p:sp>
      <p:sp>
        <p:nvSpPr>
          <p:cNvPr id="6152" name="TextBox 8"/>
          <p:cNvSpPr txBox="1">
            <a:spLocks noChangeArrowheads="1"/>
          </p:cNvSpPr>
          <p:nvPr/>
        </p:nvSpPr>
        <p:spPr bwMode="auto">
          <a:xfrm>
            <a:off x="1785938" y="5143500"/>
            <a:ext cx="893762" cy="584200"/>
          </a:xfrm>
          <a:prstGeom prst="rect">
            <a:avLst/>
          </a:prstGeom>
          <a:noFill/>
          <a:ln w="9525">
            <a:noFill/>
            <a:miter lim="800000"/>
            <a:headEnd/>
            <a:tailEnd/>
          </a:ln>
        </p:spPr>
        <p:txBody>
          <a:bodyPr wrap="none">
            <a:spAutoFit/>
          </a:bodyPr>
          <a:lstStyle/>
          <a:p>
            <a:pPr eaLnBrk="0" hangingPunct="0"/>
            <a:r>
              <a:rPr lang="en-AU" sz="1600">
                <a:solidFill>
                  <a:schemeClr val="bg1"/>
                </a:solidFill>
              </a:rPr>
              <a:t>Capes</a:t>
            </a:r>
          </a:p>
          <a:p>
            <a:pPr eaLnBrk="0" hangingPunct="0"/>
            <a:r>
              <a:rPr lang="en-AU" sz="1600">
                <a:solidFill>
                  <a:schemeClr val="bg1"/>
                </a:solidFill>
              </a:rPr>
              <a:t>Current</a:t>
            </a:r>
          </a:p>
        </p:txBody>
      </p:sp>
      <p:sp>
        <p:nvSpPr>
          <p:cNvPr id="6153" name="TextBox 9"/>
          <p:cNvSpPr txBox="1">
            <a:spLocks noChangeArrowheads="1"/>
          </p:cNvSpPr>
          <p:nvPr/>
        </p:nvSpPr>
        <p:spPr bwMode="auto">
          <a:xfrm>
            <a:off x="1928813" y="3286125"/>
            <a:ext cx="958850" cy="584200"/>
          </a:xfrm>
          <a:prstGeom prst="rect">
            <a:avLst/>
          </a:prstGeom>
          <a:noFill/>
          <a:ln w="9525">
            <a:noFill/>
            <a:miter lim="800000"/>
            <a:headEnd/>
            <a:tailEnd/>
          </a:ln>
        </p:spPr>
        <p:txBody>
          <a:bodyPr wrap="none">
            <a:spAutoFit/>
          </a:bodyPr>
          <a:lstStyle/>
          <a:p>
            <a:pPr eaLnBrk="0" hangingPunct="0"/>
            <a:r>
              <a:rPr lang="en-AU" sz="1600">
                <a:solidFill>
                  <a:schemeClr val="bg1"/>
                </a:solidFill>
              </a:rPr>
              <a:t>Leeuwin</a:t>
            </a:r>
          </a:p>
          <a:p>
            <a:pPr eaLnBrk="0" hangingPunct="0"/>
            <a:r>
              <a:rPr lang="en-AU" sz="1600">
                <a:solidFill>
                  <a:schemeClr val="bg1"/>
                </a:solidFill>
              </a:rPr>
              <a:t>Current</a:t>
            </a:r>
          </a:p>
        </p:txBody>
      </p:sp>
      <p:cxnSp>
        <p:nvCxnSpPr>
          <p:cNvPr id="6154" name="Straight Arrow Connector 11"/>
          <p:cNvCxnSpPr>
            <a:cxnSpLocks noChangeShapeType="1"/>
          </p:cNvCxnSpPr>
          <p:nvPr/>
        </p:nvCxnSpPr>
        <p:spPr bwMode="auto">
          <a:xfrm rot="10800000">
            <a:off x="1285875" y="3571875"/>
            <a:ext cx="642938" cy="1588"/>
          </a:xfrm>
          <a:prstGeom prst="straightConnector1">
            <a:avLst/>
          </a:prstGeom>
          <a:noFill/>
          <a:ln w="28575" algn="ctr">
            <a:solidFill>
              <a:schemeClr val="tx1"/>
            </a:solidFill>
            <a:round/>
            <a:headEnd/>
            <a:tailEnd type="arrow" w="med" len="med"/>
          </a:ln>
        </p:spPr>
      </p:cxnSp>
      <p:cxnSp>
        <p:nvCxnSpPr>
          <p:cNvPr id="6155" name="Straight Arrow Connector 13"/>
          <p:cNvCxnSpPr>
            <a:cxnSpLocks noChangeShapeType="1"/>
          </p:cNvCxnSpPr>
          <p:nvPr/>
        </p:nvCxnSpPr>
        <p:spPr bwMode="auto">
          <a:xfrm rot="10800000">
            <a:off x="1500188" y="5429250"/>
            <a:ext cx="642937" cy="1588"/>
          </a:xfrm>
          <a:prstGeom prst="straightConnector1">
            <a:avLst/>
          </a:prstGeom>
          <a:noFill/>
          <a:ln w="28575" algn="ctr">
            <a:solidFill>
              <a:schemeClr val="tx1"/>
            </a:solidFill>
            <a:round/>
            <a:headEnd/>
            <a:tailEnd type="arrow" w="med" len="med"/>
          </a:ln>
        </p:spPr>
      </p:cxnSp>
      <p:pic>
        <p:nvPicPr>
          <p:cNvPr id="5132" name="Picture 4" descr="C:\Documents and Settings\renniesj.LAIUS\My Documents\PCcont.jpg"/>
          <p:cNvPicPr>
            <a:picLocks noChangeAspect="1" noChangeArrowheads="1"/>
          </p:cNvPicPr>
          <p:nvPr/>
        </p:nvPicPr>
        <p:blipFill>
          <a:blip r:embed="rId5" cstate="print"/>
          <a:srcRect t="6494" r="6248" b="2597"/>
          <a:stretch>
            <a:fillRect/>
          </a:stretch>
        </p:blipFill>
        <p:spPr bwMode="auto">
          <a:xfrm>
            <a:off x="6072188" y="3979863"/>
            <a:ext cx="2714625" cy="2235200"/>
          </a:xfrm>
          <a:prstGeom prst="rect">
            <a:avLst/>
          </a:prstGeom>
          <a:noFill/>
          <a:ln w="9525">
            <a:noFill/>
            <a:miter lim="800000"/>
            <a:headEnd/>
            <a:tailEnd/>
          </a:ln>
        </p:spPr>
      </p:pic>
      <p:sp>
        <p:nvSpPr>
          <p:cNvPr id="6157" name="TextBox 15"/>
          <p:cNvSpPr txBox="1">
            <a:spLocks noChangeArrowheads="1"/>
          </p:cNvSpPr>
          <p:nvPr/>
        </p:nvSpPr>
        <p:spPr bwMode="auto">
          <a:xfrm>
            <a:off x="6778625" y="3500438"/>
            <a:ext cx="1579563" cy="369887"/>
          </a:xfrm>
          <a:prstGeom prst="rect">
            <a:avLst/>
          </a:prstGeom>
          <a:noFill/>
          <a:ln w="9525">
            <a:noFill/>
            <a:miter lim="800000"/>
            <a:headEnd/>
            <a:tailEnd/>
          </a:ln>
        </p:spPr>
        <p:txBody>
          <a:bodyPr wrap="none">
            <a:spAutoFit/>
          </a:bodyPr>
          <a:lstStyle/>
          <a:p>
            <a:pPr eaLnBrk="0" hangingPunct="0"/>
            <a:r>
              <a:rPr lang="en-AU" sz="1800">
                <a:solidFill>
                  <a:srgbClr val="002060"/>
                </a:solidFill>
              </a:rPr>
              <a:t>Perth Canyon</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46" y="188639"/>
            <a:ext cx="6406798" cy="12241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132"/>
                                        </p:tgtEl>
                                        <p:attrNameLst>
                                          <p:attrName>style.visibility</p:attrName>
                                        </p:attrNameLst>
                                      </p:cBhvr>
                                      <p:to>
                                        <p:strVal val="visible"/>
                                      </p:to>
                                    </p:set>
                                    <p:anim calcmode="lin" valueType="num">
                                      <p:cBhvr>
                                        <p:cTn id="7" dur="500" fill="hold"/>
                                        <p:tgtEl>
                                          <p:spTgt spid="5132"/>
                                        </p:tgtEl>
                                        <p:attrNameLst>
                                          <p:attrName>ppt_w</p:attrName>
                                        </p:attrNameLst>
                                      </p:cBhvr>
                                      <p:tavLst>
                                        <p:tav tm="0">
                                          <p:val>
                                            <p:fltVal val="0"/>
                                          </p:val>
                                        </p:tav>
                                        <p:tav tm="100000">
                                          <p:val>
                                            <p:strVal val="#ppt_w"/>
                                          </p:val>
                                        </p:tav>
                                      </p:tavLst>
                                    </p:anim>
                                    <p:anim calcmode="lin" valueType="num">
                                      <p:cBhvr>
                                        <p:cTn id="8" dur="500" fill="hold"/>
                                        <p:tgtEl>
                                          <p:spTgt spid="51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0" y="1772816"/>
            <a:ext cx="8439410" cy="3298347"/>
            <a:chOff x="-32" y="2143116"/>
            <a:chExt cx="8883589" cy="3471944"/>
          </a:xfrm>
        </p:grpSpPr>
        <p:grpSp>
          <p:nvGrpSpPr>
            <p:cNvPr id="3" name="Group 9"/>
            <p:cNvGrpSpPr/>
            <p:nvPr/>
          </p:nvGrpSpPr>
          <p:grpSpPr>
            <a:xfrm>
              <a:off x="-32" y="2143116"/>
              <a:ext cx="8883589" cy="3089102"/>
              <a:chOff x="-71470" y="2143116"/>
              <a:chExt cx="8883589" cy="3089102"/>
            </a:xfrm>
          </p:grpSpPr>
          <p:pic>
            <p:nvPicPr>
              <p:cNvPr id="7" name="Picture 6" descr="G:\Research\Ports and Coasts 2011\TS-plots\fig_Winter.png"/>
              <p:cNvPicPr>
                <a:picLocks noChangeAspect="1"/>
              </p:cNvPicPr>
              <p:nvPr/>
            </p:nvPicPr>
            <p:blipFill>
              <a:blip r:embed="rId2" cstate="print"/>
              <a:srcRect b="1380"/>
              <a:stretch>
                <a:fillRect/>
              </a:stretch>
            </p:blipFill>
            <p:spPr bwMode="auto">
              <a:xfrm>
                <a:off x="5643570" y="2143116"/>
                <a:ext cx="3168549" cy="2989549"/>
              </a:xfrm>
              <a:prstGeom prst="rect">
                <a:avLst/>
              </a:prstGeom>
              <a:noFill/>
              <a:ln w="9525">
                <a:noFill/>
                <a:miter lim="800000"/>
                <a:headEnd/>
                <a:tailEnd/>
              </a:ln>
            </p:spPr>
          </p:pic>
          <p:pic>
            <p:nvPicPr>
              <p:cNvPr id="8" name="Picture 7" descr="G:\Research\Ports and Coasts 2011\TS-plots\fig_Autumn.png"/>
              <p:cNvPicPr>
                <a:picLocks noChangeAspect="1"/>
              </p:cNvPicPr>
              <p:nvPr/>
            </p:nvPicPr>
            <p:blipFill>
              <a:blip r:embed="rId3" cstate="print"/>
              <a:srcRect/>
              <a:stretch>
                <a:fillRect/>
              </a:stretch>
            </p:blipFill>
            <p:spPr bwMode="auto">
              <a:xfrm>
                <a:off x="2786050" y="2214553"/>
                <a:ext cx="3168549" cy="3017665"/>
              </a:xfrm>
              <a:prstGeom prst="rect">
                <a:avLst/>
              </a:prstGeom>
              <a:noFill/>
              <a:ln w="9525">
                <a:noFill/>
                <a:miter lim="800000"/>
                <a:headEnd/>
                <a:tailEnd/>
              </a:ln>
            </p:spPr>
          </p:pic>
          <p:pic>
            <p:nvPicPr>
              <p:cNvPr id="9" name="Picture 8" descr="G:\Research\Ports and Coasts 2011\TS-plots\fig_Summer.png"/>
              <p:cNvPicPr>
                <a:picLocks noChangeAspect="1"/>
              </p:cNvPicPr>
              <p:nvPr/>
            </p:nvPicPr>
            <p:blipFill>
              <a:blip r:embed="rId4" cstate="print"/>
              <a:srcRect t="171" r="798"/>
              <a:stretch>
                <a:fillRect/>
              </a:stretch>
            </p:blipFill>
            <p:spPr bwMode="auto">
              <a:xfrm>
                <a:off x="-71470" y="2202445"/>
                <a:ext cx="3143272" cy="3012505"/>
              </a:xfrm>
              <a:prstGeom prst="rect">
                <a:avLst/>
              </a:prstGeom>
              <a:noFill/>
              <a:ln w="9525">
                <a:noFill/>
                <a:miter lim="800000"/>
                <a:headEnd/>
                <a:tailEnd/>
              </a:ln>
            </p:spPr>
          </p:pic>
        </p:grpSp>
        <p:sp>
          <p:nvSpPr>
            <p:cNvPr id="4" name="TextBox 3"/>
            <p:cNvSpPr txBox="1"/>
            <p:nvPr/>
          </p:nvSpPr>
          <p:spPr>
            <a:xfrm>
              <a:off x="1204542" y="5143512"/>
              <a:ext cx="1152880" cy="400110"/>
            </a:xfrm>
            <a:prstGeom prst="rect">
              <a:avLst/>
            </a:prstGeom>
            <a:solidFill>
              <a:srgbClr val="FFFFFF"/>
            </a:solidFill>
          </p:spPr>
          <p:txBody>
            <a:bodyPr wrap="none" rtlCol="0">
              <a:spAutoFit/>
            </a:bodyPr>
            <a:lstStyle/>
            <a:p>
              <a:r>
                <a:rPr lang="en-AU" sz="1800" dirty="0" smtClean="0">
                  <a:latin typeface="Microsoft Sans Serif" pitchFamily="34" charset="0"/>
                  <a:cs typeface="Microsoft Sans Serif" pitchFamily="34" charset="0"/>
                </a:rPr>
                <a:t>Summer</a:t>
              </a:r>
              <a:endParaRPr lang="en-AU" sz="1800" dirty="0">
                <a:latin typeface="Microsoft Sans Serif" pitchFamily="34" charset="0"/>
                <a:cs typeface="Microsoft Sans Serif" pitchFamily="34" charset="0"/>
              </a:endParaRPr>
            </a:p>
          </p:txBody>
        </p:sp>
        <p:sp>
          <p:nvSpPr>
            <p:cNvPr id="5" name="TextBox 4"/>
            <p:cNvSpPr txBox="1"/>
            <p:nvPr/>
          </p:nvSpPr>
          <p:spPr>
            <a:xfrm>
              <a:off x="4075583" y="5143512"/>
              <a:ext cx="1067921" cy="400110"/>
            </a:xfrm>
            <a:prstGeom prst="rect">
              <a:avLst/>
            </a:prstGeom>
            <a:solidFill>
              <a:srgbClr val="FFFFFF"/>
            </a:solidFill>
          </p:spPr>
          <p:txBody>
            <a:bodyPr wrap="none" rtlCol="0">
              <a:spAutoFit/>
            </a:bodyPr>
            <a:lstStyle/>
            <a:p>
              <a:r>
                <a:rPr lang="en-AU" sz="1800" dirty="0" smtClean="0">
                  <a:latin typeface="Microsoft Sans Serif" pitchFamily="34" charset="0"/>
                  <a:cs typeface="Microsoft Sans Serif" pitchFamily="34" charset="0"/>
                </a:rPr>
                <a:t>Autumn</a:t>
              </a:r>
              <a:endParaRPr lang="en-AU" sz="1800" dirty="0">
                <a:latin typeface="Microsoft Sans Serif" pitchFamily="34" charset="0"/>
                <a:cs typeface="Microsoft Sans Serif" pitchFamily="34" charset="0"/>
              </a:endParaRPr>
            </a:p>
          </p:txBody>
        </p:sp>
        <p:sp>
          <p:nvSpPr>
            <p:cNvPr id="6" name="TextBox 5"/>
            <p:cNvSpPr txBox="1"/>
            <p:nvPr/>
          </p:nvSpPr>
          <p:spPr>
            <a:xfrm>
              <a:off x="7004333" y="5214950"/>
              <a:ext cx="925253" cy="400110"/>
            </a:xfrm>
            <a:prstGeom prst="rect">
              <a:avLst/>
            </a:prstGeom>
            <a:solidFill>
              <a:srgbClr val="FFFFFF"/>
            </a:solidFill>
          </p:spPr>
          <p:txBody>
            <a:bodyPr wrap="none" rtlCol="0">
              <a:spAutoFit/>
            </a:bodyPr>
            <a:lstStyle/>
            <a:p>
              <a:r>
                <a:rPr lang="en-AU" sz="1800" dirty="0" smtClean="0">
                  <a:latin typeface="Microsoft Sans Serif" pitchFamily="34" charset="0"/>
                  <a:cs typeface="Microsoft Sans Serif" pitchFamily="34" charset="0"/>
                </a:rPr>
                <a:t>Winter</a:t>
              </a:r>
              <a:endParaRPr lang="en-AU" sz="1800" dirty="0">
                <a:latin typeface="Microsoft Sans Serif" pitchFamily="34" charset="0"/>
                <a:cs typeface="Microsoft Sans Serif" pitchFamily="34" charset="0"/>
              </a:endParaRPr>
            </a:p>
          </p:txBody>
        </p:sp>
      </p:grpSp>
      <p:sp>
        <p:nvSpPr>
          <p:cNvPr id="10" name="TextBox 9"/>
          <p:cNvSpPr txBox="1"/>
          <p:nvPr/>
        </p:nvSpPr>
        <p:spPr>
          <a:xfrm>
            <a:off x="179512" y="5229200"/>
            <a:ext cx="2714644" cy="1200329"/>
          </a:xfrm>
          <a:prstGeom prst="rect">
            <a:avLst/>
          </a:prstGeom>
          <a:noFill/>
        </p:spPr>
        <p:txBody>
          <a:bodyPr wrap="square" rtlCol="0">
            <a:spAutoFit/>
          </a:bodyPr>
          <a:lstStyle/>
          <a:p>
            <a:pPr marL="119063" indent="-119063">
              <a:buFont typeface="Arial" pitchFamily="34" charset="0"/>
              <a:buChar char="•"/>
            </a:pPr>
            <a:r>
              <a:rPr lang="en-US" sz="1800" dirty="0" smtClean="0">
                <a:solidFill>
                  <a:srgbClr val="7799BC"/>
                </a:solidFill>
                <a:latin typeface="Microsoft Sans Serif" pitchFamily="34" charset="0"/>
                <a:cs typeface="Microsoft Sans Serif" pitchFamily="34" charset="0"/>
              </a:rPr>
              <a:t>Vertically mixed</a:t>
            </a:r>
          </a:p>
          <a:p>
            <a:pPr marL="119063" indent="-119063">
              <a:buFont typeface="Arial" pitchFamily="34" charset="0"/>
              <a:buChar char="•"/>
            </a:pPr>
            <a:r>
              <a:rPr lang="en-US" sz="1800" dirty="0" smtClean="0">
                <a:solidFill>
                  <a:srgbClr val="7799BC"/>
                </a:solidFill>
                <a:latin typeface="Microsoft Sans Serif" pitchFamily="34" charset="0"/>
                <a:cs typeface="Microsoft Sans Serif" pitchFamily="34" charset="0"/>
              </a:rPr>
              <a:t>Upwelling of cold dense water onto the shallow shelf</a:t>
            </a:r>
            <a:endParaRPr lang="en-US" sz="1800" dirty="0">
              <a:solidFill>
                <a:srgbClr val="7799BC"/>
              </a:solidFill>
              <a:latin typeface="Microsoft Sans Serif" pitchFamily="34" charset="0"/>
              <a:cs typeface="Microsoft Sans Serif" pitchFamily="34" charset="0"/>
            </a:endParaRPr>
          </a:p>
        </p:txBody>
      </p:sp>
      <p:sp>
        <p:nvSpPr>
          <p:cNvPr id="11" name="TextBox 10"/>
          <p:cNvSpPr txBox="1"/>
          <p:nvPr/>
        </p:nvSpPr>
        <p:spPr>
          <a:xfrm>
            <a:off x="3098909" y="5229200"/>
            <a:ext cx="2857520" cy="1200329"/>
          </a:xfrm>
          <a:prstGeom prst="rect">
            <a:avLst/>
          </a:prstGeom>
          <a:noFill/>
        </p:spPr>
        <p:txBody>
          <a:bodyPr wrap="square" rtlCol="0">
            <a:spAutoFit/>
          </a:bodyPr>
          <a:lstStyle/>
          <a:p>
            <a:pPr marL="119063" indent="-119063">
              <a:buFont typeface="Arial" pitchFamily="34" charset="0"/>
              <a:buChar char="•"/>
            </a:pPr>
            <a:r>
              <a:rPr lang="en-US" sz="1800" dirty="0" smtClean="0">
                <a:solidFill>
                  <a:srgbClr val="7799BC"/>
                </a:solidFill>
                <a:latin typeface="Microsoft Sans Serif" pitchFamily="34" charset="0"/>
                <a:cs typeface="Microsoft Sans Serif" pitchFamily="34" charset="0"/>
              </a:rPr>
              <a:t>Salinity dominates initially, then temp.,</a:t>
            </a:r>
          </a:p>
          <a:p>
            <a:pPr marL="119063" indent="-119063">
              <a:buFont typeface="Arial" pitchFamily="34" charset="0"/>
              <a:buChar char="•"/>
            </a:pPr>
            <a:r>
              <a:rPr lang="en-US" sz="1800" dirty="0" smtClean="0">
                <a:solidFill>
                  <a:srgbClr val="7799BC"/>
                </a:solidFill>
                <a:latin typeface="Microsoft Sans Serif" pitchFamily="34" charset="0"/>
                <a:cs typeface="Microsoft Sans Serif" pitchFamily="34" charset="0"/>
              </a:rPr>
              <a:t>Maximum cross shelf density gradient</a:t>
            </a:r>
            <a:endParaRPr lang="en-US" sz="1800" dirty="0">
              <a:solidFill>
                <a:srgbClr val="7799BC"/>
              </a:solidFill>
              <a:latin typeface="Microsoft Sans Serif" pitchFamily="34" charset="0"/>
              <a:cs typeface="Microsoft Sans Serif" pitchFamily="34" charset="0"/>
            </a:endParaRPr>
          </a:p>
        </p:txBody>
      </p:sp>
      <p:sp>
        <p:nvSpPr>
          <p:cNvPr id="12" name="TextBox 11"/>
          <p:cNvSpPr txBox="1"/>
          <p:nvPr/>
        </p:nvSpPr>
        <p:spPr>
          <a:xfrm>
            <a:off x="5912492" y="5229200"/>
            <a:ext cx="3000396" cy="1200329"/>
          </a:xfrm>
          <a:prstGeom prst="rect">
            <a:avLst/>
          </a:prstGeom>
          <a:noFill/>
        </p:spPr>
        <p:txBody>
          <a:bodyPr wrap="square" rtlCol="0">
            <a:spAutoFit/>
          </a:bodyPr>
          <a:lstStyle/>
          <a:p>
            <a:pPr marL="119063" indent="-119063">
              <a:buFont typeface="Arial" pitchFamily="34" charset="0"/>
              <a:buChar char="•"/>
            </a:pPr>
            <a:r>
              <a:rPr lang="en-US" sz="1800" dirty="0" smtClean="0">
                <a:solidFill>
                  <a:srgbClr val="7799BC"/>
                </a:solidFill>
                <a:latin typeface="Microsoft Sans Serif" pitchFamily="34" charset="0"/>
                <a:cs typeface="Microsoft Sans Serif" pitchFamily="34" charset="0"/>
              </a:rPr>
              <a:t>Temperature dominates</a:t>
            </a:r>
          </a:p>
          <a:p>
            <a:pPr marL="119063" indent="-119063">
              <a:buFont typeface="Arial" pitchFamily="34" charset="0"/>
              <a:buChar char="•"/>
            </a:pPr>
            <a:r>
              <a:rPr lang="en-US" sz="1800" dirty="0" smtClean="0">
                <a:solidFill>
                  <a:srgbClr val="7799BC"/>
                </a:solidFill>
                <a:latin typeface="Microsoft Sans Serif" pitchFamily="34" charset="0"/>
                <a:cs typeface="Microsoft Sans Serif" pitchFamily="34" charset="0"/>
              </a:rPr>
              <a:t>Densities are higher though cross-shelf density gradient reduced</a:t>
            </a:r>
            <a:endParaRPr lang="en-US" sz="1800" dirty="0">
              <a:solidFill>
                <a:srgbClr val="7799BC"/>
              </a:solidFill>
              <a:latin typeface="Microsoft Sans Serif" pitchFamily="34" charset="0"/>
              <a:cs typeface="Microsoft Sans Serif" pitchFamily="34" charset="0"/>
            </a:endParaRPr>
          </a:p>
        </p:txBody>
      </p:sp>
      <p:sp>
        <p:nvSpPr>
          <p:cNvPr id="13" name="Title 3"/>
          <p:cNvSpPr txBox="1">
            <a:spLocks/>
          </p:cNvSpPr>
          <p:nvPr/>
        </p:nvSpPr>
        <p:spPr>
          <a:xfrm>
            <a:off x="107504" y="260648"/>
            <a:ext cx="6228184" cy="525544"/>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2060"/>
                </a:solidFill>
                <a:effectLst/>
                <a:uLnTx/>
                <a:uFillTx/>
                <a:latin typeface="+mj-lt"/>
                <a:ea typeface="+mj-ea"/>
                <a:cs typeface="Microsoft Sans Serif" pitchFamily="34" charset="0"/>
              </a:rPr>
              <a:t>Seasonal</a:t>
            </a:r>
            <a:r>
              <a:rPr kumimoji="0" lang="en-US" sz="3600" b="0" i="0" u="none" strike="noStrike" kern="0" cap="none" spc="0" normalizeH="0" noProof="0" dirty="0" smtClean="0">
                <a:ln>
                  <a:noFill/>
                </a:ln>
                <a:solidFill>
                  <a:srgbClr val="002060"/>
                </a:solidFill>
                <a:effectLst/>
                <a:uLnTx/>
                <a:uFillTx/>
                <a:latin typeface="+mj-lt"/>
                <a:ea typeface="+mj-ea"/>
                <a:cs typeface="Microsoft Sans Serif" pitchFamily="34" charset="0"/>
              </a:rPr>
              <a:t> Changes in</a:t>
            </a:r>
            <a:r>
              <a:rPr kumimoji="0" lang="en-US" sz="3600" b="0" i="0" u="none" strike="noStrike" kern="0" cap="none" spc="0" normalizeH="0" baseline="0" noProof="0" dirty="0" smtClean="0">
                <a:ln>
                  <a:noFill/>
                </a:ln>
                <a:solidFill>
                  <a:srgbClr val="002060"/>
                </a:solidFill>
                <a:effectLst/>
                <a:uLnTx/>
                <a:uFillTx/>
                <a:latin typeface="+mj-lt"/>
                <a:ea typeface="+mj-ea"/>
                <a:cs typeface="Microsoft Sans Serif" pitchFamily="34" charset="0"/>
              </a:rPr>
              <a:t> Temperature</a:t>
            </a:r>
            <a:r>
              <a:rPr lang="en-US" sz="3600" kern="0" dirty="0">
                <a:solidFill>
                  <a:srgbClr val="002060"/>
                </a:solidFill>
                <a:latin typeface="+mj-lt"/>
                <a:ea typeface="+mj-ea"/>
                <a:cs typeface="Microsoft Sans Serif" pitchFamily="34" charset="0"/>
              </a:rPr>
              <a:t> </a:t>
            </a:r>
            <a:r>
              <a:rPr lang="en-US" sz="3600" kern="0" dirty="0" smtClean="0">
                <a:solidFill>
                  <a:srgbClr val="002060"/>
                </a:solidFill>
                <a:latin typeface="+mj-lt"/>
                <a:ea typeface="+mj-ea"/>
                <a:cs typeface="Microsoft Sans Serif" pitchFamily="34" charset="0"/>
              </a:rPr>
              <a:t>&amp;</a:t>
            </a:r>
            <a:r>
              <a:rPr kumimoji="0" lang="en-US" sz="3600" b="0" i="0" u="none" strike="noStrike" kern="0" cap="none" spc="0" normalizeH="0" noProof="0" dirty="0" smtClean="0">
                <a:ln>
                  <a:noFill/>
                </a:ln>
                <a:solidFill>
                  <a:srgbClr val="002060"/>
                </a:solidFill>
                <a:effectLst/>
                <a:uLnTx/>
                <a:uFillTx/>
                <a:latin typeface="+mj-lt"/>
                <a:ea typeface="+mj-ea"/>
                <a:cs typeface="Microsoft Sans Serif" pitchFamily="34" charset="0"/>
              </a:rPr>
              <a:t> Salinity</a:t>
            </a:r>
            <a:endParaRPr kumimoji="0" lang="en-US" sz="3600" b="0" i="0" u="none" strike="noStrike" kern="0" cap="none" spc="0" normalizeH="0" baseline="0" noProof="0" dirty="0">
              <a:ln>
                <a:noFill/>
              </a:ln>
              <a:solidFill>
                <a:srgbClr val="002060"/>
              </a:solidFill>
              <a:effectLst/>
              <a:uLnTx/>
              <a:uFillTx/>
              <a:latin typeface="+mj-lt"/>
              <a:ea typeface="+mj-ea"/>
              <a:cs typeface="Microsoft Sans Serif" pitchFamily="34" charset="0"/>
            </a:endParaRPr>
          </a:p>
        </p:txBody>
      </p:sp>
    </p:spTree>
    <p:extLst>
      <p:ext uri="{BB962C8B-B14F-4D97-AF65-F5344CB8AC3E}">
        <p14:creationId xmlns:p14="http://schemas.microsoft.com/office/powerpoint/2010/main" val="304947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896" b="47500"/>
          <a:stretch/>
        </p:blipFill>
        <p:spPr>
          <a:xfrm>
            <a:off x="107504" y="1484784"/>
            <a:ext cx="8688446" cy="4464496"/>
          </a:xfrm>
          <a:prstGeom prst="rect">
            <a:avLst/>
          </a:prstGeom>
        </p:spPr>
      </p:pic>
      <p:sp>
        <p:nvSpPr>
          <p:cNvPr id="3" name="Rectangle 2"/>
          <p:cNvSpPr>
            <a:spLocks noChangeArrowheads="1"/>
          </p:cNvSpPr>
          <p:nvPr/>
        </p:nvSpPr>
        <p:spPr bwMode="auto">
          <a:xfrm>
            <a:off x="269875" y="288578"/>
            <a:ext cx="6791325" cy="69215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nchor="ctr"/>
          <a:lstStyle/>
          <a:p>
            <a:r>
              <a:rPr lang="en-US" sz="3600" dirty="0" smtClean="0">
                <a:solidFill>
                  <a:srgbClr val="002060"/>
                </a:solidFill>
              </a:rPr>
              <a:t>Rottnest Island Winds</a:t>
            </a:r>
            <a:endParaRPr lang="en-AU" sz="3600" dirty="0">
              <a:solidFill>
                <a:srgbClr val="002060"/>
              </a:solidFill>
            </a:endParaRPr>
          </a:p>
        </p:txBody>
      </p:sp>
      <p:sp>
        <p:nvSpPr>
          <p:cNvPr id="4" name="Rectangle 7"/>
          <p:cNvSpPr>
            <a:spLocks noChangeArrowheads="1"/>
          </p:cNvSpPr>
          <p:nvPr/>
        </p:nvSpPr>
        <p:spPr bwMode="auto">
          <a:xfrm>
            <a:off x="419100" y="6156324"/>
            <a:ext cx="6642100" cy="528637"/>
          </a:xfrm>
          <a:prstGeom prst="rect">
            <a:avLst/>
          </a:prstGeom>
          <a:noFill/>
          <a:ln w="9525">
            <a:noFill/>
            <a:miter lim="800000"/>
            <a:headEnd/>
            <a:tailEnd/>
          </a:ln>
        </p:spPr>
        <p:txBody>
          <a:bodyPr/>
          <a:lstStyle/>
          <a:p>
            <a:pPr>
              <a:buFont typeface="Wingdings" pitchFamily="2" charset="2"/>
              <a:buNone/>
            </a:pPr>
            <a:r>
              <a:rPr lang="fr-CH" sz="2800" dirty="0" err="1" smtClean="0">
                <a:solidFill>
                  <a:srgbClr val="002060"/>
                </a:solidFill>
                <a:latin typeface="+mj-lt"/>
                <a:cs typeface="Times New Roman" pitchFamily="18" charset="0"/>
              </a:rPr>
              <a:t>Summer</a:t>
            </a:r>
            <a:r>
              <a:rPr lang="fr-CH" sz="2800" dirty="0" smtClean="0">
                <a:solidFill>
                  <a:srgbClr val="002060"/>
                </a:solidFill>
                <a:latin typeface="+mj-lt"/>
                <a:cs typeface="Times New Roman" pitchFamily="18" charset="0"/>
              </a:rPr>
              <a:t>: upwelling </a:t>
            </a:r>
            <a:r>
              <a:rPr lang="fr-CH" sz="2800" dirty="0" err="1" smtClean="0">
                <a:solidFill>
                  <a:srgbClr val="002060"/>
                </a:solidFill>
                <a:latin typeface="+mj-lt"/>
                <a:cs typeface="Times New Roman" pitchFamily="18" charset="0"/>
              </a:rPr>
              <a:t>favourable</a:t>
            </a:r>
            <a:endParaRPr lang="fr-CH" sz="2800" dirty="0">
              <a:solidFill>
                <a:srgbClr val="002060"/>
              </a:solidFill>
              <a:latin typeface="+mj-lt"/>
              <a:cs typeface="Times New Roman" pitchFamily="18" charset="0"/>
            </a:endParaRPr>
          </a:p>
        </p:txBody>
      </p:sp>
    </p:spTree>
    <p:extLst>
      <p:ext uri="{BB962C8B-B14F-4D97-AF65-F5344CB8AC3E}">
        <p14:creationId xmlns:p14="http://schemas.microsoft.com/office/powerpoint/2010/main" val="30994705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ChangeArrowheads="1"/>
          </p:cNvSpPr>
          <p:nvPr/>
        </p:nvSpPr>
        <p:spPr bwMode="auto">
          <a:xfrm>
            <a:off x="120339" y="188640"/>
            <a:ext cx="6642100" cy="768350"/>
          </a:xfrm>
          <a:prstGeom prst="rect">
            <a:avLst/>
          </a:prstGeom>
          <a:noFill/>
          <a:ln w="9525">
            <a:noFill/>
            <a:miter lim="800000"/>
            <a:headEnd/>
            <a:tailEnd/>
          </a:ln>
        </p:spPr>
        <p:txBody>
          <a:bodyPr/>
          <a:lstStyle/>
          <a:p>
            <a:pPr>
              <a:buFont typeface="Wingdings" pitchFamily="2" charset="2"/>
              <a:buNone/>
            </a:pPr>
            <a:r>
              <a:rPr lang="fr-CH" sz="3600" dirty="0" smtClean="0">
                <a:solidFill>
                  <a:srgbClr val="002060"/>
                </a:solidFill>
                <a:latin typeface="+mj-lt"/>
                <a:cs typeface="Times New Roman" pitchFamily="18" charset="0"/>
              </a:rPr>
              <a:t>Upwelling/</a:t>
            </a:r>
            <a:r>
              <a:rPr lang="fr-CH" sz="3600" dirty="0" err="1" smtClean="0">
                <a:solidFill>
                  <a:srgbClr val="002060"/>
                </a:solidFill>
                <a:latin typeface="+mj-lt"/>
                <a:cs typeface="Times New Roman" pitchFamily="18" charset="0"/>
              </a:rPr>
              <a:t>downwelling</a:t>
            </a:r>
            <a:endParaRPr lang="fr-CH" sz="3600" dirty="0">
              <a:solidFill>
                <a:srgbClr val="002060"/>
              </a:solidFill>
              <a:latin typeface="+mj-lt"/>
              <a:cs typeface="Times New Roman" pitchFamily="18" charset="0"/>
            </a:endParaRPr>
          </a:p>
        </p:txBody>
      </p:sp>
      <p:sp>
        <p:nvSpPr>
          <p:cNvPr id="3" name="Rectangle 2"/>
          <p:cNvSpPr/>
          <p:nvPr/>
        </p:nvSpPr>
        <p:spPr>
          <a:xfrm>
            <a:off x="318098" y="1130569"/>
            <a:ext cx="6032421" cy="461665"/>
          </a:xfrm>
          <a:prstGeom prst="rect">
            <a:avLst/>
          </a:prstGeom>
        </p:spPr>
        <p:txBody>
          <a:bodyPr wrap="none">
            <a:spAutoFit/>
          </a:bodyPr>
          <a:lstStyle/>
          <a:p>
            <a:pPr marL="342900" indent="-342900">
              <a:buFont typeface="Arial" pitchFamily="34" charset="0"/>
              <a:buChar char="•"/>
            </a:pPr>
            <a:r>
              <a:rPr lang="fr-CH" dirty="0" err="1" smtClean="0">
                <a:solidFill>
                  <a:srgbClr val="002060"/>
                </a:solidFill>
                <a:cs typeface="Times New Roman" pitchFamily="18" charset="0"/>
              </a:rPr>
              <a:t>Southerly</a:t>
            </a:r>
            <a:r>
              <a:rPr lang="fr-CH" dirty="0" smtClean="0">
                <a:solidFill>
                  <a:srgbClr val="002060"/>
                </a:solidFill>
                <a:cs typeface="Times New Roman" pitchFamily="18" charset="0"/>
              </a:rPr>
              <a:t> </a:t>
            </a:r>
            <a:r>
              <a:rPr lang="fr-CH" dirty="0" err="1" smtClean="0">
                <a:solidFill>
                  <a:srgbClr val="002060"/>
                </a:solidFill>
                <a:cs typeface="Times New Roman" pitchFamily="18" charset="0"/>
              </a:rPr>
              <a:t>winds</a:t>
            </a:r>
            <a:r>
              <a:rPr lang="fr-CH" dirty="0" smtClean="0">
                <a:solidFill>
                  <a:srgbClr val="002060"/>
                </a:solidFill>
                <a:cs typeface="Times New Roman" pitchFamily="18" charset="0"/>
              </a:rPr>
              <a:t> (&gt; 10ms</a:t>
            </a:r>
            <a:r>
              <a:rPr lang="fr-CH" baseline="30000" dirty="0" smtClean="0">
                <a:solidFill>
                  <a:srgbClr val="002060"/>
                </a:solidFill>
                <a:cs typeface="Times New Roman" pitchFamily="18" charset="0"/>
              </a:rPr>
              <a:t>-1</a:t>
            </a:r>
            <a:r>
              <a:rPr lang="fr-CH" dirty="0" smtClean="0">
                <a:solidFill>
                  <a:srgbClr val="002060"/>
                </a:solidFill>
                <a:cs typeface="Times New Roman" pitchFamily="18" charset="0"/>
              </a:rPr>
              <a:t>) – upwelling</a:t>
            </a:r>
            <a:endParaRPr lang="en-AU" dirty="0"/>
          </a:p>
        </p:txBody>
      </p:sp>
      <p:pic>
        <p:nvPicPr>
          <p:cNvPr id="15" name="Picture 14" descr="TEMP.png"/>
          <p:cNvPicPr>
            <a:picLocks noChangeAspect="1"/>
          </p:cNvPicPr>
          <p:nvPr/>
        </p:nvPicPr>
        <p:blipFill rotWithShape="1">
          <a:blip r:embed="rId3" cstate="print"/>
          <a:srcRect l="8703" t="19689" r="7744" b="60621"/>
          <a:stretch/>
        </p:blipFill>
        <p:spPr>
          <a:xfrm>
            <a:off x="539552" y="1772816"/>
            <a:ext cx="7557884" cy="2232248"/>
          </a:xfrm>
          <a:prstGeom prst="rect">
            <a:avLst/>
          </a:prstGeom>
        </p:spPr>
      </p:pic>
      <p:pic>
        <p:nvPicPr>
          <p:cNvPr id="16" name="Picture 15" descr="TR04_20090321T060900-20090323T214158_salinity.png"/>
          <p:cNvPicPr>
            <a:picLocks noChangeAspect="1"/>
          </p:cNvPicPr>
          <p:nvPr/>
        </p:nvPicPr>
        <p:blipFill rotWithShape="1">
          <a:blip r:embed="rId4" cstate="print"/>
          <a:srcRect l="1" t="6023" r="-1308"/>
          <a:stretch/>
        </p:blipFill>
        <p:spPr bwMode="auto">
          <a:xfrm>
            <a:off x="539552" y="4869160"/>
            <a:ext cx="8024497" cy="1677038"/>
          </a:xfrm>
          <a:prstGeom prst="rect">
            <a:avLst/>
          </a:prstGeom>
          <a:noFill/>
          <a:ln w="9525">
            <a:noFill/>
            <a:miter lim="800000"/>
            <a:headEnd/>
            <a:tailEnd/>
          </a:ln>
        </p:spPr>
      </p:pic>
      <p:sp>
        <p:nvSpPr>
          <p:cNvPr id="17" name="Rectangle 16"/>
          <p:cNvSpPr/>
          <p:nvPr/>
        </p:nvSpPr>
        <p:spPr>
          <a:xfrm>
            <a:off x="318098" y="4166560"/>
            <a:ext cx="5639685" cy="461665"/>
          </a:xfrm>
          <a:prstGeom prst="rect">
            <a:avLst/>
          </a:prstGeom>
        </p:spPr>
        <p:txBody>
          <a:bodyPr wrap="none">
            <a:spAutoFit/>
          </a:bodyPr>
          <a:lstStyle/>
          <a:p>
            <a:pPr marL="342900" indent="-342900">
              <a:buFont typeface="Arial" pitchFamily="34" charset="0"/>
              <a:buChar char="•"/>
            </a:pPr>
            <a:r>
              <a:rPr lang="fr-CH" dirty="0" err="1" smtClean="0">
                <a:solidFill>
                  <a:srgbClr val="002060"/>
                </a:solidFill>
                <a:cs typeface="Times New Roman" pitchFamily="18" charset="0"/>
              </a:rPr>
              <a:t>Weak</a:t>
            </a:r>
            <a:r>
              <a:rPr lang="fr-CH" dirty="0" smtClean="0">
                <a:solidFill>
                  <a:srgbClr val="002060"/>
                </a:solidFill>
                <a:cs typeface="Times New Roman" pitchFamily="18" charset="0"/>
              </a:rPr>
              <a:t> </a:t>
            </a:r>
            <a:r>
              <a:rPr lang="fr-CH" dirty="0" err="1" smtClean="0">
                <a:solidFill>
                  <a:srgbClr val="002060"/>
                </a:solidFill>
                <a:cs typeface="Times New Roman" pitchFamily="18" charset="0"/>
              </a:rPr>
              <a:t>winds</a:t>
            </a:r>
            <a:r>
              <a:rPr lang="fr-CH" dirty="0" smtClean="0">
                <a:solidFill>
                  <a:srgbClr val="002060"/>
                </a:solidFill>
                <a:cs typeface="Times New Roman" pitchFamily="18" charset="0"/>
              </a:rPr>
              <a:t> (~ 5 ms</a:t>
            </a:r>
            <a:r>
              <a:rPr lang="fr-CH" baseline="30000" dirty="0" smtClean="0">
                <a:solidFill>
                  <a:srgbClr val="002060"/>
                </a:solidFill>
                <a:cs typeface="Times New Roman" pitchFamily="18" charset="0"/>
              </a:rPr>
              <a:t>-1</a:t>
            </a:r>
            <a:r>
              <a:rPr lang="fr-CH" dirty="0" smtClean="0">
                <a:solidFill>
                  <a:srgbClr val="002060"/>
                </a:solidFill>
                <a:cs typeface="Times New Roman" pitchFamily="18" charset="0"/>
              </a:rPr>
              <a:t>) – </a:t>
            </a:r>
            <a:r>
              <a:rPr lang="fr-CH" dirty="0" err="1" smtClean="0">
                <a:solidFill>
                  <a:srgbClr val="002060"/>
                </a:solidFill>
                <a:cs typeface="Times New Roman" pitchFamily="18" charset="0"/>
              </a:rPr>
              <a:t>downwelling</a:t>
            </a:r>
            <a:endParaRPr lang="en-AU" dirty="0"/>
          </a:p>
        </p:txBody>
      </p:sp>
      <p:sp>
        <p:nvSpPr>
          <p:cNvPr id="18" name="Rectangle 17"/>
          <p:cNvSpPr/>
          <p:nvPr/>
        </p:nvSpPr>
        <p:spPr>
          <a:xfrm>
            <a:off x="1013810" y="3356992"/>
            <a:ext cx="1233030" cy="369332"/>
          </a:xfrm>
          <a:prstGeom prst="rect">
            <a:avLst/>
          </a:prstGeom>
          <a:solidFill>
            <a:schemeClr val="bg1"/>
          </a:solidFill>
          <a:ln>
            <a:solidFill>
              <a:schemeClr val="tx1"/>
            </a:solidFill>
          </a:ln>
        </p:spPr>
        <p:txBody>
          <a:bodyPr wrap="none">
            <a:spAutoFit/>
          </a:bodyPr>
          <a:lstStyle/>
          <a:p>
            <a:r>
              <a:rPr lang="en-US" sz="1800" kern="0" dirty="0" smtClean="0"/>
              <a:t>Mar 2010 </a:t>
            </a:r>
            <a:endParaRPr lang="en-AU" sz="1800" dirty="0"/>
          </a:p>
        </p:txBody>
      </p:sp>
      <p:sp>
        <p:nvSpPr>
          <p:cNvPr id="19" name="Rectangle 18"/>
          <p:cNvSpPr/>
          <p:nvPr/>
        </p:nvSpPr>
        <p:spPr>
          <a:xfrm>
            <a:off x="933734" y="5877272"/>
            <a:ext cx="1263487" cy="369332"/>
          </a:xfrm>
          <a:prstGeom prst="rect">
            <a:avLst/>
          </a:prstGeom>
          <a:solidFill>
            <a:schemeClr val="bg1"/>
          </a:solidFill>
          <a:ln>
            <a:solidFill>
              <a:schemeClr val="tx1"/>
            </a:solidFill>
          </a:ln>
        </p:spPr>
        <p:txBody>
          <a:bodyPr wrap="none">
            <a:spAutoFit/>
          </a:bodyPr>
          <a:lstStyle/>
          <a:p>
            <a:r>
              <a:rPr lang="en-US" sz="1800" kern="0" dirty="0" smtClean="0"/>
              <a:t>Mar </a:t>
            </a:r>
            <a:r>
              <a:rPr lang="en-US" sz="1800" kern="0" dirty="0"/>
              <a:t>2009 </a:t>
            </a:r>
            <a:endParaRPr lang="en-AU" sz="1800" dirty="0"/>
          </a:p>
        </p:txBody>
      </p:sp>
    </p:spTree>
    <p:extLst>
      <p:ext uri="{BB962C8B-B14F-4D97-AF65-F5344CB8AC3E}">
        <p14:creationId xmlns:p14="http://schemas.microsoft.com/office/powerpoint/2010/main" val="129541011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53674" y="735087"/>
            <a:ext cx="5786478" cy="461665"/>
          </a:xfrm>
          <a:prstGeom prst="rect">
            <a:avLst/>
          </a:prstGeom>
          <a:solidFill>
            <a:schemeClr val="bg1"/>
          </a:solidFill>
        </p:spPr>
        <p:txBody>
          <a:bodyPr wrap="square" rtlCol="0">
            <a:spAutoFit/>
          </a:bodyPr>
          <a:lstStyle/>
          <a:p>
            <a:r>
              <a:rPr lang="en-US" sz="2400" dirty="0" smtClean="0">
                <a:solidFill>
                  <a:srgbClr val="002060"/>
                </a:solidFill>
              </a:rPr>
              <a:t>2010 January 28 ~30</a:t>
            </a:r>
            <a:endParaRPr lang="en-US" sz="2400" dirty="0">
              <a:solidFill>
                <a:srgbClr val="002060"/>
              </a:solidFill>
            </a:endParaRPr>
          </a:p>
        </p:txBody>
      </p:sp>
      <p:grpSp>
        <p:nvGrpSpPr>
          <p:cNvPr id="2" name="Group 12"/>
          <p:cNvGrpSpPr/>
          <p:nvPr/>
        </p:nvGrpSpPr>
        <p:grpSpPr>
          <a:xfrm>
            <a:off x="1645920" y="1241557"/>
            <a:ext cx="6132881" cy="5499811"/>
            <a:chOff x="1645920" y="1097280"/>
            <a:chExt cx="6132881" cy="5499811"/>
          </a:xfrm>
        </p:grpSpPr>
        <p:pic>
          <p:nvPicPr>
            <p:cNvPr id="23553" name="Picture 1" descr="E:\Research\WAMSI node 6 symposium\Figures WAMSI node 6\sal_results\sal_19-01.tif"/>
            <p:cNvPicPr>
              <a:picLocks noChangeAspect="1" noChangeArrowheads="1"/>
            </p:cNvPicPr>
            <p:nvPr/>
          </p:nvPicPr>
          <p:blipFill>
            <a:blip r:embed="rId3" cstate="screen"/>
            <a:srcRect/>
            <a:stretch>
              <a:fillRect/>
            </a:stretch>
          </p:blipFill>
          <p:spPr bwMode="auto">
            <a:xfrm>
              <a:off x="1645920" y="1097280"/>
              <a:ext cx="4935322" cy="1750771"/>
            </a:xfrm>
            <a:prstGeom prst="rect">
              <a:avLst/>
            </a:prstGeom>
            <a:noFill/>
          </p:spPr>
        </p:pic>
        <p:pic>
          <p:nvPicPr>
            <p:cNvPr id="23554" name="Picture 2" descr="E:\Research\WAMSI node 6 symposium\Figures WAMSI node 6\temp_results\temp_19-01.tif"/>
            <p:cNvPicPr>
              <a:picLocks noChangeAspect="1" noChangeArrowheads="1"/>
            </p:cNvPicPr>
            <p:nvPr/>
          </p:nvPicPr>
          <p:blipFill>
            <a:blip r:embed="rId4" cstate="screen"/>
            <a:srcRect/>
            <a:stretch>
              <a:fillRect/>
            </a:stretch>
          </p:blipFill>
          <p:spPr bwMode="auto">
            <a:xfrm>
              <a:off x="1645920" y="2926080"/>
              <a:ext cx="4935322" cy="1750771"/>
            </a:xfrm>
            <a:prstGeom prst="rect">
              <a:avLst/>
            </a:prstGeom>
            <a:noFill/>
          </p:spPr>
        </p:pic>
        <p:pic>
          <p:nvPicPr>
            <p:cNvPr id="9" name="Picture 4" descr="E:\Research\WAMSI node 6 symposium\Figures WAMSI node 6\sal_results\colorbars_salinity-01.tif"/>
            <p:cNvPicPr>
              <a:picLocks noChangeAspect="1" noChangeArrowheads="1"/>
            </p:cNvPicPr>
            <p:nvPr/>
          </p:nvPicPr>
          <p:blipFill>
            <a:blip r:embed="rId5" cstate="screen"/>
            <a:srcRect/>
            <a:stretch>
              <a:fillRect/>
            </a:stretch>
          </p:blipFill>
          <p:spPr bwMode="auto">
            <a:xfrm>
              <a:off x="6858016" y="1143000"/>
              <a:ext cx="833567" cy="1473281"/>
            </a:xfrm>
            <a:prstGeom prst="rect">
              <a:avLst/>
            </a:prstGeom>
            <a:noFill/>
          </p:spPr>
        </p:pic>
        <p:pic>
          <p:nvPicPr>
            <p:cNvPr id="10" name="Picture 5" descr="E:\Research\WAMSI node 6 symposium\Figures WAMSI node 6\temp_results\colorbars_temperature-01.tif"/>
            <p:cNvPicPr>
              <a:picLocks noChangeAspect="1" noChangeArrowheads="1"/>
            </p:cNvPicPr>
            <p:nvPr/>
          </p:nvPicPr>
          <p:blipFill>
            <a:blip r:embed="rId6" cstate="screen"/>
            <a:srcRect/>
            <a:stretch>
              <a:fillRect/>
            </a:stretch>
          </p:blipFill>
          <p:spPr bwMode="auto">
            <a:xfrm>
              <a:off x="6858000" y="2971800"/>
              <a:ext cx="759257" cy="1473281"/>
            </a:xfrm>
            <a:prstGeom prst="rect">
              <a:avLst/>
            </a:prstGeom>
            <a:noFill/>
          </p:spPr>
        </p:pic>
        <p:pic>
          <p:nvPicPr>
            <p:cNvPr id="11" name="Picture 6" descr="E:\Research\WAMSI node 6 symposium\Figures WAMSI node 6\dens_results\colorbars_density-01-01.tif"/>
            <p:cNvPicPr>
              <a:picLocks noChangeAspect="1" noChangeArrowheads="1"/>
            </p:cNvPicPr>
            <p:nvPr/>
          </p:nvPicPr>
          <p:blipFill>
            <a:blip r:embed="rId7" cstate="screen"/>
            <a:srcRect/>
            <a:stretch>
              <a:fillRect/>
            </a:stretch>
          </p:blipFill>
          <p:spPr bwMode="auto">
            <a:xfrm>
              <a:off x="6858000" y="4800600"/>
              <a:ext cx="920801" cy="1492667"/>
            </a:xfrm>
            <a:prstGeom prst="rect">
              <a:avLst/>
            </a:prstGeom>
            <a:noFill/>
          </p:spPr>
        </p:pic>
        <p:pic>
          <p:nvPicPr>
            <p:cNvPr id="25601" name="Picture 1" descr="E:\Research\WAMSI node 6 symposium\Figures WAMSI node 6\dens_results\density_19-01.tif"/>
            <p:cNvPicPr>
              <a:picLocks noChangeAspect="1" noChangeArrowheads="1"/>
            </p:cNvPicPr>
            <p:nvPr/>
          </p:nvPicPr>
          <p:blipFill>
            <a:blip r:embed="rId8" cstate="screen"/>
            <a:srcRect/>
            <a:stretch>
              <a:fillRect/>
            </a:stretch>
          </p:blipFill>
          <p:spPr bwMode="auto">
            <a:xfrm>
              <a:off x="1645920" y="4846320"/>
              <a:ext cx="4935322" cy="1750771"/>
            </a:xfrm>
            <a:prstGeom prst="rect">
              <a:avLst/>
            </a:prstGeom>
            <a:noFill/>
          </p:spPr>
        </p:pic>
      </p:grpSp>
      <p:sp>
        <p:nvSpPr>
          <p:cNvPr id="12" name="Rectangle 6"/>
          <p:cNvSpPr>
            <a:spLocks noChangeArrowheads="1"/>
          </p:cNvSpPr>
          <p:nvPr/>
        </p:nvSpPr>
        <p:spPr bwMode="auto">
          <a:xfrm>
            <a:off x="144463" y="116632"/>
            <a:ext cx="6642100" cy="768350"/>
          </a:xfrm>
          <a:prstGeom prst="rect">
            <a:avLst/>
          </a:prstGeom>
          <a:noFill/>
          <a:ln w="9525">
            <a:noFill/>
            <a:miter lim="800000"/>
            <a:headEnd/>
            <a:tailEnd/>
          </a:ln>
        </p:spPr>
        <p:txBody>
          <a:bodyPr/>
          <a:lstStyle/>
          <a:p>
            <a:pPr>
              <a:buFont typeface="Wingdings" pitchFamily="2" charset="2"/>
              <a:buNone/>
            </a:pPr>
            <a:r>
              <a:rPr lang="fr-CH" sz="3600" dirty="0" smtClean="0">
                <a:solidFill>
                  <a:srgbClr val="002060"/>
                </a:solidFill>
                <a:latin typeface="+mj-lt"/>
                <a:cs typeface="Times New Roman" pitchFamily="18" charset="0"/>
              </a:rPr>
              <a:t>Interaction </a:t>
            </a:r>
            <a:r>
              <a:rPr lang="fr-CH" sz="3600" dirty="0" err="1" smtClean="0">
                <a:solidFill>
                  <a:srgbClr val="002060"/>
                </a:solidFill>
                <a:latin typeface="+mj-lt"/>
                <a:cs typeface="Times New Roman" pitchFamily="18" charset="0"/>
              </a:rPr>
              <a:t>with</a:t>
            </a:r>
            <a:r>
              <a:rPr lang="fr-CH" sz="3600" dirty="0" smtClean="0">
                <a:solidFill>
                  <a:srgbClr val="002060"/>
                </a:solidFill>
                <a:latin typeface="+mj-lt"/>
                <a:cs typeface="Times New Roman" pitchFamily="18" charset="0"/>
              </a:rPr>
              <a:t> upwelling</a:t>
            </a:r>
            <a:endParaRPr lang="fr-CH" sz="3600" dirty="0">
              <a:solidFill>
                <a:srgbClr val="002060"/>
              </a:solidFill>
              <a:latin typeface="+mj-lt"/>
              <a:cs typeface="Times New Roman" pitchFamily="18"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93130" y="692696"/>
            <a:ext cx="5214974" cy="461665"/>
          </a:xfrm>
          <a:prstGeom prst="rect">
            <a:avLst/>
          </a:prstGeom>
          <a:solidFill>
            <a:schemeClr val="bg1"/>
          </a:solidFill>
        </p:spPr>
        <p:txBody>
          <a:bodyPr wrap="square" rtlCol="0">
            <a:spAutoFit/>
          </a:bodyPr>
          <a:lstStyle/>
          <a:p>
            <a:r>
              <a:rPr lang="en-US" sz="2400" dirty="0" smtClean="0">
                <a:solidFill>
                  <a:srgbClr val="002060"/>
                </a:solidFill>
              </a:rPr>
              <a:t>2010 February 02 ~05</a:t>
            </a:r>
            <a:endParaRPr lang="en-US" sz="2400" dirty="0">
              <a:solidFill>
                <a:srgbClr val="002060"/>
              </a:solidFill>
            </a:endParaRPr>
          </a:p>
        </p:txBody>
      </p:sp>
      <p:grpSp>
        <p:nvGrpSpPr>
          <p:cNvPr id="2" name="Group 14"/>
          <p:cNvGrpSpPr/>
          <p:nvPr/>
        </p:nvGrpSpPr>
        <p:grpSpPr>
          <a:xfrm>
            <a:off x="1645920" y="1241557"/>
            <a:ext cx="6132881" cy="5499811"/>
            <a:chOff x="1645920" y="1097280"/>
            <a:chExt cx="6132881" cy="5499811"/>
          </a:xfrm>
        </p:grpSpPr>
        <p:pic>
          <p:nvPicPr>
            <p:cNvPr id="21507" name="Picture 3" descr="E:\Salinity_Temp_TwoRocks_All\temp_results\temp_20-01.tif"/>
            <p:cNvPicPr>
              <a:picLocks noChangeAspect="1" noChangeArrowheads="1"/>
            </p:cNvPicPr>
            <p:nvPr/>
          </p:nvPicPr>
          <p:blipFill>
            <a:blip r:embed="rId3" cstate="screen"/>
            <a:srcRect/>
            <a:stretch>
              <a:fillRect/>
            </a:stretch>
          </p:blipFill>
          <p:spPr bwMode="auto">
            <a:xfrm>
              <a:off x="1645920" y="2926080"/>
              <a:ext cx="4935322" cy="1750771"/>
            </a:xfrm>
            <a:prstGeom prst="rect">
              <a:avLst/>
            </a:prstGeom>
            <a:noFill/>
          </p:spPr>
        </p:pic>
        <p:pic>
          <p:nvPicPr>
            <p:cNvPr id="10" name="Picture 4" descr="E:\Research\WAMSI node 6 symposium\Figures WAMSI node 6\sal_results\colorbars_salinity-01.tif"/>
            <p:cNvPicPr>
              <a:picLocks noChangeAspect="1" noChangeArrowheads="1"/>
            </p:cNvPicPr>
            <p:nvPr/>
          </p:nvPicPr>
          <p:blipFill>
            <a:blip r:embed="rId4" cstate="screen"/>
            <a:srcRect/>
            <a:stretch>
              <a:fillRect/>
            </a:stretch>
          </p:blipFill>
          <p:spPr bwMode="auto">
            <a:xfrm>
              <a:off x="6858016" y="1143000"/>
              <a:ext cx="833567" cy="1473281"/>
            </a:xfrm>
            <a:prstGeom prst="rect">
              <a:avLst/>
            </a:prstGeom>
            <a:noFill/>
          </p:spPr>
        </p:pic>
        <p:pic>
          <p:nvPicPr>
            <p:cNvPr id="11" name="Picture 5" descr="E:\Research\WAMSI node 6 symposium\Figures WAMSI node 6\temp_results\colorbars_temperature-01.tif"/>
            <p:cNvPicPr>
              <a:picLocks noChangeAspect="1" noChangeArrowheads="1"/>
            </p:cNvPicPr>
            <p:nvPr/>
          </p:nvPicPr>
          <p:blipFill>
            <a:blip r:embed="rId5" cstate="screen"/>
            <a:srcRect/>
            <a:stretch>
              <a:fillRect/>
            </a:stretch>
          </p:blipFill>
          <p:spPr bwMode="auto">
            <a:xfrm>
              <a:off x="6858000" y="2971800"/>
              <a:ext cx="759257" cy="1473281"/>
            </a:xfrm>
            <a:prstGeom prst="rect">
              <a:avLst/>
            </a:prstGeom>
            <a:noFill/>
          </p:spPr>
        </p:pic>
        <p:pic>
          <p:nvPicPr>
            <p:cNvPr id="12" name="Picture 6" descr="E:\Research\WAMSI node 6 symposium\Figures WAMSI node 6\dens_results\colorbars_density-01-01.tif"/>
            <p:cNvPicPr>
              <a:picLocks noChangeAspect="1" noChangeArrowheads="1"/>
            </p:cNvPicPr>
            <p:nvPr/>
          </p:nvPicPr>
          <p:blipFill>
            <a:blip r:embed="rId6" cstate="screen"/>
            <a:srcRect/>
            <a:stretch>
              <a:fillRect/>
            </a:stretch>
          </p:blipFill>
          <p:spPr bwMode="auto">
            <a:xfrm>
              <a:off x="6858000" y="4800600"/>
              <a:ext cx="920801" cy="1492667"/>
            </a:xfrm>
            <a:prstGeom prst="rect">
              <a:avLst/>
            </a:prstGeom>
            <a:noFill/>
          </p:spPr>
        </p:pic>
        <p:pic>
          <p:nvPicPr>
            <p:cNvPr id="23553" name="Picture 1" descr="E:\Research\WAMSI node 6 symposium\Figures WAMSI node 6\dens_results\density_20-01.tif"/>
            <p:cNvPicPr>
              <a:picLocks noChangeAspect="1" noChangeArrowheads="1"/>
            </p:cNvPicPr>
            <p:nvPr/>
          </p:nvPicPr>
          <p:blipFill>
            <a:blip r:embed="rId7" cstate="screen"/>
            <a:srcRect/>
            <a:stretch>
              <a:fillRect/>
            </a:stretch>
          </p:blipFill>
          <p:spPr bwMode="auto">
            <a:xfrm>
              <a:off x="1645920" y="4846320"/>
              <a:ext cx="4935322" cy="1750771"/>
            </a:xfrm>
            <a:prstGeom prst="rect">
              <a:avLst/>
            </a:prstGeom>
            <a:noFill/>
          </p:spPr>
        </p:pic>
        <p:pic>
          <p:nvPicPr>
            <p:cNvPr id="23554" name="Picture 2" descr="E:\Research\WAMSI node 6 symposium\Figures WAMSI node 6\sal_results\sal_20-01.tif"/>
            <p:cNvPicPr>
              <a:picLocks noChangeAspect="1" noChangeArrowheads="1"/>
            </p:cNvPicPr>
            <p:nvPr/>
          </p:nvPicPr>
          <p:blipFill>
            <a:blip r:embed="rId8" cstate="screen"/>
            <a:srcRect/>
            <a:stretch>
              <a:fillRect/>
            </a:stretch>
          </p:blipFill>
          <p:spPr bwMode="auto">
            <a:xfrm>
              <a:off x="1645920" y="1097280"/>
              <a:ext cx="4935322" cy="1750771"/>
            </a:xfrm>
            <a:prstGeom prst="rect">
              <a:avLst/>
            </a:prstGeom>
            <a:noFill/>
          </p:spPr>
        </p:pic>
      </p:grpSp>
      <p:sp>
        <p:nvSpPr>
          <p:cNvPr id="13" name="Rectangle 6"/>
          <p:cNvSpPr>
            <a:spLocks noChangeArrowheads="1"/>
          </p:cNvSpPr>
          <p:nvPr/>
        </p:nvSpPr>
        <p:spPr bwMode="auto">
          <a:xfrm>
            <a:off x="144463" y="116632"/>
            <a:ext cx="6642100" cy="768350"/>
          </a:xfrm>
          <a:prstGeom prst="rect">
            <a:avLst/>
          </a:prstGeom>
          <a:noFill/>
          <a:ln w="9525">
            <a:noFill/>
            <a:miter lim="800000"/>
            <a:headEnd/>
            <a:tailEnd/>
          </a:ln>
        </p:spPr>
        <p:txBody>
          <a:bodyPr/>
          <a:lstStyle/>
          <a:p>
            <a:pPr>
              <a:buFont typeface="Wingdings" pitchFamily="2" charset="2"/>
              <a:buNone/>
            </a:pPr>
            <a:r>
              <a:rPr lang="fr-CH" sz="3600" dirty="0" smtClean="0">
                <a:solidFill>
                  <a:srgbClr val="002060"/>
                </a:solidFill>
                <a:latin typeface="+mj-lt"/>
                <a:cs typeface="Times New Roman" pitchFamily="18" charset="0"/>
              </a:rPr>
              <a:t>Interaction </a:t>
            </a:r>
            <a:r>
              <a:rPr lang="fr-CH" sz="3600" dirty="0" err="1" smtClean="0">
                <a:solidFill>
                  <a:srgbClr val="002060"/>
                </a:solidFill>
                <a:latin typeface="+mj-lt"/>
                <a:cs typeface="Times New Roman" pitchFamily="18" charset="0"/>
              </a:rPr>
              <a:t>with</a:t>
            </a:r>
            <a:r>
              <a:rPr lang="fr-CH" sz="3600" dirty="0" smtClean="0">
                <a:solidFill>
                  <a:srgbClr val="002060"/>
                </a:solidFill>
                <a:latin typeface="+mj-lt"/>
                <a:cs typeface="Times New Roman" pitchFamily="18" charset="0"/>
              </a:rPr>
              <a:t> upwelling</a:t>
            </a:r>
            <a:endParaRPr lang="fr-CH" sz="3600" dirty="0">
              <a:solidFill>
                <a:srgbClr val="002060"/>
              </a:solidFill>
              <a:latin typeface="+mj-lt"/>
              <a:cs typeface="Times New Roman" pitchFamily="18"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57158" y="735087"/>
            <a:ext cx="5715040" cy="461665"/>
          </a:xfrm>
          <a:prstGeom prst="rect">
            <a:avLst/>
          </a:prstGeom>
          <a:solidFill>
            <a:schemeClr val="bg1"/>
          </a:solidFill>
        </p:spPr>
        <p:txBody>
          <a:bodyPr wrap="square" rtlCol="0">
            <a:spAutoFit/>
          </a:bodyPr>
          <a:lstStyle/>
          <a:p>
            <a:r>
              <a:rPr lang="en-US" sz="2400" dirty="0" smtClean="0">
                <a:solidFill>
                  <a:srgbClr val="002060"/>
                </a:solidFill>
              </a:rPr>
              <a:t>2010 February 05 ~08</a:t>
            </a:r>
            <a:endParaRPr lang="en-US" sz="2400" dirty="0">
              <a:solidFill>
                <a:srgbClr val="002060"/>
              </a:solidFill>
            </a:endParaRPr>
          </a:p>
        </p:txBody>
      </p:sp>
      <p:grpSp>
        <p:nvGrpSpPr>
          <p:cNvPr id="2" name="Group 12"/>
          <p:cNvGrpSpPr/>
          <p:nvPr/>
        </p:nvGrpSpPr>
        <p:grpSpPr>
          <a:xfrm>
            <a:off x="1645920" y="1241557"/>
            <a:ext cx="6132881" cy="5499811"/>
            <a:chOff x="1645920" y="1097280"/>
            <a:chExt cx="6132881" cy="5499811"/>
          </a:xfrm>
        </p:grpSpPr>
        <p:pic>
          <p:nvPicPr>
            <p:cNvPr id="19457" name="Picture 1" descr="E:\Research\WAMSI node 6 symposium\Figures WAMSI node 6\sal_results\sal_21-01.tif"/>
            <p:cNvPicPr>
              <a:picLocks noChangeAspect="1" noChangeArrowheads="1"/>
            </p:cNvPicPr>
            <p:nvPr/>
          </p:nvPicPr>
          <p:blipFill>
            <a:blip r:embed="rId3" cstate="screen"/>
            <a:srcRect/>
            <a:stretch>
              <a:fillRect/>
            </a:stretch>
          </p:blipFill>
          <p:spPr bwMode="auto">
            <a:xfrm>
              <a:off x="1645920" y="1097280"/>
              <a:ext cx="4935322" cy="1750771"/>
            </a:xfrm>
            <a:prstGeom prst="rect">
              <a:avLst/>
            </a:prstGeom>
            <a:noFill/>
          </p:spPr>
        </p:pic>
        <p:pic>
          <p:nvPicPr>
            <p:cNvPr id="19458" name="Picture 2" descr="E:\Salinity_Temp_TwoRocks_All\temp_results\temp_21-01.tif"/>
            <p:cNvPicPr>
              <a:picLocks noChangeAspect="1" noChangeArrowheads="1"/>
            </p:cNvPicPr>
            <p:nvPr/>
          </p:nvPicPr>
          <p:blipFill>
            <a:blip r:embed="rId4" cstate="screen"/>
            <a:srcRect/>
            <a:stretch>
              <a:fillRect/>
            </a:stretch>
          </p:blipFill>
          <p:spPr bwMode="auto">
            <a:xfrm>
              <a:off x="1645920" y="2926080"/>
              <a:ext cx="4935322" cy="1750771"/>
            </a:xfrm>
            <a:prstGeom prst="rect">
              <a:avLst/>
            </a:prstGeom>
            <a:noFill/>
          </p:spPr>
        </p:pic>
        <p:pic>
          <p:nvPicPr>
            <p:cNvPr id="9" name="Picture 4" descr="E:\Research\WAMSI node 6 symposium\Figures WAMSI node 6\sal_results\colorbars_salinity-01.tif"/>
            <p:cNvPicPr>
              <a:picLocks noChangeAspect="1" noChangeArrowheads="1"/>
            </p:cNvPicPr>
            <p:nvPr/>
          </p:nvPicPr>
          <p:blipFill>
            <a:blip r:embed="rId5" cstate="screen"/>
            <a:srcRect/>
            <a:stretch>
              <a:fillRect/>
            </a:stretch>
          </p:blipFill>
          <p:spPr bwMode="auto">
            <a:xfrm>
              <a:off x="6858016" y="1143000"/>
              <a:ext cx="833567" cy="1473281"/>
            </a:xfrm>
            <a:prstGeom prst="rect">
              <a:avLst/>
            </a:prstGeom>
            <a:noFill/>
          </p:spPr>
        </p:pic>
        <p:pic>
          <p:nvPicPr>
            <p:cNvPr id="10" name="Picture 5" descr="E:\Research\WAMSI node 6 symposium\Figures WAMSI node 6\temp_results\colorbars_temperature-01.tif"/>
            <p:cNvPicPr>
              <a:picLocks noChangeAspect="1" noChangeArrowheads="1"/>
            </p:cNvPicPr>
            <p:nvPr/>
          </p:nvPicPr>
          <p:blipFill>
            <a:blip r:embed="rId6" cstate="screen"/>
            <a:srcRect/>
            <a:stretch>
              <a:fillRect/>
            </a:stretch>
          </p:blipFill>
          <p:spPr bwMode="auto">
            <a:xfrm>
              <a:off x="6858000" y="2971800"/>
              <a:ext cx="759257" cy="1473281"/>
            </a:xfrm>
            <a:prstGeom prst="rect">
              <a:avLst/>
            </a:prstGeom>
            <a:noFill/>
          </p:spPr>
        </p:pic>
        <p:pic>
          <p:nvPicPr>
            <p:cNvPr id="11" name="Picture 6" descr="E:\Research\WAMSI node 6 symposium\Figures WAMSI node 6\dens_results\colorbars_density-01-01.tif"/>
            <p:cNvPicPr>
              <a:picLocks noChangeAspect="1" noChangeArrowheads="1"/>
            </p:cNvPicPr>
            <p:nvPr/>
          </p:nvPicPr>
          <p:blipFill>
            <a:blip r:embed="rId7" cstate="screen"/>
            <a:srcRect/>
            <a:stretch>
              <a:fillRect/>
            </a:stretch>
          </p:blipFill>
          <p:spPr bwMode="auto">
            <a:xfrm>
              <a:off x="6858000" y="4800600"/>
              <a:ext cx="920801" cy="1492667"/>
            </a:xfrm>
            <a:prstGeom prst="rect">
              <a:avLst/>
            </a:prstGeom>
            <a:noFill/>
          </p:spPr>
        </p:pic>
        <p:pic>
          <p:nvPicPr>
            <p:cNvPr id="21505" name="Picture 1" descr="E:\Research\WAMSI node 6 symposium\Figures WAMSI node 6\dens_results\density_21-01.tif"/>
            <p:cNvPicPr>
              <a:picLocks noChangeAspect="1" noChangeArrowheads="1"/>
            </p:cNvPicPr>
            <p:nvPr/>
          </p:nvPicPr>
          <p:blipFill>
            <a:blip r:embed="rId8" cstate="screen"/>
            <a:srcRect/>
            <a:stretch>
              <a:fillRect/>
            </a:stretch>
          </p:blipFill>
          <p:spPr bwMode="auto">
            <a:xfrm>
              <a:off x="1645920" y="4846320"/>
              <a:ext cx="4935322" cy="1750771"/>
            </a:xfrm>
            <a:prstGeom prst="rect">
              <a:avLst/>
            </a:prstGeom>
            <a:noFill/>
          </p:spPr>
        </p:pic>
      </p:grpSp>
      <p:sp>
        <p:nvSpPr>
          <p:cNvPr id="12" name="Rectangle 6"/>
          <p:cNvSpPr>
            <a:spLocks noChangeArrowheads="1"/>
          </p:cNvSpPr>
          <p:nvPr/>
        </p:nvSpPr>
        <p:spPr bwMode="auto">
          <a:xfrm>
            <a:off x="144463" y="116632"/>
            <a:ext cx="6642100" cy="768350"/>
          </a:xfrm>
          <a:prstGeom prst="rect">
            <a:avLst/>
          </a:prstGeom>
          <a:noFill/>
          <a:ln w="9525">
            <a:noFill/>
            <a:miter lim="800000"/>
            <a:headEnd/>
            <a:tailEnd/>
          </a:ln>
        </p:spPr>
        <p:txBody>
          <a:bodyPr/>
          <a:lstStyle/>
          <a:p>
            <a:pPr>
              <a:buFont typeface="Wingdings" pitchFamily="2" charset="2"/>
              <a:buNone/>
            </a:pPr>
            <a:r>
              <a:rPr lang="fr-CH" sz="3600" dirty="0" smtClean="0">
                <a:solidFill>
                  <a:srgbClr val="002060"/>
                </a:solidFill>
                <a:latin typeface="+mj-lt"/>
                <a:cs typeface="Times New Roman" pitchFamily="18" charset="0"/>
              </a:rPr>
              <a:t>Interaction </a:t>
            </a:r>
            <a:r>
              <a:rPr lang="fr-CH" sz="3600" dirty="0" err="1" smtClean="0">
                <a:solidFill>
                  <a:srgbClr val="002060"/>
                </a:solidFill>
                <a:latin typeface="+mj-lt"/>
                <a:cs typeface="Times New Roman" pitchFamily="18" charset="0"/>
              </a:rPr>
              <a:t>with</a:t>
            </a:r>
            <a:r>
              <a:rPr lang="fr-CH" sz="3600" dirty="0" smtClean="0">
                <a:solidFill>
                  <a:srgbClr val="002060"/>
                </a:solidFill>
                <a:latin typeface="+mj-lt"/>
                <a:cs typeface="Times New Roman" pitchFamily="18" charset="0"/>
              </a:rPr>
              <a:t> upwelling</a:t>
            </a:r>
            <a:endParaRPr lang="fr-CH" sz="3600" dirty="0">
              <a:solidFill>
                <a:srgbClr val="002060"/>
              </a:solidFill>
              <a:latin typeface="+mj-lt"/>
              <a:cs typeface="Times New Roman" pitchFamily="18"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3668051"/>
            <a:ext cx="5214974" cy="369332"/>
          </a:xfrm>
          <a:prstGeom prst="rect">
            <a:avLst/>
          </a:prstGeom>
          <a:solidFill>
            <a:schemeClr val="bg1"/>
          </a:solidFill>
        </p:spPr>
        <p:txBody>
          <a:bodyPr wrap="square" rtlCol="0">
            <a:spAutoFit/>
          </a:bodyPr>
          <a:lstStyle/>
          <a:p>
            <a:r>
              <a:rPr lang="en-US" sz="1800" dirty="0" smtClean="0">
                <a:solidFill>
                  <a:srgbClr val="002060"/>
                </a:solidFill>
              </a:rPr>
              <a:t>2010 February 02 ~05</a:t>
            </a:r>
            <a:endParaRPr lang="en-US" sz="1800" dirty="0">
              <a:solidFill>
                <a:srgbClr val="002060"/>
              </a:solidFill>
            </a:endParaRPr>
          </a:p>
        </p:txBody>
      </p:sp>
      <p:grpSp>
        <p:nvGrpSpPr>
          <p:cNvPr id="2" name="Group 14"/>
          <p:cNvGrpSpPr/>
          <p:nvPr/>
        </p:nvGrpSpPr>
        <p:grpSpPr>
          <a:xfrm>
            <a:off x="2777127" y="3070357"/>
            <a:ext cx="5971337" cy="1750771"/>
            <a:chOff x="1645920" y="2926080"/>
            <a:chExt cx="5971337" cy="1750771"/>
          </a:xfrm>
        </p:grpSpPr>
        <p:pic>
          <p:nvPicPr>
            <p:cNvPr id="21507" name="Picture 3" descr="E:\Salinity_Temp_TwoRocks_All\temp_results\temp_20-01.tif"/>
            <p:cNvPicPr>
              <a:picLocks noChangeAspect="1" noChangeArrowheads="1"/>
            </p:cNvPicPr>
            <p:nvPr/>
          </p:nvPicPr>
          <p:blipFill>
            <a:blip r:embed="rId3" cstate="screen"/>
            <a:srcRect/>
            <a:stretch>
              <a:fillRect/>
            </a:stretch>
          </p:blipFill>
          <p:spPr bwMode="auto">
            <a:xfrm>
              <a:off x="1645920" y="2926080"/>
              <a:ext cx="4935322" cy="1750771"/>
            </a:xfrm>
            <a:prstGeom prst="rect">
              <a:avLst/>
            </a:prstGeom>
            <a:noFill/>
          </p:spPr>
        </p:pic>
        <p:pic>
          <p:nvPicPr>
            <p:cNvPr id="11" name="Picture 5" descr="E:\Research\WAMSI node 6 symposium\Figures WAMSI node 6\temp_results\colorbars_temperature-01.tif"/>
            <p:cNvPicPr>
              <a:picLocks noChangeAspect="1" noChangeArrowheads="1"/>
            </p:cNvPicPr>
            <p:nvPr/>
          </p:nvPicPr>
          <p:blipFill>
            <a:blip r:embed="rId4" cstate="screen"/>
            <a:srcRect/>
            <a:stretch>
              <a:fillRect/>
            </a:stretch>
          </p:blipFill>
          <p:spPr bwMode="auto">
            <a:xfrm>
              <a:off x="6858000" y="2971800"/>
              <a:ext cx="759257" cy="1473281"/>
            </a:xfrm>
            <a:prstGeom prst="rect">
              <a:avLst/>
            </a:prstGeom>
            <a:noFill/>
          </p:spPr>
        </p:pic>
      </p:grpSp>
      <p:sp>
        <p:nvSpPr>
          <p:cNvPr id="13" name="Rectangle 6"/>
          <p:cNvSpPr>
            <a:spLocks noChangeArrowheads="1"/>
          </p:cNvSpPr>
          <p:nvPr/>
        </p:nvSpPr>
        <p:spPr bwMode="auto">
          <a:xfrm>
            <a:off x="144463" y="116632"/>
            <a:ext cx="6642100" cy="768350"/>
          </a:xfrm>
          <a:prstGeom prst="rect">
            <a:avLst/>
          </a:prstGeom>
          <a:noFill/>
          <a:ln w="9525">
            <a:noFill/>
            <a:miter lim="800000"/>
            <a:headEnd/>
            <a:tailEnd/>
          </a:ln>
        </p:spPr>
        <p:txBody>
          <a:bodyPr/>
          <a:lstStyle/>
          <a:p>
            <a:pPr>
              <a:buFont typeface="Wingdings" pitchFamily="2" charset="2"/>
              <a:buNone/>
            </a:pPr>
            <a:r>
              <a:rPr lang="fr-CH" sz="3600" dirty="0" smtClean="0">
                <a:solidFill>
                  <a:srgbClr val="002060"/>
                </a:solidFill>
                <a:latin typeface="+mj-lt"/>
                <a:cs typeface="Times New Roman" pitchFamily="18" charset="0"/>
              </a:rPr>
              <a:t>Interaction </a:t>
            </a:r>
            <a:r>
              <a:rPr lang="fr-CH" sz="3600" dirty="0" err="1" smtClean="0">
                <a:solidFill>
                  <a:srgbClr val="002060"/>
                </a:solidFill>
                <a:latin typeface="+mj-lt"/>
                <a:cs typeface="Times New Roman" pitchFamily="18" charset="0"/>
              </a:rPr>
              <a:t>with</a:t>
            </a:r>
            <a:r>
              <a:rPr lang="fr-CH" sz="3600" dirty="0" smtClean="0">
                <a:solidFill>
                  <a:srgbClr val="002060"/>
                </a:solidFill>
                <a:latin typeface="+mj-lt"/>
                <a:cs typeface="Times New Roman" pitchFamily="18" charset="0"/>
              </a:rPr>
              <a:t> upwelling</a:t>
            </a:r>
            <a:endParaRPr lang="fr-CH" sz="3600" dirty="0">
              <a:solidFill>
                <a:srgbClr val="002060"/>
              </a:solidFill>
              <a:latin typeface="+mj-lt"/>
              <a:cs typeface="Times New Roman" pitchFamily="18" charset="0"/>
            </a:endParaRPr>
          </a:p>
        </p:txBody>
      </p:sp>
      <p:pic>
        <p:nvPicPr>
          <p:cNvPr id="15" name="Picture 2" descr="E:\Research\WAMSI node 6 symposium\Figures WAMSI node 6\temp_results\temp_19-01.tif"/>
          <p:cNvPicPr>
            <a:picLocks noChangeAspect="1" noChangeArrowheads="1"/>
          </p:cNvPicPr>
          <p:nvPr/>
        </p:nvPicPr>
        <p:blipFill>
          <a:blip r:embed="rId5" cstate="screen"/>
          <a:srcRect/>
          <a:stretch>
            <a:fillRect/>
          </a:stretch>
        </p:blipFill>
        <p:spPr bwMode="auto">
          <a:xfrm>
            <a:off x="2777127" y="1297197"/>
            <a:ext cx="4935322" cy="1750771"/>
          </a:xfrm>
          <a:prstGeom prst="rect">
            <a:avLst/>
          </a:prstGeom>
          <a:noFill/>
        </p:spPr>
      </p:pic>
      <p:pic>
        <p:nvPicPr>
          <p:cNvPr id="16" name="Picture 2" descr="E:\Salinity_Temp_TwoRocks_All\temp_results\temp_21-01.tif"/>
          <p:cNvPicPr>
            <a:picLocks noChangeAspect="1" noChangeArrowheads="1"/>
          </p:cNvPicPr>
          <p:nvPr/>
        </p:nvPicPr>
        <p:blipFill>
          <a:blip r:embed="rId6" cstate="screen"/>
          <a:srcRect/>
          <a:stretch>
            <a:fillRect/>
          </a:stretch>
        </p:blipFill>
        <p:spPr bwMode="auto">
          <a:xfrm>
            <a:off x="2794077" y="4802349"/>
            <a:ext cx="4935322" cy="1750771"/>
          </a:xfrm>
          <a:prstGeom prst="rect">
            <a:avLst/>
          </a:prstGeom>
          <a:noFill/>
        </p:spPr>
      </p:pic>
      <p:sp>
        <p:nvSpPr>
          <p:cNvPr id="3" name="Oval 2"/>
          <p:cNvSpPr>
            <a:spLocks noChangeAspect="1"/>
          </p:cNvSpPr>
          <p:nvPr/>
        </p:nvSpPr>
        <p:spPr bwMode="auto">
          <a:xfrm>
            <a:off x="7287399" y="2636928"/>
            <a:ext cx="144000" cy="144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17" name="Oval 16"/>
          <p:cNvSpPr>
            <a:spLocks noChangeAspect="1"/>
          </p:cNvSpPr>
          <p:nvPr/>
        </p:nvSpPr>
        <p:spPr bwMode="auto">
          <a:xfrm>
            <a:off x="4983127" y="3780717"/>
            <a:ext cx="144000" cy="144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18" name="Oval 17"/>
          <p:cNvSpPr>
            <a:spLocks noChangeAspect="1"/>
          </p:cNvSpPr>
          <p:nvPr/>
        </p:nvSpPr>
        <p:spPr bwMode="auto">
          <a:xfrm>
            <a:off x="6711319" y="5805264"/>
            <a:ext cx="144000" cy="1440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20" name="TextBox 19"/>
          <p:cNvSpPr txBox="1"/>
          <p:nvPr/>
        </p:nvSpPr>
        <p:spPr>
          <a:xfrm>
            <a:off x="46763" y="5415665"/>
            <a:ext cx="2747313" cy="369332"/>
          </a:xfrm>
          <a:prstGeom prst="rect">
            <a:avLst/>
          </a:prstGeom>
          <a:solidFill>
            <a:schemeClr val="bg1"/>
          </a:solidFill>
        </p:spPr>
        <p:txBody>
          <a:bodyPr wrap="square" rtlCol="0">
            <a:spAutoFit/>
          </a:bodyPr>
          <a:lstStyle/>
          <a:p>
            <a:r>
              <a:rPr lang="en-US" sz="1800" dirty="0" smtClean="0">
                <a:solidFill>
                  <a:srgbClr val="002060"/>
                </a:solidFill>
              </a:rPr>
              <a:t>2010 February 05 ~08</a:t>
            </a:r>
            <a:endParaRPr lang="en-US" sz="1800" dirty="0">
              <a:solidFill>
                <a:srgbClr val="002060"/>
              </a:solidFill>
            </a:endParaRPr>
          </a:p>
        </p:txBody>
      </p:sp>
      <p:sp>
        <p:nvSpPr>
          <p:cNvPr id="21" name="TextBox 20"/>
          <p:cNvSpPr txBox="1"/>
          <p:nvPr/>
        </p:nvSpPr>
        <p:spPr>
          <a:xfrm>
            <a:off x="46764" y="1772816"/>
            <a:ext cx="2747313" cy="369332"/>
          </a:xfrm>
          <a:prstGeom prst="rect">
            <a:avLst/>
          </a:prstGeom>
          <a:solidFill>
            <a:schemeClr val="bg1"/>
          </a:solidFill>
        </p:spPr>
        <p:txBody>
          <a:bodyPr wrap="square" rtlCol="0">
            <a:spAutoFit/>
          </a:bodyPr>
          <a:lstStyle/>
          <a:p>
            <a:r>
              <a:rPr lang="en-US" sz="1800" dirty="0" smtClean="0">
                <a:solidFill>
                  <a:srgbClr val="002060"/>
                </a:solidFill>
              </a:rPr>
              <a:t>2010 January 28 ~30</a:t>
            </a:r>
            <a:endParaRPr lang="en-US" sz="1800" dirty="0">
              <a:solidFill>
                <a:srgbClr val="002060"/>
              </a:solidFill>
            </a:endParaRPr>
          </a:p>
        </p:txBody>
      </p:sp>
      <p:sp>
        <p:nvSpPr>
          <p:cNvPr id="22" name="TextBox 21"/>
          <p:cNvSpPr txBox="1"/>
          <p:nvPr/>
        </p:nvSpPr>
        <p:spPr>
          <a:xfrm>
            <a:off x="6533778" y="2503929"/>
            <a:ext cx="846534" cy="276999"/>
          </a:xfrm>
          <a:prstGeom prst="rect">
            <a:avLst/>
          </a:prstGeom>
          <a:noFill/>
        </p:spPr>
        <p:txBody>
          <a:bodyPr wrap="square" rtlCol="0">
            <a:spAutoFit/>
          </a:bodyPr>
          <a:lstStyle/>
          <a:p>
            <a:r>
              <a:rPr lang="en-US" sz="1200" dirty="0" smtClean="0">
                <a:solidFill>
                  <a:schemeClr val="bg1"/>
                </a:solidFill>
              </a:rPr>
              <a:t>150m</a:t>
            </a:r>
            <a:endParaRPr lang="en-US" sz="1200" dirty="0">
              <a:solidFill>
                <a:schemeClr val="bg1"/>
              </a:solidFill>
            </a:endParaRPr>
          </a:p>
        </p:txBody>
      </p:sp>
      <p:sp>
        <p:nvSpPr>
          <p:cNvPr id="23" name="TextBox 22"/>
          <p:cNvSpPr txBox="1"/>
          <p:nvPr/>
        </p:nvSpPr>
        <p:spPr>
          <a:xfrm>
            <a:off x="4415204" y="3714217"/>
            <a:ext cx="846534" cy="276999"/>
          </a:xfrm>
          <a:prstGeom prst="rect">
            <a:avLst/>
          </a:prstGeom>
          <a:noFill/>
        </p:spPr>
        <p:txBody>
          <a:bodyPr wrap="square" rtlCol="0">
            <a:spAutoFit/>
          </a:bodyPr>
          <a:lstStyle/>
          <a:p>
            <a:r>
              <a:rPr lang="en-US" sz="1200" dirty="0">
                <a:solidFill>
                  <a:schemeClr val="bg1"/>
                </a:solidFill>
              </a:rPr>
              <a:t>8</a:t>
            </a:r>
            <a:r>
              <a:rPr lang="en-US" sz="1200" dirty="0" smtClean="0">
                <a:solidFill>
                  <a:schemeClr val="bg1"/>
                </a:solidFill>
              </a:rPr>
              <a:t>0m</a:t>
            </a:r>
            <a:endParaRPr lang="en-US" sz="1200" dirty="0">
              <a:solidFill>
                <a:schemeClr val="bg1"/>
              </a:solidFill>
            </a:endParaRPr>
          </a:p>
        </p:txBody>
      </p:sp>
      <p:sp>
        <p:nvSpPr>
          <p:cNvPr id="24" name="TextBox 23"/>
          <p:cNvSpPr txBox="1"/>
          <p:nvPr/>
        </p:nvSpPr>
        <p:spPr>
          <a:xfrm>
            <a:off x="6173738" y="5744289"/>
            <a:ext cx="846534" cy="276999"/>
          </a:xfrm>
          <a:prstGeom prst="rect">
            <a:avLst/>
          </a:prstGeom>
          <a:noFill/>
        </p:spPr>
        <p:txBody>
          <a:bodyPr wrap="square" rtlCol="0">
            <a:spAutoFit/>
          </a:bodyPr>
          <a:lstStyle/>
          <a:p>
            <a:r>
              <a:rPr lang="en-US" sz="1200" dirty="0" smtClean="0">
                <a:solidFill>
                  <a:schemeClr val="bg1"/>
                </a:solidFill>
              </a:rPr>
              <a:t>120m</a:t>
            </a:r>
            <a:endParaRPr lang="en-US" sz="1200" dirty="0">
              <a:solidFill>
                <a:schemeClr val="bg1"/>
              </a:solidFill>
            </a:endParaRPr>
          </a:p>
        </p:txBody>
      </p:sp>
    </p:spTree>
    <p:extLst>
      <p:ext uri="{BB962C8B-B14F-4D97-AF65-F5344CB8AC3E}">
        <p14:creationId xmlns:p14="http://schemas.microsoft.com/office/powerpoint/2010/main" val="356062130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Research\WAMSI node 6 symposium\Figures WAMSI node 6\dens_results\density_21-01.tif"/>
          <p:cNvPicPr>
            <a:picLocks noChangeAspect="1" noChangeArrowheads="1"/>
          </p:cNvPicPr>
          <p:nvPr/>
        </p:nvPicPr>
        <p:blipFill>
          <a:blip r:embed="rId3" cstate="screen"/>
          <a:srcRect/>
          <a:stretch>
            <a:fillRect/>
          </a:stretch>
        </p:blipFill>
        <p:spPr bwMode="auto">
          <a:xfrm>
            <a:off x="182880" y="1857364"/>
            <a:ext cx="4318406" cy="1531925"/>
          </a:xfrm>
          <a:prstGeom prst="rect">
            <a:avLst/>
          </a:prstGeom>
          <a:noFill/>
        </p:spPr>
      </p:pic>
      <p:grpSp>
        <p:nvGrpSpPr>
          <p:cNvPr id="2" name="Group 41"/>
          <p:cNvGrpSpPr/>
          <p:nvPr/>
        </p:nvGrpSpPr>
        <p:grpSpPr>
          <a:xfrm>
            <a:off x="4214810" y="1061892"/>
            <a:ext cx="4643470" cy="1920240"/>
            <a:chOff x="4286248" y="1061892"/>
            <a:chExt cx="4643470" cy="1920240"/>
          </a:xfrm>
        </p:grpSpPr>
        <p:pic>
          <p:nvPicPr>
            <p:cNvPr id="39" name="Picture 2" descr="E:\research\WAMSI symposium\Presentation\wind_Jan_Feb_2010_combined.tif"/>
            <p:cNvPicPr>
              <a:picLocks noChangeArrowheads="1"/>
            </p:cNvPicPr>
            <p:nvPr/>
          </p:nvPicPr>
          <p:blipFill>
            <a:blip r:embed="rId4" cstate="print"/>
            <a:srcRect l="96377" b="15385"/>
            <a:stretch>
              <a:fillRect/>
            </a:stretch>
          </p:blipFill>
          <p:spPr bwMode="auto">
            <a:xfrm>
              <a:off x="8572528" y="1071546"/>
              <a:ext cx="357190" cy="1571636"/>
            </a:xfrm>
            <a:prstGeom prst="rect">
              <a:avLst/>
            </a:prstGeom>
            <a:noFill/>
          </p:spPr>
        </p:pic>
        <p:grpSp>
          <p:nvGrpSpPr>
            <p:cNvPr id="3" name="Group 40"/>
            <p:cNvGrpSpPr/>
            <p:nvPr/>
          </p:nvGrpSpPr>
          <p:grpSpPr>
            <a:xfrm>
              <a:off x="4286248" y="1061892"/>
              <a:ext cx="4285072" cy="1920240"/>
              <a:chOff x="4286248" y="1061892"/>
              <a:chExt cx="4285072" cy="1920240"/>
            </a:xfrm>
          </p:grpSpPr>
          <p:pic>
            <p:nvPicPr>
              <p:cNvPr id="1026" name="Picture 2" descr="E:\research\WAMSI symposium\Presentation\wind_Jan_Feb_2010_combined.tif"/>
              <p:cNvPicPr>
                <a:picLocks noChangeArrowheads="1"/>
              </p:cNvPicPr>
              <p:nvPr/>
            </p:nvPicPr>
            <p:blipFill>
              <a:blip r:embed="rId4" cstate="print"/>
              <a:srcRect l="38757" r="16360"/>
              <a:stretch>
                <a:fillRect/>
              </a:stretch>
            </p:blipFill>
            <p:spPr bwMode="auto">
              <a:xfrm>
                <a:off x="4610880" y="1061892"/>
                <a:ext cx="3960440" cy="1920240"/>
              </a:xfrm>
              <a:prstGeom prst="rect">
                <a:avLst/>
              </a:prstGeom>
              <a:noFill/>
            </p:spPr>
          </p:pic>
          <p:sp>
            <p:nvSpPr>
              <p:cNvPr id="14" name="Rectangle 13"/>
              <p:cNvSpPr/>
              <p:nvPr/>
            </p:nvSpPr>
            <p:spPr bwMode="auto">
              <a:xfrm>
                <a:off x="6300192" y="1124744"/>
                <a:ext cx="891576" cy="1428760"/>
              </a:xfrm>
              <a:prstGeom prst="rect">
                <a:avLst/>
              </a:prstGeom>
              <a:solidFill>
                <a:srgbClr val="FF0000">
                  <a:alpha val="23000"/>
                </a:srgbClr>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Georgia" pitchFamily="18" charset="0"/>
                  <a:ea typeface="ＭＳ Ｐゴシック" pitchFamily="34" charset="-128"/>
                </a:endParaRPr>
              </a:p>
            </p:txBody>
          </p:sp>
          <p:sp>
            <p:nvSpPr>
              <p:cNvPr id="15" name="Rectangle 14"/>
              <p:cNvSpPr/>
              <p:nvPr/>
            </p:nvSpPr>
            <p:spPr bwMode="auto">
              <a:xfrm>
                <a:off x="4942870" y="1124744"/>
                <a:ext cx="785818" cy="1428760"/>
              </a:xfrm>
              <a:prstGeom prst="rect">
                <a:avLst/>
              </a:prstGeom>
              <a:solidFill>
                <a:srgbClr val="FF0000">
                  <a:alpha val="23000"/>
                </a:srgbClr>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Georgia" pitchFamily="18" charset="0"/>
                  <a:ea typeface="ＭＳ Ｐゴシック" pitchFamily="34" charset="-128"/>
                </a:endParaRPr>
              </a:p>
            </p:txBody>
          </p:sp>
          <p:sp>
            <p:nvSpPr>
              <p:cNvPr id="18" name="Rectangle 17"/>
              <p:cNvSpPr/>
              <p:nvPr/>
            </p:nvSpPr>
            <p:spPr bwMode="auto">
              <a:xfrm>
                <a:off x="7191768" y="1124744"/>
                <a:ext cx="928694" cy="1428760"/>
              </a:xfrm>
              <a:prstGeom prst="rect">
                <a:avLst/>
              </a:prstGeom>
              <a:solidFill>
                <a:srgbClr val="92D050">
                  <a:alpha val="23000"/>
                </a:srgbClr>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Georgia" pitchFamily="18" charset="0"/>
                  <a:ea typeface="ＭＳ Ｐゴシック" pitchFamily="34" charset="-128"/>
                </a:endParaRPr>
              </a:p>
            </p:txBody>
          </p:sp>
          <p:pic>
            <p:nvPicPr>
              <p:cNvPr id="40" name="Picture 2" descr="E:\research\WAMSI symposium\Presentation\wind_Jan_Feb_2010_combined.tif"/>
              <p:cNvPicPr>
                <a:picLocks noChangeArrowheads="1"/>
              </p:cNvPicPr>
              <p:nvPr/>
            </p:nvPicPr>
            <p:blipFill>
              <a:blip r:embed="rId4" cstate="print"/>
              <a:srcRect r="96762" b="14434"/>
              <a:stretch>
                <a:fillRect/>
              </a:stretch>
            </p:blipFill>
            <p:spPr bwMode="auto">
              <a:xfrm>
                <a:off x="4286248" y="1071546"/>
                <a:ext cx="285752" cy="1643074"/>
              </a:xfrm>
              <a:prstGeom prst="rect">
                <a:avLst/>
              </a:prstGeom>
              <a:noFill/>
            </p:spPr>
          </p:pic>
        </p:grpSp>
      </p:grpSp>
      <p:pic>
        <p:nvPicPr>
          <p:cNvPr id="17409" name="Picture 1" descr="E:\Research\WAMSI node 6 symposium\Figures WAMSI node 6\dens_results\density_20-01.tif"/>
          <p:cNvPicPr>
            <a:picLocks noChangeAspect="1" noChangeArrowheads="1"/>
          </p:cNvPicPr>
          <p:nvPr/>
        </p:nvPicPr>
        <p:blipFill>
          <a:blip r:embed="rId5" cstate="screen"/>
          <a:srcRect/>
          <a:stretch>
            <a:fillRect/>
          </a:stretch>
        </p:blipFill>
        <p:spPr bwMode="auto">
          <a:xfrm>
            <a:off x="182880" y="3500438"/>
            <a:ext cx="4318406" cy="1531925"/>
          </a:xfrm>
          <a:prstGeom prst="rect">
            <a:avLst/>
          </a:prstGeom>
          <a:noFill/>
        </p:spPr>
      </p:pic>
      <p:pic>
        <p:nvPicPr>
          <p:cNvPr id="17411" name="Picture 3" descr="E:\Research\WAMSI node 6 symposium\Figures WAMSI node 6\dens_results\density_19-01.tif"/>
          <p:cNvPicPr>
            <a:picLocks noChangeAspect="1" noChangeArrowheads="1"/>
          </p:cNvPicPr>
          <p:nvPr/>
        </p:nvPicPr>
        <p:blipFill>
          <a:blip r:embed="rId6" cstate="screen"/>
          <a:srcRect/>
          <a:stretch>
            <a:fillRect/>
          </a:stretch>
        </p:blipFill>
        <p:spPr bwMode="auto">
          <a:xfrm>
            <a:off x="182880" y="5183223"/>
            <a:ext cx="4318406" cy="1531925"/>
          </a:xfrm>
          <a:prstGeom prst="rect">
            <a:avLst/>
          </a:prstGeom>
          <a:noFill/>
        </p:spPr>
      </p:pic>
      <p:cxnSp>
        <p:nvCxnSpPr>
          <p:cNvPr id="27" name="Straight Arrow Connector 26"/>
          <p:cNvCxnSpPr/>
          <p:nvPr/>
        </p:nvCxnSpPr>
        <p:spPr bwMode="auto">
          <a:xfrm flipV="1">
            <a:off x="3779912" y="1714488"/>
            <a:ext cx="1649344" cy="706400"/>
          </a:xfrm>
          <a:prstGeom prst="straightConnector1">
            <a:avLst/>
          </a:prstGeom>
          <a:solidFill>
            <a:schemeClr val="accent1"/>
          </a:solidFill>
          <a:ln w="19050" cap="flat" cmpd="sng" algn="ctr">
            <a:solidFill>
              <a:srgbClr val="3333CC"/>
            </a:solidFill>
            <a:prstDash val="solid"/>
            <a:round/>
            <a:headEnd type="none" w="med" len="med"/>
            <a:tailEnd type="arrow"/>
          </a:ln>
          <a:effectLst/>
        </p:spPr>
      </p:cxnSp>
      <p:cxnSp>
        <p:nvCxnSpPr>
          <p:cNvPr id="28" name="Straight Arrow Connector 27"/>
          <p:cNvCxnSpPr/>
          <p:nvPr/>
        </p:nvCxnSpPr>
        <p:spPr bwMode="auto">
          <a:xfrm flipV="1">
            <a:off x="3707904" y="1785926"/>
            <a:ext cx="2864360" cy="2363154"/>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0" name="Straight Arrow Connector 29"/>
          <p:cNvCxnSpPr/>
          <p:nvPr/>
        </p:nvCxnSpPr>
        <p:spPr bwMode="auto">
          <a:xfrm rot="5400000" flipH="1" flipV="1">
            <a:off x="3594762" y="1971076"/>
            <a:ext cx="4091346" cy="3721046"/>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2" name="TextBox 31"/>
          <p:cNvSpPr txBox="1"/>
          <p:nvPr/>
        </p:nvSpPr>
        <p:spPr>
          <a:xfrm>
            <a:off x="2857489" y="1500174"/>
            <a:ext cx="1285884" cy="400110"/>
          </a:xfrm>
          <a:prstGeom prst="rect">
            <a:avLst/>
          </a:prstGeom>
          <a:solidFill>
            <a:srgbClr val="FFFFFF"/>
          </a:solidFill>
        </p:spPr>
        <p:txBody>
          <a:bodyPr wrap="square" rtlCol="0">
            <a:spAutoFit/>
          </a:bodyPr>
          <a:lstStyle/>
          <a:p>
            <a:r>
              <a:rPr lang="en-AU" sz="2000" dirty="0" smtClean="0"/>
              <a:t>upwelling</a:t>
            </a:r>
            <a:endParaRPr lang="en-AU" sz="2000" dirty="0"/>
          </a:p>
        </p:txBody>
      </p:sp>
      <p:sp>
        <p:nvSpPr>
          <p:cNvPr id="33" name="TextBox 32"/>
          <p:cNvSpPr txBox="1"/>
          <p:nvPr/>
        </p:nvSpPr>
        <p:spPr>
          <a:xfrm>
            <a:off x="3643306" y="4214818"/>
            <a:ext cx="1295547" cy="400110"/>
          </a:xfrm>
          <a:prstGeom prst="rect">
            <a:avLst/>
          </a:prstGeom>
          <a:solidFill>
            <a:srgbClr val="FFFFFF"/>
          </a:solidFill>
        </p:spPr>
        <p:txBody>
          <a:bodyPr wrap="none" rtlCol="0">
            <a:spAutoFit/>
          </a:bodyPr>
          <a:lstStyle/>
          <a:p>
            <a:r>
              <a:rPr lang="en-AU" sz="2000" dirty="0" smtClean="0"/>
              <a:t>upwelling</a:t>
            </a:r>
            <a:endParaRPr lang="en-AU" sz="2000" dirty="0"/>
          </a:p>
        </p:txBody>
      </p:sp>
      <p:sp>
        <p:nvSpPr>
          <p:cNvPr id="34" name="TextBox 33"/>
          <p:cNvSpPr txBox="1"/>
          <p:nvPr/>
        </p:nvSpPr>
        <p:spPr>
          <a:xfrm>
            <a:off x="4500562" y="5715016"/>
            <a:ext cx="1330814" cy="400110"/>
          </a:xfrm>
          <a:prstGeom prst="rect">
            <a:avLst/>
          </a:prstGeom>
          <a:solidFill>
            <a:srgbClr val="FFFFFF"/>
          </a:solidFill>
        </p:spPr>
        <p:txBody>
          <a:bodyPr wrap="none" rtlCol="0">
            <a:spAutoFit/>
          </a:bodyPr>
          <a:lstStyle/>
          <a:p>
            <a:r>
              <a:rPr lang="en-AU" sz="2000" dirty="0" smtClean="0"/>
              <a:t>relaxation</a:t>
            </a:r>
            <a:endParaRPr lang="en-AU" sz="2000" dirty="0"/>
          </a:p>
        </p:txBody>
      </p:sp>
      <p:grpSp>
        <p:nvGrpSpPr>
          <p:cNvPr id="4" name="Group 37"/>
          <p:cNvGrpSpPr/>
          <p:nvPr/>
        </p:nvGrpSpPr>
        <p:grpSpPr>
          <a:xfrm>
            <a:off x="7072330" y="2928934"/>
            <a:ext cx="1714512" cy="785818"/>
            <a:chOff x="7072330" y="2928934"/>
            <a:chExt cx="1714512" cy="785818"/>
          </a:xfrm>
        </p:grpSpPr>
        <p:cxnSp>
          <p:nvCxnSpPr>
            <p:cNvPr id="31" name="Straight Connector 30"/>
            <p:cNvCxnSpPr/>
            <p:nvPr/>
          </p:nvCxnSpPr>
          <p:spPr bwMode="auto">
            <a:xfrm>
              <a:off x="7072330" y="3143248"/>
              <a:ext cx="428628" cy="1588"/>
            </a:xfrm>
            <a:prstGeom prst="line">
              <a:avLst/>
            </a:prstGeom>
            <a:solidFill>
              <a:schemeClr val="accent1"/>
            </a:solidFill>
            <a:ln w="19050" cap="flat" cmpd="sng" algn="ctr">
              <a:solidFill>
                <a:srgbClr val="FF3300"/>
              </a:solidFill>
              <a:prstDash val="solid"/>
              <a:round/>
              <a:headEnd type="none" w="med" len="med"/>
              <a:tailEnd type="none" w="med" len="med"/>
            </a:ln>
            <a:effectLst/>
          </p:spPr>
        </p:cxnSp>
        <p:sp>
          <p:nvSpPr>
            <p:cNvPr id="35" name="TextBox 34"/>
            <p:cNvSpPr txBox="1"/>
            <p:nvPr/>
          </p:nvSpPr>
          <p:spPr>
            <a:xfrm>
              <a:off x="7500958" y="2928934"/>
              <a:ext cx="1143008" cy="400110"/>
            </a:xfrm>
            <a:prstGeom prst="rect">
              <a:avLst/>
            </a:prstGeom>
            <a:noFill/>
          </p:spPr>
          <p:txBody>
            <a:bodyPr wrap="square" rtlCol="0">
              <a:spAutoFit/>
            </a:bodyPr>
            <a:lstStyle/>
            <a:p>
              <a:r>
                <a:rPr lang="en-US" sz="2000" dirty="0" smtClean="0"/>
                <a:t>speed</a:t>
              </a:r>
              <a:endParaRPr lang="en-US" sz="2000" dirty="0"/>
            </a:p>
          </p:txBody>
        </p:sp>
        <p:cxnSp>
          <p:nvCxnSpPr>
            <p:cNvPr id="36" name="Straight Connector 35"/>
            <p:cNvCxnSpPr/>
            <p:nvPr/>
          </p:nvCxnSpPr>
          <p:spPr bwMode="auto">
            <a:xfrm>
              <a:off x="7072330" y="3528956"/>
              <a:ext cx="428628" cy="1588"/>
            </a:xfrm>
            <a:prstGeom prst="line">
              <a:avLst/>
            </a:prstGeom>
            <a:solidFill>
              <a:schemeClr val="accent1"/>
            </a:solidFill>
            <a:ln w="19050" cap="flat" cmpd="sng" algn="ctr">
              <a:solidFill>
                <a:srgbClr val="3333CC"/>
              </a:solidFill>
              <a:prstDash val="solid"/>
              <a:round/>
              <a:headEnd type="none" w="med" len="med"/>
              <a:tailEnd type="none" w="med" len="med"/>
            </a:ln>
            <a:effectLst/>
          </p:spPr>
        </p:cxnSp>
        <p:sp>
          <p:nvSpPr>
            <p:cNvPr id="37" name="TextBox 36"/>
            <p:cNvSpPr txBox="1"/>
            <p:nvPr/>
          </p:nvSpPr>
          <p:spPr>
            <a:xfrm>
              <a:off x="7500958" y="3314642"/>
              <a:ext cx="1285884" cy="400110"/>
            </a:xfrm>
            <a:prstGeom prst="rect">
              <a:avLst/>
            </a:prstGeom>
            <a:noFill/>
          </p:spPr>
          <p:txBody>
            <a:bodyPr wrap="square" rtlCol="0">
              <a:spAutoFit/>
            </a:bodyPr>
            <a:lstStyle/>
            <a:p>
              <a:r>
                <a:rPr lang="en-US" sz="2000" dirty="0" smtClean="0"/>
                <a:t>direction</a:t>
              </a:r>
              <a:endParaRPr lang="en-US" sz="2000" dirty="0"/>
            </a:p>
          </p:txBody>
        </p:sp>
      </p:grpSp>
      <p:sp>
        <p:nvSpPr>
          <p:cNvPr id="26" name="Rectangle 6"/>
          <p:cNvSpPr>
            <a:spLocks noChangeArrowheads="1"/>
          </p:cNvSpPr>
          <p:nvPr/>
        </p:nvSpPr>
        <p:spPr bwMode="auto">
          <a:xfrm>
            <a:off x="0" y="68362"/>
            <a:ext cx="6642100" cy="768350"/>
          </a:xfrm>
          <a:prstGeom prst="rect">
            <a:avLst/>
          </a:prstGeom>
          <a:noFill/>
          <a:ln w="9525">
            <a:noFill/>
            <a:miter lim="800000"/>
            <a:headEnd/>
            <a:tailEnd/>
          </a:ln>
        </p:spPr>
        <p:txBody>
          <a:bodyPr/>
          <a:lstStyle/>
          <a:p>
            <a:pPr>
              <a:buFont typeface="Wingdings" pitchFamily="2" charset="2"/>
              <a:buNone/>
            </a:pPr>
            <a:r>
              <a:rPr lang="fr-CH" sz="3600" dirty="0" smtClean="0">
                <a:solidFill>
                  <a:srgbClr val="002060"/>
                </a:solidFill>
                <a:latin typeface="+mj-lt"/>
                <a:cs typeface="Times New Roman" pitchFamily="18" charset="0"/>
              </a:rPr>
              <a:t>Interaction </a:t>
            </a:r>
            <a:r>
              <a:rPr lang="fr-CH" sz="3600" dirty="0" err="1" smtClean="0">
                <a:solidFill>
                  <a:srgbClr val="002060"/>
                </a:solidFill>
                <a:latin typeface="+mj-lt"/>
                <a:cs typeface="Times New Roman" pitchFamily="18" charset="0"/>
              </a:rPr>
              <a:t>with</a:t>
            </a:r>
            <a:r>
              <a:rPr lang="fr-CH" sz="3600" dirty="0" smtClean="0">
                <a:solidFill>
                  <a:srgbClr val="002060"/>
                </a:solidFill>
                <a:latin typeface="+mj-lt"/>
                <a:cs typeface="Times New Roman" pitchFamily="18" charset="0"/>
              </a:rPr>
              <a:t> upwelling</a:t>
            </a:r>
            <a:endParaRPr lang="fr-CH" sz="3600" dirty="0">
              <a:solidFill>
                <a:srgbClr val="002060"/>
              </a:solidFill>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par>
                                <p:cTn id="8" presetID="3"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cTn>
                              </p:par>
                              <p:par>
                                <p:cTn id="11" presetID="3" presetClass="entr" presetSubtype="10" fill="hold" nodeType="withEffect">
                                  <p:stCondLst>
                                    <p:cond delay="0"/>
                                  </p:stCondLst>
                                  <p:childTnLst>
                                    <p:set>
                                      <p:cBhvr>
                                        <p:cTn id="12" dur="1" fill="hold">
                                          <p:stCondLst>
                                            <p:cond delay="0"/>
                                          </p:stCondLst>
                                        </p:cTn>
                                        <p:tgtEl>
                                          <p:spTgt spid="17410"/>
                                        </p:tgtEl>
                                        <p:attrNameLst>
                                          <p:attrName>style.visibility</p:attrName>
                                        </p:attrNameLst>
                                      </p:cBhvr>
                                      <p:to>
                                        <p:strVal val="visible"/>
                                      </p:to>
                                    </p:set>
                                    <p:animEffect transition="in" filter="blinds(horizontal)">
                                      <p:cBhvr>
                                        <p:cTn id="13" dur="500"/>
                                        <p:tgtEl>
                                          <p:spTgt spid="1741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linds(horizontal)">
                                      <p:cBhvr>
                                        <p:cTn id="18" dur="500"/>
                                        <p:tgtEl>
                                          <p:spTgt spid="28"/>
                                        </p:tgtEl>
                                      </p:cBhvr>
                                    </p:animEffect>
                                  </p:childTnLst>
                                </p:cTn>
                              </p:par>
                              <p:par>
                                <p:cTn id="19" presetID="3" presetClass="entr" presetSubtype="10" fill="hold" nodeType="withEffect">
                                  <p:stCondLst>
                                    <p:cond delay="0"/>
                                  </p:stCondLst>
                                  <p:childTnLst>
                                    <p:set>
                                      <p:cBhvr>
                                        <p:cTn id="20" dur="1" fill="hold">
                                          <p:stCondLst>
                                            <p:cond delay="0"/>
                                          </p:stCondLst>
                                        </p:cTn>
                                        <p:tgtEl>
                                          <p:spTgt spid="17409"/>
                                        </p:tgtEl>
                                        <p:attrNameLst>
                                          <p:attrName>style.visibility</p:attrName>
                                        </p:attrNameLst>
                                      </p:cBhvr>
                                      <p:to>
                                        <p:strVal val="visible"/>
                                      </p:to>
                                    </p:set>
                                    <p:animEffect transition="in" filter="blinds(horizontal)">
                                      <p:cBhvr>
                                        <p:cTn id="21" dur="500"/>
                                        <p:tgtEl>
                                          <p:spTgt spid="17409"/>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linds(horizontal)">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linds(horizontal)">
                                      <p:cBhvr>
                                        <p:cTn id="29" dur="500"/>
                                        <p:tgtEl>
                                          <p:spTgt spid="30"/>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linds(horizontal)">
                                      <p:cBhvr>
                                        <p:cTn id="32" dur="500"/>
                                        <p:tgtEl>
                                          <p:spTgt spid="34"/>
                                        </p:tgtEl>
                                      </p:cBhvr>
                                    </p:animEffect>
                                  </p:childTnLst>
                                </p:cTn>
                              </p:par>
                              <p:par>
                                <p:cTn id="33" presetID="3" presetClass="entr" presetSubtype="10" fill="hold" nodeType="withEffect">
                                  <p:stCondLst>
                                    <p:cond delay="0"/>
                                  </p:stCondLst>
                                  <p:childTnLst>
                                    <p:set>
                                      <p:cBhvr>
                                        <p:cTn id="34" dur="1" fill="hold">
                                          <p:stCondLst>
                                            <p:cond delay="0"/>
                                          </p:stCondLst>
                                        </p:cTn>
                                        <p:tgtEl>
                                          <p:spTgt spid="17411"/>
                                        </p:tgtEl>
                                        <p:attrNameLst>
                                          <p:attrName>style.visibility</p:attrName>
                                        </p:attrNameLst>
                                      </p:cBhvr>
                                      <p:to>
                                        <p:strVal val="visible"/>
                                      </p:to>
                                    </p:set>
                                    <p:animEffect transition="in" filter="blinds(horizontal)">
                                      <p:cBhvr>
                                        <p:cTn id="35" dur="5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90140" y="116632"/>
            <a:ext cx="6642100" cy="768350"/>
          </a:xfrm>
          <a:prstGeom prst="rect">
            <a:avLst/>
          </a:prstGeom>
          <a:noFill/>
          <a:ln w="9525">
            <a:noFill/>
            <a:miter lim="800000"/>
            <a:headEnd/>
            <a:tailEnd/>
          </a:ln>
        </p:spPr>
        <p:txBody>
          <a:bodyPr/>
          <a:lstStyle/>
          <a:p>
            <a:pPr>
              <a:buFont typeface="Wingdings" pitchFamily="2" charset="2"/>
              <a:buNone/>
            </a:pPr>
            <a:r>
              <a:rPr lang="fr-CH" sz="3600" dirty="0" smtClean="0">
                <a:solidFill>
                  <a:srgbClr val="002060"/>
                </a:solidFill>
                <a:latin typeface="+mj-lt"/>
                <a:cs typeface="Times New Roman" pitchFamily="18" charset="0"/>
              </a:rPr>
              <a:t>Interaction </a:t>
            </a:r>
            <a:r>
              <a:rPr lang="fr-CH" sz="3600" dirty="0" err="1" smtClean="0">
                <a:solidFill>
                  <a:srgbClr val="002060"/>
                </a:solidFill>
                <a:latin typeface="+mj-lt"/>
                <a:cs typeface="Times New Roman" pitchFamily="18" charset="0"/>
              </a:rPr>
              <a:t>with</a:t>
            </a:r>
            <a:r>
              <a:rPr lang="fr-CH" sz="3600" dirty="0" smtClean="0">
                <a:solidFill>
                  <a:srgbClr val="002060"/>
                </a:solidFill>
                <a:latin typeface="+mj-lt"/>
                <a:cs typeface="Times New Roman" pitchFamily="18" charset="0"/>
              </a:rPr>
              <a:t> upwelling</a:t>
            </a:r>
            <a:endParaRPr lang="fr-CH" sz="3600" dirty="0">
              <a:solidFill>
                <a:srgbClr val="002060"/>
              </a:solidFill>
              <a:latin typeface="+mj-lt"/>
              <a:cs typeface="Times New Roman" pitchFamily="18" charset="0"/>
            </a:endParaRPr>
          </a:p>
        </p:txBody>
      </p:sp>
      <p:pic>
        <p:nvPicPr>
          <p:cNvPr id="3" name="Picture 2" descr="SAL.png"/>
          <p:cNvPicPr>
            <a:picLocks noChangeAspect="1"/>
          </p:cNvPicPr>
          <p:nvPr/>
        </p:nvPicPr>
        <p:blipFill>
          <a:blip r:embed="rId2" cstate="print"/>
          <a:srcRect l="7692" r="7692"/>
          <a:stretch>
            <a:fillRect/>
          </a:stretch>
        </p:blipFill>
        <p:spPr>
          <a:xfrm>
            <a:off x="4196920" y="836712"/>
            <a:ext cx="4191504" cy="6021288"/>
          </a:xfrm>
          <a:prstGeom prst="rect">
            <a:avLst/>
          </a:prstGeom>
        </p:spPr>
      </p:pic>
      <p:pic>
        <p:nvPicPr>
          <p:cNvPr id="4" name="Picture 3" descr="TEMP.png"/>
          <p:cNvPicPr>
            <a:picLocks noChangeAspect="1"/>
          </p:cNvPicPr>
          <p:nvPr/>
        </p:nvPicPr>
        <p:blipFill>
          <a:blip r:embed="rId3" cstate="print"/>
          <a:srcRect l="8703" r="7744"/>
          <a:stretch>
            <a:fillRect/>
          </a:stretch>
        </p:blipFill>
        <p:spPr>
          <a:xfrm>
            <a:off x="72008" y="836712"/>
            <a:ext cx="3995936" cy="5993904"/>
          </a:xfrm>
          <a:prstGeom prst="rect">
            <a:avLst/>
          </a:prstGeom>
        </p:spPr>
      </p:pic>
      <p:sp>
        <p:nvSpPr>
          <p:cNvPr id="6" name="Rectangle 5"/>
          <p:cNvSpPr/>
          <p:nvPr/>
        </p:nvSpPr>
        <p:spPr bwMode="auto">
          <a:xfrm>
            <a:off x="-36512" y="5561856"/>
            <a:ext cx="8604448" cy="12961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9" name="TextBox 8"/>
          <p:cNvSpPr txBox="1"/>
          <p:nvPr/>
        </p:nvSpPr>
        <p:spPr>
          <a:xfrm>
            <a:off x="323528" y="1628800"/>
            <a:ext cx="1585690" cy="307777"/>
          </a:xfrm>
          <a:prstGeom prst="rect">
            <a:avLst/>
          </a:prstGeom>
          <a:solidFill>
            <a:schemeClr val="bg1"/>
          </a:solidFill>
        </p:spPr>
        <p:txBody>
          <a:bodyPr wrap="none" rtlCol="0">
            <a:spAutoFit/>
          </a:bodyPr>
          <a:lstStyle/>
          <a:p>
            <a:r>
              <a:rPr lang="en-AU" sz="1400" dirty="0" smtClean="0"/>
              <a:t>10-12 March 2011</a:t>
            </a:r>
            <a:endParaRPr lang="en-AU" sz="1400" dirty="0"/>
          </a:p>
        </p:txBody>
      </p:sp>
      <p:sp>
        <p:nvSpPr>
          <p:cNvPr id="12" name="TextBox 11"/>
          <p:cNvSpPr txBox="1"/>
          <p:nvPr/>
        </p:nvSpPr>
        <p:spPr>
          <a:xfrm>
            <a:off x="339646" y="2708920"/>
            <a:ext cx="1568058" cy="307777"/>
          </a:xfrm>
          <a:prstGeom prst="rect">
            <a:avLst/>
          </a:prstGeom>
          <a:solidFill>
            <a:schemeClr val="bg1"/>
          </a:solidFill>
        </p:spPr>
        <p:txBody>
          <a:bodyPr wrap="none" rtlCol="0">
            <a:spAutoFit/>
          </a:bodyPr>
          <a:lstStyle/>
          <a:p>
            <a:r>
              <a:rPr lang="en-AU" sz="1400" dirty="0" smtClean="0"/>
              <a:t>13-15 March 2011</a:t>
            </a:r>
            <a:endParaRPr lang="en-AU" sz="1400" dirty="0"/>
          </a:p>
        </p:txBody>
      </p:sp>
      <p:sp>
        <p:nvSpPr>
          <p:cNvPr id="5" name="Rectangle 4"/>
          <p:cNvSpPr/>
          <p:nvPr/>
        </p:nvSpPr>
        <p:spPr bwMode="auto">
          <a:xfrm>
            <a:off x="35496" y="1988840"/>
            <a:ext cx="8604448" cy="12961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13" name="TextBox 12"/>
          <p:cNvSpPr txBox="1"/>
          <p:nvPr/>
        </p:nvSpPr>
        <p:spPr>
          <a:xfrm>
            <a:off x="323528" y="3933056"/>
            <a:ext cx="1558440" cy="307777"/>
          </a:xfrm>
          <a:prstGeom prst="rect">
            <a:avLst/>
          </a:prstGeom>
          <a:solidFill>
            <a:schemeClr val="bg1"/>
          </a:solidFill>
        </p:spPr>
        <p:txBody>
          <a:bodyPr wrap="none" rtlCol="0">
            <a:spAutoFit/>
          </a:bodyPr>
          <a:lstStyle/>
          <a:p>
            <a:r>
              <a:rPr lang="en-AU" sz="1400" dirty="0" smtClean="0"/>
              <a:t>15-17 March 2011</a:t>
            </a:r>
            <a:endParaRPr lang="en-AU" sz="1400" dirty="0"/>
          </a:p>
        </p:txBody>
      </p:sp>
      <p:sp>
        <p:nvSpPr>
          <p:cNvPr id="8" name="Rectangle 7"/>
          <p:cNvSpPr/>
          <p:nvPr/>
        </p:nvSpPr>
        <p:spPr bwMode="auto">
          <a:xfrm>
            <a:off x="35496" y="3068960"/>
            <a:ext cx="8604448" cy="12961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14" name="TextBox 13"/>
          <p:cNvSpPr txBox="1"/>
          <p:nvPr/>
        </p:nvSpPr>
        <p:spPr>
          <a:xfrm>
            <a:off x="323528" y="5085184"/>
            <a:ext cx="1582484" cy="307777"/>
          </a:xfrm>
          <a:prstGeom prst="rect">
            <a:avLst/>
          </a:prstGeom>
          <a:solidFill>
            <a:schemeClr val="bg1"/>
          </a:solidFill>
        </p:spPr>
        <p:txBody>
          <a:bodyPr wrap="none" rtlCol="0">
            <a:spAutoFit/>
          </a:bodyPr>
          <a:lstStyle/>
          <a:p>
            <a:r>
              <a:rPr lang="en-AU" sz="1400" dirty="0" smtClean="0"/>
              <a:t>18-19 March 2011</a:t>
            </a:r>
            <a:endParaRPr lang="en-AU" sz="1400" dirty="0"/>
          </a:p>
        </p:txBody>
      </p:sp>
      <p:sp>
        <p:nvSpPr>
          <p:cNvPr id="7" name="Rectangle 6"/>
          <p:cNvSpPr/>
          <p:nvPr/>
        </p:nvSpPr>
        <p:spPr bwMode="auto">
          <a:xfrm>
            <a:off x="35496" y="4293096"/>
            <a:ext cx="8604448" cy="12961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smtClean="0">
              <a:ln>
                <a:noFill/>
              </a:ln>
              <a:solidFill>
                <a:schemeClr val="tx1"/>
              </a:solidFill>
              <a:effectLst/>
              <a:latin typeface="Georgia" pitchFamily="18" charset="0"/>
              <a:ea typeface="ＭＳ Ｐゴシック" pitchFamily="34" charset="-128"/>
            </a:endParaRPr>
          </a:p>
        </p:txBody>
      </p:sp>
      <p:sp>
        <p:nvSpPr>
          <p:cNvPr id="15" name="TextBox 14"/>
          <p:cNvSpPr txBox="1"/>
          <p:nvPr/>
        </p:nvSpPr>
        <p:spPr>
          <a:xfrm>
            <a:off x="323528" y="6309320"/>
            <a:ext cx="1600118" cy="307777"/>
          </a:xfrm>
          <a:prstGeom prst="rect">
            <a:avLst/>
          </a:prstGeom>
          <a:solidFill>
            <a:schemeClr val="bg1"/>
          </a:solidFill>
        </p:spPr>
        <p:txBody>
          <a:bodyPr wrap="none" rtlCol="0">
            <a:spAutoFit/>
          </a:bodyPr>
          <a:lstStyle/>
          <a:p>
            <a:r>
              <a:rPr lang="en-AU" sz="1400" dirty="0" smtClean="0"/>
              <a:t>19-22 March 2011</a:t>
            </a:r>
            <a:endParaRPr lang="en-AU"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8" grpId="0"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6" name="Picture 7" descr="TR04_20090321T060900-20090323T214158_salinity.png"/>
          <p:cNvPicPr>
            <a:picLocks noChangeAspect="1"/>
          </p:cNvPicPr>
          <p:nvPr/>
        </p:nvPicPr>
        <p:blipFill>
          <a:blip r:embed="rId2" cstate="print"/>
          <a:srcRect/>
          <a:stretch>
            <a:fillRect/>
          </a:stretch>
        </p:blipFill>
        <p:spPr bwMode="auto">
          <a:xfrm>
            <a:off x="0" y="1340768"/>
            <a:ext cx="8786813" cy="1979612"/>
          </a:xfrm>
          <a:prstGeom prst="rect">
            <a:avLst/>
          </a:prstGeom>
          <a:noFill/>
          <a:ln w="9525">
            <a:noFill/>
            <a:miter lim="800000"/>
            <a:headEnd/>
            <a:tailEnd/>
          </a:ln>
        </p:spPr>
      </p:pic>
      <p:pic>
        <p:nvPicPr>
          <p:cNvPr id="8" name="Picture 7" descr="TR04_20090321T060900-20090323T214158_bb660.png"/>
          <p:cNvPicPr>
            <a:picLocks noChangeAspect="1"/>
          </p:cNvPicPr>
          <p:nvPr/>
        </p:nvPicPr>
        <p:blipFill>
          <a:blip r:embed="rId3" cstate="print"/>
          <a:stretch>
            <a:fillRect/>
          </a:stretch>
        </p:blipFill>
        <p:spPr>
          <a:xfrm>
            <a:off x="35496" y="3356992"/>
            <a:ext cx="8786842" cy="2199148"/>
          </a:xfrm>
          <a:prstGeom prst="rect">
            <a:avLst/>
          </a:prstGeom>
        </p:spPr>
      </p:pic>
      <p:sp>
        <p:nvSpPr>
          <p:cNvPr id="9" name="Rectangle 2"/>
          <p:cNvSpPr txBox="1">
            <a:spLocks noChangeArrowheads="1"/>
          </p:cNvSpPr>
          <p:nvPr/>
        </p:nvSpPr>
        <p:spPr>
          <a:xfrm>
            <a:off x="196057" y="223838"/>
            <a:ext cx="5888111" cy="633412"/>
          </a:xfrm>
          <a:prstGeom prst="rect">
            <a:avLst/>
          </a:prstGeom>
        </p:spPr>
        <p:txBody>
          <a:bodyPr/>
          <a:lstStyle/>
          <a:p>
            <a:pPr eaLnBrk="0" hangingPunct="0">
              <a:defRPr/>
            </a:pPr>
            <a:r>
              <a:rPr lang="en-US" sz="3600" kern="0" dirty="0" smtClean="0">
                <a:solidFill>
                  <a:srgbClr val="002060"/>
                </a:solidFill>
                <a:latin typeface="+mj-lt"/>
                <a:cs typeface="+mj-cs"/>
              </a:rPr>
              <a:t>Two Rocks 23 March </a:t>
            </a:r>
            <a:r>
              <a:rPr lang="en-US" sz="3600" kern="0" dirty="0">
                <a:solidFill>
                  <a:srgbClr val="002060"/>
                </a:solidFill>
                <a:latin typeface="+mj-lt"/>
                <a:cs typeface="+mj-cs"/>
              </a:rPr>
              <a:t>2009</a:t>
            </a:r>
            <a:endParaRPr lang="el-GR" sz="3600" kern="0" dirty="0">
              <a:solidFill>
                <a:srgbClr val="002060"/>
              </a:solidFill>
              <a:latin typeface="+mj-lt"/>
              <a:cs typeface="+mj-cs"/>
            </a:endParaRPr>
          </a:p>
        </p:txBody>
      </p:sp>
      <p:sp>
        <p:nvSpPr>
          <p:cNvPr id="10" name="Rectangle 9"/>
          <p:cNvSpPr/>
          <p:nvPr/>
        </p:nvSpPr>
        <p:spPr>
          <a:xfrm>
            <a:off x="467544" y="2646601"/>
            <a:ext cx="962123" cy="369332"/>
          </a:xfrm>
          <a:prstGeom prst="rect">
            <a:avLst/>
          </a:prstGeom>
          <a:solidFill>
            <a:schemeClr val="bg1"/>
          </a:solidFill>
          <a:ln>
            <a:solidFill>
              <a:schemeClr val="tx1"/>
            </a:solidFill>
          </a:ln>
        </p:spPr>
        <p:txBody>
          <a:bodyPr wrap="none">
            <a:spAutoFit/>
          </a:bodyPr>
          <a:lstStyle/>
          <a:p>
            <a:r>
              <a:rPr lang="en-US" sz="1800" kern="0" dirty="0" smtClean="0"/>
              <a:t>Salinity</a:t>
            </a:r>
            <a:endParaRPr lang="en-AU" sz="1800" dirty="0"/>
          </a:p>
        </p:txBody>
      </p:sp>
      <p:sp>
        <p:nvSpPr>
          <p:cNvPr id="11" name="Rectangle 10"/>
          <p:cNvSpPr/>
          <p:nvPr/>
        </p:nvSpPr>
        <p:spPr>
          <a:xfrm>
            <a:off x="467544" y="4869160"/>
            <a:ext cx="1367682" cy="369332"/>
          </a:xfrm>
          <a:prstGeom prst="rect">
            <a:avLst/>
          </a:prstGeom>
          <a:solidFill>
            <a:schemeClr val="bg1"/>
          </a:solidFill>
          <a:ln>
            <a:solidFill>
              <a:schemeClr val="tx1"/>
            </a:solidFill>
          </a:ln>
        </p:spPr>
        <p:txBody>
          <a:bodyPr wrap="none">
            <a:spAutoFit/>
          </a:bodyPr>
          <a:lstStyle/>
          <a:p>
            <a:r>
              <a:rPr lang="en-US" sz="1800" kern="0" dirty="0" smtClean="0"/>
              <a:t>Backscatter</a:t>
            </a:r>
            <a:endParaRPr lang="en-AU" sz="1800" dirty="0"/>
          </a:p>
        </p:txBody>
      </p:sp>
    </p:spTree>
    <p:extLst>
      <p:ext uri="{BB962C8B-B14F-4D97-AF65-F5344CB8AC3E}">
        <p14:creationId xmlns:p14="http://schemas.microsoft.com/office/powerpoint/2010/main" val="235719996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2.7|30.3|17.2"/>
</p:tagLst>
</file>

<file path=ppt/tags/tag2.xml><?xml version="1.0" encoding="utf-8"?>
<p:tagLst xmlns:a="http://schemas.openxmlformats.org/drawingml/2006/main" xmlns:r="http://schemas.openxmlformats.org/officeDocument/2006/relationships" xmlns:p="http://schemas.openxmlformats.org/presentationml/2006/main">
  <p:tag name="TIMING" val="|2.8|13.4|1.5"/>
</p:tagLst>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eorgia"/>
        <a:ea typeface="ＭＳ Ｐゴシック"/>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Georgia" pitchFamily="18"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Georgia" pitchFamily="18" charset="0"/>
            <a:ea typeface="ＭＳ Ｐゴシック"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13323</TotalTime>
  <Words>1412</Words>
  <Application>Microsoft Office PowerPoint</Application>
  <PresentationFormat>On-screen Show (4:3)</PresentationFormat>
  <Paragraphs>313</Paragraphs>
  <Slides>102</Slides>
  <Notes>6</Notes>
  <HiddenSlides>0</HiddenSlides>
  <MMClips>4</MMClips>
  <ScaleCrop>false</ScaleCrop>
  <HeadingPairs>
    <vt:vector size="4" baseType="variant">
      <vt:variant>
        <vt:lpstr>Theme</vt:lpstr>
      </vt:variant>
      <vt:variant>
        <vt:i4>1</vt:i4>
      </vt:variant>
      <vt:variant>
        <vt:lpstr>Slide Titles</vt:lpstr>
      </vt:variant>
      <vt:variant>
        <vt:i4>102</vt:i4>
      </vt:variant>
    </vt:vector>
  </HeadingPairs>
  <TitlesOfParts>
    <vt:vector size="103" baseType="lpstr">
      <vt:lpstr>Custom Design</vt:lpstr>
      <vt:lpstr>School of Environmental Systems Engineering The University of Western Australia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Two Rocks Transect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Mindfield Group Pty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Glendinning</dc:creator>
  <cp:lastModifiedBy>Chari</cp:lastModifiedBy>
  <cp:revision>394</cp:revision>
  <dcterms:created xsi:type="dcterms:W3CDTF">2008-01-25T05:13:18Z</dcterms:created>
  <dcterms:modified xsi:type="dcterms:W3CDTF">2012-10-25T10:27:04Z</dcterms:modified>
</cp:coreProperties>
</file>