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81" r:id="rId19"/>
    <p:sldId id="274" r:id="rId20"/>
    <p:sldId id="278" r:id="rId21"/>
    <p:sldId id="275" r:id="rId22"/>
    <p:sldId id="276" r:id="rId23"/>
    <p:sldId id="284" r:id="rId24"/>
    <p:sldId id="282" r:id="rId25"/>
    <p:sldId id="285" r:id="rId26"/>
    <p:sldId id="277" r:id="rId27"/>
    <p:sldId id="283" r:id="rId28"/>
    <p:sldId id="279" r:id="rId29"/>
    <p:sldId id="280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6C564F-51FB-424F-807A-F43DA7B06BF2}">
          <p14:sldIdLst>
            <p14:sldId id="256"/>
            <p14:sldId id="257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2"/>
            <p14:sldId id="281"/>
            <p14:sldId id="274"/>
            <p14:sldId id="278"/>
            <p14:sldId id="275"/>
            <p14:sldId id="276"/>
            <p14:sldId id="284"/>
            <p14:sldId id="282"/>
            <p14:sldId id="285"/>
            <p14:sldId id="277"/>
            <p14:sldId id="283"/>
            <p14:sldId id="279"/>
            <p14:sldId id="280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29C"/>
    <a:srgbClr val="1BC337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7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89D43-53DC-4F42-8845-048DC9A9F5BB}" type="datetimeFigureOut">
              <a:rPr lang="en-GB" smtClean="0"/>
              <a:t>21/10/2012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C890D-0556-415B-A994-0E03D2AE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4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9D80E880-34B1-42F8-92B6-4BCEB952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1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4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85424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2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28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0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0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94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30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08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pic>
        <p:nvPicPr>
          <p:cNvPr id="2053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Inertial Currents on the Caspian Sea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27584" y="5085184"/>
            <a:ext cx="7543800" cy="936104"/>
          </a:xfrm>
        </p:spPr>
        <p:txBody>
          <a:bodyPr/>
          <a:lstStyle/>
          <a:p>
            <a:r>
              <a:rPr lang="en-GB" sz="2400" dirty="0" smtClean="0"/>
              <a:t>James Farley Nicholls, Ralf Toumi and Paul </a:t>
            </a:r>
            <a:r>
              <a:rPr lang="en-GB" sz="2400" dirty="0" err="1" smtClean="0"/>
              <a:t>Budgell</a:t>
            </a:r>
            <a:endParaRPr lang="en-GB" sz="2400" dirty="0" smtClean="0"/>
          </a:p>
          <a:p>
            <a:endParaRPr lang="en-GB" sz="1800" dirty="0" smtClean="0"/>
          </a:p>
          <a:p>
            <a:r>
              <a:rPr lang="en-GB" sz="1800" dirty="0" smtClean="0"/>
              <a:t>With support from BP Environmental Technology Program and Colin Grant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037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results – peak period</a:t>
            </a:r>
            <a:endParaRPr lang="en-GB" dirty="0"/>
          </a:p>
        </p:txBody>
      </p:sp>
      <p:pic>
        <p:nvPicPr>
          <p:cNvPr id="5122" name="Picture 2" descr="C:\Users\James\AppData\Local\Microsoft\Windows\Temporary Internet Files\Content.Outlook\L9QVGRMK\cw and corilois peri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/>
          <a:stretch/>
        </p:blipFill>
        <p:spPr bwMode="auto">
          <a:xfrm>
            <a:off x="848005" y="1556792"/>
            <a:ext cx="744799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results – inertial amplitude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2869704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Mean inertial amplitude at </a:t>
            </a:r>
            <a:r>
              <a:rPr lang="en-GB" dirty="0" smtClean="0"/>
              <a:t>15m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Large spatial variations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Amplitudes seem to increase with water depth (contours shown)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2731"/>
          <a:stretch/>
        </p:blipFill>
        <p:spPr bwMode="auto">
          <a:xfrm>
            <a:off x="3851920" y="1772816"/>
            <a:ext cx="519953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results - depth dependence of NIOs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Group points in terms of water depth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Amplitude increases with water depth</a:t>
            </a:r>
          </a:p>
        </p:txBody>
      </p:sp>
      <p:pic>
        <p:nvPicPr>
          <p:cNvPr id="1026" name="Picture 2" descr="C:\Users\James\AppData\Local\Temp\nio vs dep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872282"/>
            <a:ext cx="8280920" cy="36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Flat bottom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Model bathymetry capped at 300m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Re-initialised and spun-up with 2 years of WRF forcing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Simulation as before with the same atmospheric forcing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1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results - flat bottom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3589784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Mean inertial amplitudes with </a:t>
            </a:r>
            <a:r>
              <a:rPr lang="en-GB" dirty="0" smtClean="0"/>
              <a:t>capped </a:t>
            </a:r>
            <a:r>
              <a:rPr lang="en-GB" dirty="0" smtClean="0"/>
              <a:t>depths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Largely unchanged from previous simulation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Still have amplitudes increasing towards centre of flat bottom areas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Implies depth doesn’t control oscillations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558704" cy="398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2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results - flat bottom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Grouping amplitudes in terms of ‘real’ water depth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Amplitudes still seem to increase with water depth beyond 300m, therefore this result is not robust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3" y="2780928"/>
            <a:ext cx="8782050" cy="378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results - dependence of NIOs on distance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7622232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Group points instead in terms of distance from the coastline (blue)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Amplitudes increase with off-shore distance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Result not changed with flat-bottom (red), so not bathymetry dependent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4944"/>
            <a:ext cx="8858250" cy="364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ROMS results - dependence of NIOs on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 stronger relationship seen when grouped in distance from 50m depth contour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7" y="2708920"/>
            <a:ext cx="8716726" cy="372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Dependence of NIOs on distance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89" y="1921024"/>
            <a:ext cx="3157736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Observed in other studies, (e.g. Shearman JGR 2005)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On New England shelf, zero-crossing not found at the coast, but about 50km offshore – corresponding to a depth ~40-70m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Mirrors results seen with ROMS in the Caspian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795111"/>
            <a:ext cx="5339655" cy="44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00" y="6266187"/>
            <a:ext cx="5311899" cy="45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explanations?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Mixed layer depth variation?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Wind speed variation?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Barotropic</a:t>
            </a:r>
            <a:r>
              <a:rPr lang="en-GB" dirty="0" smtClean="0"/>
              <a:t> and </a:t>
            </a:r>
            <a:r>
              <a:rPr lang="en-GB" dirty="0" err="1" smtClean="0"/>
              <a:t>baroclinic</a:t>
            </a:r>
            <a:r>
              <a:rPr lang="en-GB" dirty="0" smtClean="0"/>
              <a:t> wave propagation (e.g. </a:t>
            </a:r>
            <a:r>
              <a:rPr lang="en-GB" dirty="0" err="1" smtClean="0"/>
              <a:t>Kundu</a:t>
            </a:r>
            <a:r>
              <a:rPr lang="en-GB" dirty="0" smtClean="0"/>
              <a:t> et al. 1983)?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5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Caspian Sea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Near-inertial oscillations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Measured current oscillations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ROMS simulation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Validation of ROMS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Spatial distribution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Explanation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Conclusions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0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Mixed layer depths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7550224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Mixed layer depth calculated daily (as in </a:t>
            </a:r>
            <a:r>
              <a:rPr lang="en-GB" dirty="0" err="1" smtClean="0"/>
              <a:t>Levitus</a:t>
            </a:r>
            <a:r>
              <a:rPr lang="en-GB" dirty="0" smtClean="0"/>
              <a:t> 1982)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Mixed layer depth seems to increase with offshore distance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As NIOs decrease with MLD, this would imply a decrease in NIOs with offshore distance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388424" cy="34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"/>
          <a:stretch/>
        </p:blipFill>
        <p:spPr bwMode="auto">
          <a:xfrm>
            <a:off x="3064594" y="1628799"/>
            <a:ext cx="5935971" cy="49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speeds?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95536" y="1943100"/>
            <a:ext cx="2808312" cy="4457700"/>
          </a:xfrm>
        </p:spPr>
        <p:txBody>
          <a:bodyPr/>
          <a:lstStyle/>
          <a:p>
            <a:pPr>
              <a:buFont typeface="+mj-lt"/>
              <a:buAutoNum type="alphaLcParenR"/>
            </a:pPr>
            <a:r>
              <a:rPr lang="en-GB" dirty="0" smtClean="0"/>
              <a:t>Amplitude increase with distance in Central Caspian (0.008 m/s/km)</a:t>
            </a:r>
          </a:p>
          <a:p>
            <a:pPr>
              <a:buFont typeface="+mj-lt"/>
              <a:buAutoNum type="alphaLcParenR"/>
            </a:pPr>
            <a:r>
              <a:rPr lang="en-GB" dirty="0" smtClean="0"/>
              <a:t>Winds increase from coastline (0.01 m/s/km)</a:t>
            </a:r>
          </a:p>
          <a:p>
            <a:pPr>
              <a:buFont typeface="+mj-lt"/>
              <a:buAutoNum type="alphaLcParenR"/>
            </a:pPr>
            <a:r>
              <a:rPr lang="en-GB" dirty="0" smtClean="0"/>
              <a:t>NIOs increase with wind speed (max </a:t>
            </a:r>
            <a:r>
              <a:rPr lang="en-GB" dirty="0" smtClean="0"/>
              <a:t>0.24)</a:t>
            </a:r>
          </a:p>
          <a:p>
            <a:pPr>
              <a:buFont typeface="+mj-lt"/>
              <a:buAutoNum type="alphaLcParenR"/>
            </a:pPr>
            <a:endParaRPr lang="en-GB" dirty="0"/>
          </a:p>
          <a:p>
            <a:pPr marL="0" indent="0"/>
            <a:r>
              <a:rPr lang="en-GB" dirty="0" smtClean="0"/>
              <a:t>The combined </a:t>
            </a:r>
            <a:r>
              <a:rPr lang="en-GB" dirty="0" smtClean="0"/>
              <a:t>increase in wind with distance, and amplitude with </a:t>
            </a:r>
            <a:r>
              <a:rPr lang="en-GB" dirty="0" smtClean="0"/>
              <a:t>winds (0.0024 m/s/km) </a:t>
            </a:r>
            <a:r>
              <a:rPr lang="en-GB" dirty="0" smtClean="0"/>
              <a:t>is much less than the observed increase in amplitude with </a:t>
            </a:r>
            <a:r>
              <a:rPr lang="en-GB" dirty="0" smtClean="0"/>
              <a:t>distance (0.008 m/s/km)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5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 propagation from the coast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Following </a:t>
            </a:r>
            <a:r>
              <a:rPr lang="en-GB" dirty="0" err="1" smtClean="0"/>
              <a:t>Kundu</a:t>
            </a:r>
            <a:r>
              <a:rPr lang="en-GB" dirty="0" smtClean="0"/>
              <a:t> et al. [1983]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Flat bottom model, with well-mixed surface layer and vertical diffusion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Coastal wall at x=0, and no variation in y-direction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Step function wind forcing to a state at rest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 flow condition at the coast generates </a:t>
            </a:r>
            <a:r>
              <a:rPr lang="en-GB" dirty="0" err="1" smtClean="0"/>
              <a:t>barotropic</a:t>
            </a:r>
            <a:r>
              <a:rPr lang="en-GB" dirty="0" smtClean="0"/>
              <a:t> and </a:t>
            </a:r>
            <a:r>
              <a:rPr lang="en-GB" dirty="0" err="1" smtClean="0"/>
              <a:t>baroclinic</a:t>
            </a:r>
            <a:r>
              <a:rPr lang="en-GB" dirty="0" smtClean="0"/>
              <a:t> waves propagating outward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These waves eventually combine to cancel the NIO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1208"/>
            <a:ext cx="7197578" cy="8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0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59504" y="3717032"/>
            <a:ext cx="4695825" cy="1224136"/>
            <a:chOff x="1131223" y="4653136"/>
            <a:chExt cx="4695825" cy="12241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223" y="4653136"/>
              <a:ext cx="4695825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Up Arrow 6"/>
            <p:cNvSpPr/>
            <p:nvPr/>
          </p:nvSpPr>
          <p:spPr bwMode="auto">
            <a:xfrm>
              <a:off x="3131841" y="5340712"/>
              <a:ext cx="283328" cy="53656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3" y="2132856"/>
            <a:ext cx="61341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 propagation from the coast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Solutions found by summing over vertical </a:t>
            </a:r>
            <a:r>
              <a:rPr lang="en-GB" dirty="0" smtClean="0"/>
              <a:t>modes:</a:t>
            </a: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Then, for small x/</a:t>
            </a:r>
            <a:r>
              <a:rPr lang="en-GB" dirty="0" err="1"/>
              <a:t>ct</a:t>
            </a:r>
            <a:r>
              <a:rPr lang="en-GB" dirty="0"/>
              <a:t> (</a:t>
            </a:r>
            <a:r>
              <a:rPr lang="en-GB" dirty="0" err="1"/>
              <a:t>i.e</a:t>
            </a:r>
            <a:r>
              <a:rPr lang="en-GB" dirty="0"/>
              <a:t> long after passage of a particular wave mode)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Oscillating term increases with distance from the coast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1208"/>
            <a:ext cx="7197578" cy="8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7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 propagation from the coast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2733675" cy="4457700"/>
          </a:xfrm>
        </p:spPr>
        <p:txBody>
          <a:bodyPr/>
          <a:lstStyle/>
          <a:p>
            <a:pPr marL="0" indent="0"/>
            <a:r>
              <a:rPr lang="en-GB" dirty="0" smtClean="0"/>
              <a:t>The simple model is able to qualitatively explain the observations of Shearman.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700808"/>
            <a:ext cx="5464622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00" y="6177558"/>
            <a:ext cx="5311899" cy="45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3" y="2132856"/>
            <a:ext cx="61341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 propagation from the coast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7543800" cy="35021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Solutions </a:t>
            </a:r>
            <a:r>
              <a:rPr lang="en-GB" dirty="0" smtClean="0"/>
              <a:t>given by: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Oscillation above inertial </a:t>
            </a:r>
            <a:r>
              <a:rPr lang="en-GB" dirty="0" smtClean="0">
                <a:solidFill>
                  <a:srgbClr val="FF0000"/>
                </a:solidFill>
              </a:rPr>
              <a:t>frequency (f), </a:t>
            </a:r>
            <a:r>
              <a:rPr lang="en-GB" dirty="0" smtClean="0">
                <a:solidFill>
                  <a:srgbClr val="FF0000"/>
                </a:solidFill>
              </a:rPr>
              <a:t>decreasing monotonically to f</a:t>
            </a:r>
            <a:endParaRPr lang="en-GB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err="1"/>
              <a:t>Barotropic</a:t>
            </a:r>
            <a:r>
              <a:rPr lang="en-GB" dirty="0"/>
              <a:t> </a:t>
            </a:r>
            <a:r>
              <a:rPr lang="en-GB" dirty="0" smtClean="0"/>
              <a:t>response </a:t>
            </a:r>
            <a:r>
              <a:rPr lang="en-GB" dirty="0"/>
              <a:t>already at </a:t>
            </a:r>
            <a:r>
              <a:rPr lang="en-GB" dirty="0" smtClean="0"/>
              <a:t>f, when the </a:t>
            </a:r>
            <a:r>
              <a:rPr lang="en-GB" dirty="0" err="1" smtClean="0"/>
              <a:t>baroclinic</a:t>
            </a:r>
            <a:r>
              <a:rPr lang="en-GB" dirty="0" smtClean="0"/>
              <a:t> wave arrives at &gt;f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Therefore beat behaviour after </a:t>
            </a:r>
            <a:r>
              <a:rPr lang="en-GB" dirty="0" err="1" smtClean="0"/>
              <a:t>baroclinic</a:t>
            </a:r>
            <a:r>
              <a:rPr lang="en-GB" dirty="0" smtClean="0"/>
              <a:t> wave passage leads to temporary increase in </a:t>
            </a:r>
            <a:r>
              <a:rPr lang="en-GB" dirty="0" smtClean="0"/>
              <a:t>amplitude (</a:t>
            </a:r>
            <a:r>
              <a:rPr lang="en-GB" dirty="0"/>
              <a:t>P</a:t>
            </a:r>
            <a:r>
              <a:rPr lang="en-GB" dirty="0" smtClean="0"/>
              <a:t>ettigrew [1980])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So maximum oscillation occurs after wave passage ∴ later further from coast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907704" y="2861518"/>
            <a:ext cx="5184576" cy="6394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1" y="5718449"/>
            <a:ext cx="7034539" cy="79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2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 propagation from the coast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As expected, the peak inertial amplitude for a given event occurs later moving away from the coastline and towards the centre of the South Caspian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0171" y="2996952"/>
            <a:ext cx="8803659" cy="3570603"/>
            <a:chOff x="332792" y="2753568"/>
            <a:chExt cx="8803659" cy="357060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92" y="2753568"/>
              <a:ext cx="4323309" cy="3570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101" y="2753569"/>
              <a:ext cx="4480350" cy="3570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48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explanations?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trike="sngStrike" dirty="0" smtClean="0">
                <a:solidFill>
                  <a:srgbClr val="FF0000"/>
                </a:solidFill>
              </a:rPr>
              <a:t>Mixed layer depth variation?</a:t>
            </a:r>
          </a:p>
          <a:p>
            <a:pPr>
              <a:buFont typeface="Arial" pitchFamily="34" charset="0"/>
              <a:buChar char="•"/>
            </a:pPr>
            <a:r>
              <a:rPr lang="en-GB" strike="sngStrike" dirty="0" smtClean="0">
                <a:solidFill>
                  <a:srgbClr val="FF0000"/>
                </a:solidFill>
              </a:rPr>
              <a:t>Wind speed variation?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B050"/>
                </a:solidFill>
              </a:rPr>
              <a:t>Barotropic</a:t>
            </a:r>
            <a:r>
              <a:rPr lang="en-GB" dirty="0" smtClean="0">
                <a:solidFill>
                  <a:srgbClr val="00B050"/>
                </a:solidFill>
              </a:rPr>
              <a:t> and </a:t>
            </a:r>
            <a:r>
              <a:rPr lang="en-GB" dirty="0" err="1" smtClean="0">
                <a:solidFill>
                  <a:srgbClr val="00B050"/>
                </a:solidFill>
              </a:rPr>
              <a:t>baroclinic</a:t>
            </a:r>
            <a:r>
              <a:rPr lang="en-GB" dirty="0" smtClean="0">
                <a:solidFill>
                  <a:srgbClr val="00B050"/>
                </a:solidFill>
              </a:rPr>
              <a:t> wave propagation (e.g. </a:t>
            </a:r>
            <a:r>
              <a:rPr lang="en-GB" dirty="0" err="1" smtClean="0">
                <a:solidFill>
                  <a:srgbClr val="00B050"/>
                </a:solidFill>
              </a:rPr>
              <a:t>Kundu</a:t>
            </a:r>
            <a:r>
              <a:rPr lang="en-GB" dirty="0" smtClean="0">
                <a:solidFill>
                  <a:srgbClr val="00B050"/>
                </a:solidFill>
              </a:rPr>
              <a:t> et al. 1983)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Near-inertial oscillations dominate the variability of currents in the measurements in the Caspian Sea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ROMS model accurately represents the observed NIOs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ROMS shows increase in amplitude of oscillations towards the deeper central parts of the basin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This cannot be explained by increasing water depth, or spatial structure of wind field or mixed layer depths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relationship between NIOs and distance from a coast agrees with previous observations and simple models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Suggests mechanism of </a:t>
            </a:r>
            <a:r>
              <a:rPr lang="en-GB" dirty="0" err="1" smtClean="0"/>
              <a:t>barotropic</a:t>
            </a:r>
            <a:r>
              <a:rPr lang="en-GB" dirty="0" smtClean="0"/>
              <a:t> and </a:t>
            </a:r>
            <a:r>
              <a:rPr lang="en-GB" dirty="0" err="1" smtClean="0"/>
              <a:t>baroclinic</a:t>
            </a:r>
            <a:r>
              <a:rPr lang="en-GB" dirty="0" smtClean="0"/>
              <a:t> wave propagation, caused by no-flow condition at a coastline, controls NIOs and </a:t>
            </a:r>
            <a:r>
              <a:rPr lang="en-GB" smtClean="0"/>
              <a:t>is captured in ROMS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9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638175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Caspian Sea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World’s largest lake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Very few modelling studies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 inertial oscillation studies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Few available measurements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Caspian salinity approximately a </a:t>
            </a:r>
            <a:r>
              <a:rPr lang="en-GB" dirty="0"/>
              <a:t>third of that of the </a:t>
            </a:r>
            <a:r>
              <a:rPr lang="en-GB" dirty="0" smtClean="0"/>
              <a:t>oceans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North Caspian freezes in winter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Picture 2" descr="http://earthobservatory.nasa.gov/images/imagerecords/44000/44253/caspian_amo_2010155_lrg.jp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06" y="1916832"/>
            <a:ext cx="349668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868144" y="3068960"/>
            <a:ext cx="1440160" cy="1836204"/>
            <a:chOff x="5868144" y="3068960"/>
            <a:chExt cx="1440160" cy="1836204"/>
          </a:xfrm>
        </p:grpSpPr>
        <p:grpSp>
          <p:nvGrpSpPr>
            <p:cNvPr id="11" name="Group 10"/>
            <p:cNvGrpSpPr/>
            <p:nvPr/>
          </p:nvGrpSpPr>
          <p:grpSpPr>
            <a:xfrm>
              <a:off x="5868144" y="3068960"/>
              <a:ext cx="1440160" cy="1503367"/>
              <a:chOff x="5868144" y="3068960"/>
              <a:chExt cx="1440160" cy="1503367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 flipV="1">
                <a:off x="5868144" y="3068960"/>
                <a:ext cx="72008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6588224" y="4572327"/>
                <a:ext cx="72008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Multiply 9"/>
            <p:cNvSpPr/>
            <p:nvPr/>
          </p:nvSpPr>
          <p:spPr bwMode="auto">
            <a:xfrm>
              <a:off x="6560132" y="4689140"/>
              <a:ext cx="216024" cy="216024"/>
            </a:xfrm>
            <a:prstGeom prst="mathMultiply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0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"/>
          <a:stretch/>
        </p:blipFill>
        <p:spPr bwMode="auto">
          <a:xfrm>
            <a:off x="4977154" y="1772816"/>
            <a:ext cx="3779118" cy="461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7369"/>
            <a:ext cx="4537297" cy="38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Near-Inertial Oscillations (NIOs)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type="body" sz="half" idx="1"/>
          </p:nvPr>
        </p:nvSpPr>
        <p:spPr>
          <a:xfrm>
            <a:off x="827584" y="1692457"/>
            <a:ext cx="8054280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Rotation near the inertial frequency due to Coriolis force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Driven by short duration wind events (&lt;1/2 inertial period)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Widely observed in currents, temperature and salinity perturbations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Events generally of duration &lt;10days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035"/>
            <a:ext cx="7097241" cy="297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195736" y="3573016"/>
            <a:ext cx="21602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80" y="5927022"/>
            <a:ext cx="6552728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Measured current oscillations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3568" y="1943100"/>
            <a:ext cx="2304256" cy="44577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/>
              <a:t>Timeseries</a:t>
            </a:r>
            <a:r>
              <a:rPr lang="en-GB" dirty="0" smtClean="0"/>
              <a:t> of measured near-surface currents</a:t>
            </a:r>
          </a:p>
          <a:p>
            <a:pPr marL="0" indent="0"/>
            <a:endParaRPr lang="en-GB" dirty="0" smtClean="0"/>
          </a:p>
          <a:p>
            <a:pPr>
              <a:buFont typeface="+mj-lt"/>
              <a:buAutoNum type="alphaLcParenR"/>
            </a:pPr>
            <a:r>
              <a:rPr lang="en-GB" dirty="0" smtClean="0"/>
              <a:t>Current magnitude variation dominated by oscillations</a:t>
            </a:r>
          </a:p>
          <a:p>
            <a:pPr>
              <a:buFont typeface="+mj-lt"/>
              <a:buAutoNum type="alphaLcParenR"/>
            </a:pPr>
            <a:r>
              <a:rPr lang="en-GB" dirty="0" smtClean="0"/>
              <a:t>East-west currents follow</a:t>
            </a:r>
          </a:p>
          <a:p>
            <a:pPr>
              <a:buFont typeface="+mj-lt"/>
              <a:buAutoNum type="alphaLcParenR"/>
            </a:pPr>
            <a:r>
              <a:rPr lang="en-GB" dirty="0" smtClean="0"/>
              <a:t>North-south currents by ¼ period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796344" cy="473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Measured current oscillations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611560" y="1943100"/>
            <a:ext cx="2808312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Rotational frequency spectra of near-surface measurements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Clear inertial peak present in clockwise spectrum, not in anti-clockwise spectrum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4155"/>
          <a:stretch/>
        </p:blipFill>
        <p:spPr bwMode="auto">
          <a:xfrm>
            <a:off x="3419872" y="1787903"/>
            <a:ext cx="5450543" cy="466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simulation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1 year simulation (1</a:t>
            </a:r>
            <a:r>
              <a:rPr lang="en-GB" baseline="30000" dirty="0" smtClean="0"/>
              <a:t>st</a:t>
            </a:r>
            <a:r>
              <a:rPr lang="en-GB" dirty="0" smtClean="0"/>
              <a:t> Dec 2007 – 1</a:t>
            </a:r>
            <a:r>
              <a:rPr lang="en-GB" baseline="30000" dirty="0" smtClean="0"/>
              <a:t>st</a:t>
            </a:r>
            <a:r>
              <a:rPr lang="en-GB" dirty="0" smtClean="0"/>
              <a:t> Dec 2008)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4km horizontal resolution with 32 vertical levels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LMD vertical mixing scheme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Using </a:t>
            </a:r>
            <a:r>
              <a:rPr lang="en-GB"/>
              <a:t>sea-ice </a:t>
            </a:r>
            <a:r>
              <a:rPr lang="en-GB" smtClean="0"/>
              <a:t>module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Atmospheric forcing from simulation of WRF limited area model at 4km and 3 hourly resolution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Initialised from WOCE mean profiles of T and S, zero velocities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Spun-up with 40 years of ERA-40</a:t>
            </a:r>
          </a:p>
        </p:txBody>
      </p:sp>
    </p:spTree>
    <p:extLst>
      <p:ext uri="{BB962C8B-B14F-4D97-AF65-F5344CB8AC3E}">
        <p14:creationId xmlns:p14="http://schemas.microsoft.com/office/powerpoint/2010/main" val="42945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results - validation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229744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ROMS clockwise spectrum closely matches measurements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Peak in ROMS at slightly higher frequency (0.054/</a:t>
            </a:r>
            <a:r>
              <a:rPr lang="en-GB" dirty="0" err="1" smtClean="0"/>
              <a:t>hr</a:t>
            </a:r>
            <a:r>
              <a:rPr lang="en-GB" dirty="0" smtClean="0"/>
              <a:t> </a:t>
            </a:r>
            <a:r>
              <a:rPr lang="en-GB" dirty="0" err="1" smtClean="0"/>
              <a:t>cf</a:t>
            </a:r>
            <a:r>
              <a:rPr lang="en-GB" dirty="0" smtClean="0"/>
              <a:t> 0.052/</a:t>
            </a:r>
            <a:r>
              <a:rPr lang="en-GB" dirty="0" err="1" smtClean="0"/>
              <a:t>hr</a:t>
            </a:r>
            <a:r>
              <a:rPr lang="en-GB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half" idx="2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4172044" y="1794647"/>
            <a:ext cx="4717468" cy="4752528"/>
            <a:chOff x="1967880" y="1457883"/>
            <a:chExt cx="4867616" cy="4923445"/>
          </a:xfrm>
        </p:grpSpPr>
        <p:pic>
          <p:nvPicPr>
            <p:cNvPr id="4" name="Picture 3" descr="C:\Users\James\AppData\Local\Microsoft\Windows\Temporary Internet Files\Content.Outlook\L9QVGRMK\Figure 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7"/>
            <a:stretch/>
          </p:blipFill>
          <p:spPr bwMode="auto">
            <a:xfrm>
              <a:off x="1967880" y="1457883"/>
              <a:ext cx="4867616" cy="4923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36894" y="1844823"/>
              <a:ext cx="1872208" cy="669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 smtClean="0">
                  <a:solidFill>
                    <a:srgbClr val="1F029C"/>
                  </a:solidFill>
                  <a:latin typeface="+mn-lt"/>
                </a:rPr>
                <a:t>Measured data</a:t>
              </a:r>
            </a:p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srgbClr val="00B050"/>
                  </a:solidFill>
                </a:rPr>
                <a:t>Model output</a:t>
              </a:r>
              <a:endParaRPr lang="en-GB" sz="1800" i="0" dirty="0" smtClean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9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ROMS results -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Comparison of mean inertial amplitude; percentage of variance in the inertial band; percentage of the time inertial amplitude exceeds 5cm/s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 smtClean="0"/>
              <a:t>ROMS closely matches observations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78" y="3645024"/>
            <a:ext cx="599744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Imperial_PowerPoint_template</Template>
  <TotalTime>5306</TotalTime>
  <Words>983</Words>
  <Application>Microsoft Office PowerPoint</Application>
  <PresentationFormat>On-screen Show (4:3)</PresentationFormat>
  <Paragraphs>144</Paragraphs>
  <Slides>30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Standarddesign</vt:lpstr>
      <vt:lpstr>Inertial Currents on the Caspian Sea</vt:lpstr>
      <vt:lpstr>Overview</vt:lpstr>
      <vt:lpstr>Caspian Sea</vt:lpstr>
      <vt:lpstr>Near-Inertial Oscillations (NIOs)</vt:lpstr>
      <vt:lpstr>Measured current oscillations</vt:lpstr>
      <vt:lpstr>Measured current oscillations</vt:lpstr>
      <vt:lpstr>ROMS simulation</vt:lpstr>
      <vt:lpstr>ROMS results - validation</vt:lpstr>
      <vt:lpstr>ROMS results - validation</vt:lpstr>
      <vt:lpstr>ROMS results – peak period</vt:lpstr>
      <vt:lpstr>ROMS results – inertial amplitude</vt:lpstr>
      <vt:lpstr>ROMS results - depth dependence of NIOs</vt:lpstr>
      <vt:lpstr>Flat bottom experiment</vt:lpstr>
      <vt:lpstr>ROMS results - flat bottom experiment</vt:lpstr>
      <vt:lpstr>ROMS results - flat bottom experiment</vt:lpstr>
      <vt:lpstr>ROMS results - dependence of NIOs on distance</vt:lpstr>
      <vt:lpstr>ROMS results - dependence of NIOs on distance</vt:lpstr>
      <vt:lpstr>Dependence of NIOs on distance</vt:lpstr>
      <vt:lpstr>Possible explanations?</vt:lpstr>
      <vt:lpstr>Mixed layer depths</vt:lpstr>
      <vt:lpstr>Wind speeds?</vt:lpstr>
      <vt:lpstr>Wave propagation from the coast</vt:lpstr>
      <vt:lpstr>Wave propagation from the coast</vt:lpstr>
      <vt:lpstr>Wave propagation from the coast</vt:lpstr>
      <vt:lpstr>Wave propagation from the coast</vt:lpstr>
      <vt:lpstr>Wave propagation from the coast</vt:lpstr>
      <vt:lpstr>Possible explanations?</vt:lpstr>
      <vt:lpstr>Conclusions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ReEMS – Caspian:   What is the worse case sea-level change over the next 20 years?</dc:title>
  <dc:creator>James</dc:creator>
  <cp:lastModifiedBy>James</cp:lastModifiedBy>
  <cp:revision>131</cp:revision>
  <dcterms:created xsi:type="dcterms:W3CDTF">2011-07-16T12:26:19Z</dcterms:created>
  <dcterms:modified xsi:type="dcterms:W3CDTF">2012-10-22T01:13:15Z</dcterms:modified>
</cp:coreProperties>
</file>